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diagrams/drawing19.xml" ContentType="application/vnd.ms-office.drawingml.diagramDrawing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</p:sldMasterIdLst>
  <p:notesMasterIdLst>
    <p:notesMasterId r:id="rId71"/>
  </p:notesMasterIdLst>
  <p:sldIdLst>
    <p:sldId id="257" r:id="rId2"/>
    <p:sldId id="269" r:id="rId3"/>
    <p:sldId id="270" r:id="rId4"/>
    <p:sldId id="329" r:id="rId5"/>
    <p:sldId id="330" r:id="rId6"/>
    <p:sldId id="331" r:id="rId7"/>
    <p:sldId id="332" r:id="rId8"/>
    <p:sldId id="333" r:id="rId9"/>
    <p:sldId id="334" r:id="rId10"/>
    <p:sldId id="279" r:id="rId11"/>
    <p:sldId id="271" r:id="rId12"/>
    <p:sldId id="281" r:id="rId13"/>
    <p:sldId id="259" r:id="rId14"/>
    <p:sldId id="321" r:id="rId15"/>
    <p:sldId id="263" r:id="rId16"/>
    <p:sldId id="258" r:id="rId17"/>
    <p:sldId id="260" r:id="rId18"/>
    <p:sldId id="272" r:id="rId19"/>
    <p:sldId id="261" r:id="rId20"/>
    <p:sldId id="293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277" r:id="rId31"/>
    <p:sldId id="287" r:id="rId32"/>
    <p:sldId id="291" r:id="rId33"/>
    <p:sldId id="282" r:id="rId34"/>
    <p:sldId id="288" r:id="rId35"/>
    <p:sldId id="290" r:id="rId36"/>
    <p:sldId id="265" r:id="rId37"/>
    <p:sldId id="262" r:id="rId38"/>
    <p:sldId id="273" r:id="rId39"/>
    <p:sldId id="339" r:id="rId40"/>
    <p:sldId id="341" r:id="rId41"/>
    <p:sldId id="340" r:id="rId42"/>
    <p:sldId id="342" r:id="rId43"/>
    <p:sldId id="343" r:id="rId44"/>
    <p:sldId id="299" r:id="rId45"/>
    <p:sldId id="302" r:id="rId46"/>
    <p:sldId id="303" r:id="rId47"/>
    <p:sldId id="304" r:id="rId48"/>
    <p:sldId id="324" r:id="rId49"/>
    <p:sldId id="305" r:id="rId50"/>
    <p:sldId id="323" r:id="rId51"/>
    <p:sldId id="325" r:id="rId52"/>
    <p:sldId id="344" r:id="rId53"/>
    <p:sldId id="345" r:id="rId54"/>
    <p:sldId id="268" r:id="rId55"/>
    <p:sldId id="267" r:id="rId56"/>
    <p:sldId id="280" r:id="rId57"/>
    <p:sldId id="266" r:id="rId58"/>
    <p:sldId id="264" r:id="rId59"/>
    <p:sldId id="322" r:id="rId60"/>
    <p:sldId id="301" r:id="rId61"/>
    <p:sldId id="295" r:id="rId62"/>
    <p:sldId id="275" r:id="rId63"/>
    <p:sldId id="296" r:id="rId64"/>
    <p:sldId id="320" r:id="rId65"/>
    <p:sldId id="298" r:id="rId66"/>
    <p:sldId id="335" r:id="rId67"/>
    <p:sldId id="336" r:id="rId68"/>
    <p:sldId id="337" r:id="rId69"/>
    <p:sldId id="284" r:id="rId7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422"/>
    <a:srgbClr val="41719C"/>
    <a:srgbClr val="5B9BD5"/>
    <a:srgbClr val="F9D5C7"/>
    <a:srgbClr val="D55123"/>
    <a:srgbClr val="4575A1"/>
    <a:srgbClr val="F7BA9F"/>
    <a:srgbClr val="F1CEB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0" autoAdjust="0"/>
    <p:restoredTop sz="89875" autoAdjust="0"/>
  </p:normalViewPr>
  <p:slideViewPr>
    <p:cSldViewPr snapToGrid="0">
      <p:cViewPr varScale="1">
        <p:scale>
          <a:sx n="105" d="100"/>
          <a:sy n="105" d="100"/>
        </p:scale>
        <p:origin x="-112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4\&#1044;&#1086;&#1082;&#1091;&#1084;&#1077;&#1085;&#1090;&#1099;\&#1059;&#1041;&#1055;&#1074;&#1054;&#1069;\&#1052;&#1072;&#1090;&#1077;&#1088;&#1080;&#1072;&#1083;&#1099;%20&#1087;&#1086;%20&#1073;&#1102;&#1076;&#1078;&#1077;&#1090;&#1091;\&#1055;&#1088;&#1086;&#1077;&#1082;&#1090;&#1099;%20&#1073;&#1102;&#1076;&#1078;&#1077;&#1090;&#1086;&#1074;\&#1055;&#1056;&#1054;&#1045;&#1050;&#1058;%20&#1073;&#1102;&#1076;&#1078;&#1077;&#1090;&#1072;%20&#1085;&#1072;%202016-2018%20&#1075;&#1086;&#1076;&#1099;\&#1044;&#1083;&#1103;%20&#1076;&#1086;&#1082;&#1083;&#1072;&#1076;&#1072;\&#1088;&#1072;&#1089;&#1095;&#1077;&#1090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356256.4</c:v>
                </c:pt>
                <c:pt idx="1">
                  <c:v>366380.6</c:v>
                </c:pt>
                <c:pt idx="2">
                  <c:v>387811.9</c:v>
                </c:pt>
                <c:pt idx="3">
                  <c:v>415080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619243.69999999902</c:v>
                </c:pt>
                <c:pt idx="1">
                  <c:v>497142.8</c:v>
                </c:pt>
                <c:pt idx="2">
                  <c:v>450319.1</c:v>
                </c:pt>
                <c:pt idx="3">
                  <c:v>427052.80000000005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overlap val="100"/>
        <c:axId val="105710336"/>
        <c:axId val="105711872"/>
      </c:barChart>
      <c:catAx>
        <c:axId val="1057103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5711872"/>
        <c:crosses val="autoZero"/>
        <c:auto val="1"/>
        <c:lblAlgn val="ctr"/>
        <c:lblOffset val="100"/>
      </c:catAx>
      <c:valAx>
        <c:axId val="1057118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5710336"/>
        <c:crosses val="autoZero"/>
        <c:crossBetween val="between"/>
      </c:valAx>
    </c:plotArea>
    <c:legend>
      <c:legendPos val="r"/>
      <c:legendEntry>
        <c:idx val="0"/>
        <c:delete val="1"/>
      </c:legendEntry>
      <c:txPr>
        <a:bodyPr/>
        <a:lstStyle/>
        <a:p>
          <a:pPr>
            <a:defRPr sz="1600"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9796553217443301E-2"/>
          <c:y val="0.18506962671332791"/>
          <c:w val="0.63370169754383487"/>
          <c:h val="0.75474518810149793"/>
        </c:manualLayout>
      </c:layout>
      <c:pie3DChart>
        <c:varyColors val="1"/>
        <c:dLbls>
          <c:showPercent val="1"/>
        </c:dLbls>
      </c:pie3DChart>
    </c:plotArea>
    <c:plotVisOnly val="1"/>
    <c:dispBlanksAs val="zero"/>
  </c:chart>
  <c:externalData r:id="rId1"/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image" Target="../media/image104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image" Target="../media/image110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3.jpeg"/><Relationship Id="rId1" Type="http://schemas.openxmlformats.org/officeDocument/2006/relationships/image" Target="../media/image115.jpe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image" Target="../media/image117.jpe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hyperlink" Target="http://www.gy.orb.ru/36/45/184" TargetMode="External"/><Relationship Id="rId4" Type="http://schemas.openxmlformats.org/officeDocument/2006/relationships/image" Target="../media/image163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image" Target="../media/image97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image" Target="../media/image100.jpeg"/><Relationship Id="rId4" Type="http://schemas.openxmlformats.org/officeDocument/2006/relationships/image" Target="../media/image103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image" Target="../media/image100.jpeg"/><Relationship Id="rId4" Type="http://schemas.openxmlformats.org/officeDocument/2006/relationships/image" Target="../media/image10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E4FFB-E069-4F8E-A9D5-BC640A899E3C}" type="doc">
      <dgm:prSet loTypeId="urn:microsoft.com/office/officeart/2005/8/layout/v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E258872-0FC7-4E17-9297-A1DD60A180E7}">
      <dgm:prSet phldrT="[Текст]"/>
      <dgm:spPr>
        <a:solidFill>
          <a:srgbClr val="41719C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Безвозмездные поступления от других бюджетов на 2017 год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9BA2D81A-D4B9-4084-96C3-8D1A1842F8C4}" type="parTrans" cxnId="{B574B070-27E9-4DA5-A436-B0BE6DD62948}">
      <dgm:prSet/>
      <dgm:spPr/>
      <dgm:t>
        <a:bodyPr/>
        <a:lstStyle/>
        <a:p>
          <a:endParaRPr lang="ru-RU"/>
        </a:p>
      </dgm:t>
    </dgm:pt>
    <dgm:pt modelId="{F5294679-0E2E-40D9-9698-13F9CD2CB39C}" type="sibTrans" cxnId="{B574B070-27E9-4DA5-A436-B0BE6DD62948}">
      <dgm:prSet/>
      <dgm:spPr/>
      <dgm:t>
        <a:bodyPr/>
        <a:lstStyle/>
        <a:p>
          <a:endParaRPr lang="ru-RU"/>
        </a:p>
      </dgm:t>
    </dgm:pt>
    <dgm:pt modelId="{7651DCFD-F611-4500-BF91-2AD6E306C977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Дотации –            120 904,00 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1C9FA356-1D2F-47A8-A8F8-2BAD7817300D}" type="parTrans" cxnId="{D52DA337-C647-4F2D-8A78-2BBDD4869347}">
      <dgm:prSet/>
      <dgm:spPr/>
      <dgm:t>
        <a:bodyPr/>
        <a:lstStyle/>
        <a:p>
          <a:endParaRPr lang="ru-RU"/>
        </a:p>
      </dgm:t>
    </dgm:pt>
    <dgm:pt modelId="{7744D4D6-7659-4C16-AACD-7803271CD3A1}" type="sibTrans" cxnId="{D52DA337-C647-4F2D-8A78-2BBDD4869347}">
      <dgm:prSet/>
      <dgm:spPr/>
      <dgm:t>
        <a:bodyPr/>
        <a:lstStyle/>
        <a:p>
          <a:endParaRPr lang="ru-RU"/>
        </a:p>
      </dgm:t>
    </dgm:pt>
    <dgm:pt modelId="{128B2E52-E8F8-4316-AA9A-6C4249D66663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Субвенции –               327 821,70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20605803-90EA-44AB-A0EF-A1D471829F97}" type="parTrans" cxnId="{1D4B9844-0BC8-44D5-ACC4-A5AE00EAE966}">
      <dgm:prSet/>
      <dgm:spPr/>
      <dgm:t>
        <a:bodyPr/>
        <a:lstStyle/>
        <a:p>
          <a:endParaRPr lang="ru-RU"/>
        </a:p>
      </dgm:t>
    </dgm:pt>
    <dgm:pt modelId="{31F8D208-CF80-4AA8-942E-0E0FE0C124DC}" type="sibTrans" cxnId="{1D4B9844-0BC8-44D5-ACC4-A5AE00EAE966}">
      <dgm:prSet/>
      <dgm:spPr/>
      <dgm:t>
        <a:bodyPr/>
        <a:lstStyle/>
        <a:p>
          <a:endParaRPr lang="ru-RU"/>
        </a:p>
      </dgm:t>
    </dgm:pt>
    <dgm:pt modelId="{C595F7F3-5C4C-4F57-8BA3-C358876C5991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Субсидии –                 48 417,10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3824DE23-5F03-416F-9301-C7FC01075F4F}" type="parTrans" cxnId="{C0B0E02C-EAFF-411D-A560-0979EF2D54EA}">
      <dgm:prSet/>
      <dgm:spPr/>
      <dgm:t>
        <a:bodyPr/>
        <a:lstStyle/>
        <a:p>
          <a:endParaRPr lang="ru-RU"/>
        </a:p>
      </dgm:t>
    </dgm:pt>
    <dgm:pt modelId="{3B157A2A-A2D0-4856-B171-C123A7C4C828}" type="sibTrans" cxnId="{C0B0E02C-EAFF-411D-A560-0979EF2D54EA}">
      <dgm:prSet/>
      <dgm:spPr/>
      <dgm:t>
        <a:bodyPr/>
        <a:lstStyle/>
        <a:p>
          <a:endParaRPr lang="ru-RU"/>
        </a:p>
      </dgm:t>
    </dgm:pt>
    <dgm:pt modelId="{681E6CA4-2B9C-4507-820E-0B52BA08B52F}" type="pres">
      <dgm:prSet presAssocID="{EB7E4FFB-E069-4F8E-A9D5-BC640A899E3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AECFAF-D21A-4B97-A680-BCD93D59404D}" type="pres">
      <dgm:prSet presAssocID="{EE258872-0FC7-4E17-9297-A1DD60A180E7}" presName="linNode" presStyleCnt="0"/>
      <dgm:spPr/>
    </dgm:pt>
    <dgm:pt modelId="{49CF3563-BF79-4CA9-ABF9-F4F2E129B180}" type="pres">
      <dgm:prSet presAssocID="{EE258872-0FC7-4E17-9297-A1DD60A180E7}" presName="parentShp" presStyleLbl="node1" presStyleIdx="0" presStyleCnt="1" custLinFactNeighborX="-6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325B5-2074-4B88-B7E1-F4DF0E538471}" type="pres">
      <dgm:prSet presAssocID="{EE258872-0FC7-4E17-9297-A1DD60A180E7}" presName="childShp" presStyleLbl="bgAccFollowNode1" presStyleIdx="0" presStyleCnt="1" custScaleX="112200" custLinFactNeighborX="10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21603E-B855-4A9D-825A-4750D2E37053}" type="presOf" srcId="{128B2E52-E8F8-4316-AA9A-6C4249D66663}" destId="{82E325B5-2074-4B88-B7E1-F4DF0E538471}" srcOrd="0" destOrd="1" presId="urn:microsoft.com/office/officeart/2005/8/layout/vList6"/>
    <dgm:cxn modelId="{1D4B9844-0BC8-44D5-ACC4-A5AE00EAE966}" srcId="{EE258872-0FC7-4E17-9297-A1DD60A180E7}" destId="{128B2E52-E8F8-4316-AA9A-6C4249D66663}" srcOrd="1" destOrd="0" parTransId="{20605803-90EA-44AB-A0EF-A1D471829F97}" sibTransId="{31F8D208-CF80-4AA8-942E-0E0FE0C124DC}"/>
    <dgm:cxn modelId="{E179584B-52A6-4BA8-80A2-97DFBEBB7685}" type="presOf" srcId="{7651DCFD-F611-4500-BF91-2AD6E306C977}" destId="{82E325B5-2074-4B88-B7E1-F4DF0E538471}" srcOrd="0" destOrd="0" presId="urn:microsoft.com/office/officeart/2005/8/layout/vList6"/>
    <dgm:cxn modelId="{D52DA337-C647-4F2D-8A78-2BBDD4869347}" srcId="{EE258872-0FC7-4E17-9297-A1DD60A180E7}" destId="{7651DCFD-F611-4500-BF91-2AD6E306C977}" srcOrd="0" destOrd="0" parTransId="{1C9FA356-1D2F-47A8-A8F8-2BAD7817300D}" sibTransId="{7744D4D6-7659-4C16-AACD-7803271CD3A1}"/>
    <dgm:cxn modelId="{C0B0E02C-EAFF-411D-A560-0979EF2D54EA}" srcId="{EE258872-0FC7-4E17-9297-A1DD60A180E7}" destId="{C595F7F3-5C4C-4F57-8BA3-C358876C5991}" srcOrd="2" destOrd="0" parTransId="{3824DE23-5F03-416F-9301-C7FC01075F4F}" sibTransId="{3B157A2A-A2D0-4856-B171-C123A7C4C828}"/>
    <dgm:cxn modelId="{1995DECB-4422-41D0-B2A8-66771E172E6F}" type="presOf" srcId="{EB7E4FFB-E069-4F8E-A9D5-BC640A899E3C}" destId="{681E6CA4-2B9C-4507-820E-0B52BA08B52F}" srcOrd="0" destOrd="0" presId="urn:microsoft.com/office/officeart/2005/8/layout/vList6"/>
    <dgm:cxn modelId="{72128CC1-B2AF-4E42-8628-21899728C988}" type="presOf" srcId="{C595F7F3-5C4C-4F57-8BA3-C358876C5991}" destId="{82E325B5-2074-4B88-B7E1-F4DF0E538471}" srcOrd="0" destOrd="2" presId="urn:microsoft.com/office/officeart/2005/8/layout/vList6"/>
    <dgm:cxn modelId="{E9A3E536-7E93-4F72-9682-A45CF344FA76}" type="presOf" srcId="{EE258872-0FC7-4E17-9297-A1DD60A180E7}" destId="{49CF3563-BF79-4CA9-ABF9-F4F2E129B180}" srcOrd="0" destOrd="0" presId="urn:microsoft.com/office/officeart/2005/8/layout/vList6"/>
    <dgm:cxn modelId="{B574B070-27E9-4DA5-A436-B0BE6DD62948}" srcId="{EB7E4FFB-E069-4F8E-A9D5-BC640A899E3C}" destId="{EE258872-0FC7-4E17-9297-A1DD60A180E7}" srcOrd="0" destOrd="0" parTransId="{9BA2D81A-D4B9-4084-96C3-8D1A1842F8C4}" sibTransId="{F5294679-0E2E-40D9-9698-13F9CD2CB39C}"/>
    <dgm:cxn modelId="{8BA68536-F054-44B2-A1D0-A01B1FBEEFAA}" type="presParOf" srcId="{681E6CA4-2B9C-4507-820E-0B52BA08B52F}" destId="{48AECFAF-D21A-4B97-A680-BCD93D59404D}" srcOrd="0" destOrd="0" presId="urn:microsoft.com/office/officeart/2005/8/layout/vList6"/>
    <dgm:cxn modelId="{0776041D-77CF-40C8-ACCA-9E4A109E23E6}" type="presParOf" srcId="{48AECFAF-D21A-4B97-A680-BCD93D59404D}" destId="{49CF3563-BF79-4CA9-ABF9-F4F2E129B180}" srcOrd="0" destOrd="0" presId="urn:microsoft.com/office/officeart/2005/8/layout/vList6"/>
    <dgm:cxn modelId="{88CDB5B3-AB7C-4A69-992E-1565DB2CD959}" type="presParOf" srcId="{48AECFAF-D21A-4B97-A680-BCD93D59404D}" destId="{82E325B5-2074-4B88-B7E1-F4DF0E53847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C33B01-3BBA-499F-95D2-783388D9DAD4}" type="doc">
      <dgm:prSet loTypeId="urn:microsoft.com/office/officeart/2005/8/layout/vList3" loCatId="list" qsTypeId="urn:microsoft.com/office/officeart/2005/8/quickstyle/simple1#2" qsCatId="simple" csTypeId="urn:microsoft.com/office/officeart/2005/8/colors/accent1_2#2" csCatId="accent1" phldr="1"/>
      <dgm:spPr/>
    </dgm:pt>
    <dgm:pt modelId="{01BFC242-8AC0-414B-AA63-36C85D9AF010}">
      <dgm:prSet phldrT="[Текст]"/>
      <dgm:spPr/>
      <dgm:t>
        <a:bodyPr/>
        <a:lstStyle/>
        <a:p>
          <a:r>
            <a: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Обеспечение деятельности организаций общего образования образовательных организаций, реализующих программу общего образования</a:t>
          </a:r>
        </a:p>
        <a:p>
          <a:r>
            <a:rPr lang="ru-RU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102 670,72 тыс.руб.</a:t>
          </a:r>
          <a:endParaRPr lang="ru-RU" dirty="0"/>
        </a:p>
      </dgm:t>
    </dgm:pt>
    <dgm:pt modelId="{1C344939-039A-4A8F-AF6A-91220281BD13}" type="parTrans" cxnId="{69808F63-1A81-4832-A8ED-95D9022A933F}">
      <dgm:prSet/>
      <dgm:spPr/>
      <dgm:t>
        <a:bodyPr/>
        <a:lstStyle/>
        <a:p>
          <a:endParaRPr lang="ru-RU"/>
        </a:p>
      </dgm:t>
    </dgm:pt>
    <dgm:pt modelId="{9248C26A-6D60-4237-9C7D-EF40AAED9996}" type="sibTrans" cxnId="{69808F63-1A81-4832-A8ED-95D9022A933F}">
      <dgm:prSet/>
      <dgm:spPr/>
      <dgm:t>
        <a:bodyPr/>
        <a:lstStyle/>
        <a:p>
          <a:endParaRPr lang="ru-RU"/>
        </a:p>
      </dgm:t>
    </dgm:pt>
    <dgm:pt modelId="{714FC80C-AE62-434B-9E0E-CFE54F718142}">
      <dgm:prSet phldrT="[Текст]"/>
      <dgm:spPr/>
      <dgm:t>
        <a:bodyPr/>
        <a:lstStyle/>
        <a:p>
          <a:r>
            <a: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Совершенствование организаций питания учащихся</a:t>
          </a:r>
        </a:p>
        <a:p>
          <a:r>
            <a:rPr lang="ru-RU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12 700,74 тыс. руб.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B70FC2-7BE2-4A10-8154-0638E9E3D093}" type="parTrans" cxnId="{86FAD01C-F899-4327-8F67-8EF202D181D9}">
      <dgm:prSet/>
      <dgm:spPr/>
      <dgm:t>
        <a:bodyPr/>
        <a:lstStyle/>
        <a:p>
          <a:endParaRPr lang="ru-RU"/>
        </a:p>
      </dgm:t>
    </dgm:pt>
    <dgm:pt modelId="{D7D49598-61D3-4BCA-8331-401F0B440B82}" type="sibTrans" cxnId="{86FAD01C-F899-4327-8F67-8EF202D181D9}">
      <dgm:prSet/>
      <dgm:spPr/>
      <dgm:t>
        <a:bodyPr/>
        <a:lstStyle/>
        <a:p>
          <a:endParaRPr lang="ru-RU"/>
        </a:p>
      </dgm:t>
    </dgm:pt>
    <dgm:pt modelId="{2C41D419-B729-4E25-91B7-47576F4E0E16}">
      <dgm:prSet/>
      <dgm:spPr/>
      <dgm:t>
        <a:bodyPr/>
        <a:lstStyle/>
        <a:p>
          <a:r>
            <a: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Предоставление общего образования детям -</a:t>
          </a:r>
          <a:r>
            <a:rPr lang="ru-RU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178 252,70 тыс. руб.</a:t>
          </a:r>
          <a:endParaRPr lang="ru-RU" b="1" dirty="0">
            <a:solidFill>
              <a:prstClr val="blac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07DC7041-A5DB-4512-BD42-C7DC60BED852}" type="parTrans" cxnId="{743D2715-22F1-4E77-85B4-79574352D638}">
      <dgm:prSet/>
      <dgm:spPr/>
      <dgm:t>
        <a:bodyPr/>
        <a:lstStyle/>
        <a:p>
          <a:endParaRPr lang="ru-RU"/>
        </a:p>
      </dgm:t>
    </dgm:pt>
    <dgm:pt modelId="{49DDC12E-00D4-433F-A1E0-D2B45DE7FCCB}" type="sibTrans" cxnId="{743D2715-22F1-4E77-85B4-79574352D638}">
      <dgm:prSet/>
      <dgm:spPr/>
      <dgm:t>
        <a:bodyPr/>
        <a:lstStyle/>
        <a:p>
          <a:endParaRPr lang="ru-RU"/>
        </a:p>
      </dgm:t>
    </dgm:pt>
    <dgm:pt modelId="{CEF6651F-3580-4CFC-9E0D-18F40D8F8424}" type="pres">
      <dgm:prSet presAssocID="{B5C33B01-3BBA-499F-95D2-783388D9DAD4}" presName="linearFlow" presStyleCnt="0">
        <dgm:presLayoutVars>
          <dgm:dir/>
          <dgm:resizeHandles val="exact"/>
        </dgm:presLayoutVars>
      </dgm:prSet>
      <dgm:spPr/>
    </dgm:pt>
    <dgm:pt modelId="{70A3B2FF-350C-4C58-BB40-BE5FB8EEFB29}" type="pres">
      <dgm:prSet presAssocID="{01BFC242-8AC0-414B-AA63-36C85D9AF010}" presName="composite" presStyleCnt="0"/>
      <dgm:spPr/>
    </dgm:pt>
    <dgm:pt modelId="{E058B10F-E621-42F5-959A-2B677F737563}" type="pres">
      <dgm:prSet presAssocID="{01BFC242-8AC0-414B-AA63-36C85D9AF010}" presName="imgShp" presStyleLbl="fgImgPlace1" presStyleIdx="0" presStyleCnt="3" custScaleX="1207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5F8DB4A-7E4A-4BEF-9A0B-9E5F68B1047B}" type="pres">
      <dgm:prSet presAssocID="{01BFC242-8AC0-414B-AA63-36C85D9AF01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DCC09-9A44-4F7F-8541-790C7332D487}" type="pres">
      <dgm:prSet presAssocID="{9248C26A-6D60-4237-9C7D-EF40AAED9996}" presName="spacing" presStyleCnt="0"/>
      <dgm:spPr/>
    </dgm:pt>
    <dgm:pt modelId="{BDE6107D-F64A-4563-B52D-BAC395A37E8F}" type="pres">
      <dgm:prSet presAssocID="{2C41D419-B729-4E25-91B7-47576F4E0E16}" presName="composite" presStyleCnt="0"/>
      <dgm:spPr/>
    </dgm:pt>
    <dgm:pt modelId="{742EF04B-9E3D-47FE-8E65-D74750D42D9F}" type="pres">
      <dgm:prSet presAssocID="{2C41D419-B729-4E25-91B7-47576F4E0E16}" presName="imgShp" presStyleLbl="fgImgPlace1" presStyleIdx="1" presStyleCnt="3" custScaleX="13122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D1F2CDF-ED59-4081-9E8D-1D519A5AEEBF}" type="pres">
      <dgm:prSet presAssocID="{2C41D419-B729-4E25-91B7-47576F4E0E16}" presName="txShp" presStyleLbl="node1" presStyleIdx="1" presStyleCnt="3" custScaleX="93988" custScaleY="102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1C2ED-4299-4087-A644-E86E2FE5E2BD}" type="pres">
      <dgm:prSet presAssocID="{49DDC12E-00D4-433F-A1E0-D2B45DE7FCCB}" presName="spacing" presStyleCnt="0"/>
      <dgm:spPr/>
    </dgm:pt>
    <dgm:pt modelId="{466E0E0B-1074-4CD3-A3C1-FF1E667EA614}" type="pres">
      <dgm:prSet presAssocID="{714FC80C-AE62-434B-9E0E-CFE54F718142}" presName="composite" presStyleCnt="0"/>
      <dgm:spPr/>
    </dgm:pt>
    <dgm:pt modelId="{F4D61472-65D6-4B87-BD45-C60D87E79827}" type="pres">
      <dgm:prSet presAssocID="{714FC80C-AE62-434B-9E0E-CFE54F718142}" presName="imgShp" presStyleLbl="fgImgPlace1" presStyleIdx="2" presStyleCnt="3" custScaleX="13570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7A1A0D9-DAA7-434B-8231-AA9DAAB6181F}" type="pres">
      <dgm:prSet presAssocID="{714FC80C-AE62-434B-9E0E-CFE54F71814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3D2715-22F1-4E77-85B4-79574352D638}" srcId="{B5C33B01-3BBA-499F-95D2-783388D9DAD4}" destId="{2C41D419-B729-4E25-91B7-47576F4E0E16}" srcOrd="1" destOrd="0" parTransId="{07DC7041-A5DB-4512-BD42-C7DC60BED852}" sibTransId="{49DDC12E-00D4-433F-A1E0-D2B45DE7FCCB}"/>
    <dgm:cxn modelId="{8B3E33D0-7DB8-451A-8212-C1653637D2ED}" type="presOf" srcId="{01BFC242-8AC0-414B-AA63-36C85D9AF010}" destId="{45F8DB4A-7E4A-4BEF-9A0B-9E5F68B1047B}" srcOrd="0" destOrd="0" presId="urn:microsoft.com/office/officeart/2005/8/layout/vList3"/>
    <dgm:cxn modelId="{94E1990C-9C63-462A-BE3F-AFDD9CC73BDF}" type="presOf" srcId="{B5C33B01-3BBA-499F-95D2-783388D9DAD4}" destId="{CEF6651F-3580-4CFC-9E0D-18F40D8F8424}" srcOrd="0" destOrd="0" presId="urn:microsoft.com/office/officeart/2005/8/layout/vList3"/>
    <dgm:cxn modelId="{69808F63-1A81-4832-A8ED-95D9022A933F}" srcId="{B5C33B01-3BBA-499F-95D2-783388D9DAD4}" destId="{01BFC242-8AC0-414B-AA63-36C85D9AF010}" srcOrd="0" destOrd="0" parTransId="{1C344939-039A-4A8F-AF6A-91220281BD13}" sibTransId="{9248C26A-6D60-4237-9C7D-EF40AAED9996}"/>
    <dgm:cxn modelId="{86FAD01C-F899-4327-8F67-8EF202D181D9}" srcId="{B5C33B01-3BBA-499F-95D2-783388D9DAD4}" destId="{714FC80C-AE62-434B-9E0E-CFE54F718142}" srcOrd="2" destOrd="0" parTransId="{0EB70FC2-7BE2-4A10-8154-0638E9E3D093}" sibTransId="{D7D49598-61D3-4BCA-8331-401F0B440B82}"/>
    <dgm:cxn modelId="{39A9A8F9-51E7-4D25-8849-765A7031F3AD}" type="presOf" srcId="{714FC80C-AE62-434B-9E0E-CFE54F718142}" destId="{57A1A0D9-DAA7-434B-8231-AA9DAAB6181F}" srcOrd="0" destOrd="0" presId="urn:microsoft.com/office/officeart/2005/8/layout/vList3"/>
    <dgm:cxn modelId="{3F61389A-2D53-4274-9A78-491A3C9E4E57}" type="presOf" srcId="{2C41D419-B729-4E25-91B7-47576F4E0E16}" destId="{5D1F2CDF-ED59-4081-9E8D-1D519A5AEEBF}" srcOrd="0" destOrd="0" presId="urn:microsoft.com/office/officeart/2005/8/layout/vList3"/>
    <dgm:cxn modelId="{F4847FDF-085E-4DD9-B1A3-460954362F03}" type="presParOf" srcId="{CEF6651F-3580-4CFC-9E0D-18F40D8F8424}" destId="{70A3B2FF-350C-4C58-BB40-BE5FB8EEFB29}" srcOrd="0" destOrd="0" presId="urn:microsoft.com/office/officeart/2005/8/layout/vList3"/>
    <dgm:cxn modelId="{0B913CA5-7626-4CDA-98DE-ACE055A653C3}" type="presParOf" srcId="{70A3B2FF-350C-4C58-BB40-BE5FB8EEFB29}" destId="{E058B10F-E621-42F5-959A-2B677F737563}" srcOrd="0" destOrd="0" presId="urn:microsoft.com/office/officeart/2005/8/layout/vList3"/>
    <dgm:cxn modelId="{C66F00B7-34F5-4AF1-908C-AB2EBE353FE9}" type="presParOf" srcId="{70A3B2FF-350C-4C58-BB40-BE5FB8EEFB29}" destId="{45F8DB4A-7E4A-4BEF-9A0B-9E5F68B1047B}" srcOrd="1" destOrd="0" presId="urn:microsoft.com/office/officeart/2005/8/layout/vList3"/>
    <dgm:cxn modelId="{05627C8D-6105-4118-B977-4847B24636E8}" type="presParOf" srcId="{CEF6651F-3580-4CFC-9E0D-18F40D8F8424}" destId="{311DCC09-9A44-4F7F-8541-790C7332D487}" srcOrd="1" destOrd="0" presId="urn:microsoft.com/office/officeart/2005/8/layout/vList3"/>
    <dgm:cxn modelId="{8A9A6593-1B65-4E76-8144-3726EB4FCEF2}" type="presParOf" srcId="{CEF6651F-3580-4CFC-9E0D-18F40D8F8424}" destId="{BDE6107D-F64A-4563-B52D-BAC395A37E8F}" srcOrd="2" destOrd="0" presId="urn:microsoft.com/office/officeart/2005/8/layout/vList3"/>
    <dgm:cxn modelId="{C62CCDA4-E1A3-4B1B-B8AA-DD4898AF41E8}" type="presParOf" srcId="{BDE6107D-F64A-4563-B52D-BAC395A37E8F}" destId="{742EF04B-9E3D-47FE-8E65-D74750D42D9F}" srcOrd="0" destOrd="0" presId="urn:microsoft.com/office/officeart/2005/8/layout/vList3"/>
    <dgm:cxn modelId="{E1038A7B-CC87-49B3-9A12-CAEFBFE3C543}" type="presParOf" srcId="{BDE6107D-F64A-4563-B52D-BAC395A37E8F}" destId="{5D1F2CDF-ED59-4081-9E8D-1D519A5AEEBF}" srcOrd="1" destOrd="0" presId="urn:microsoft.com/office/officeart/2005/8/layout/vList3"/>
    <dgm:cxn modelId="{AA45D315-6D05-4479-9E25-58B51DBE336E}" type="presParOf" srcId="{CEF6651F-3580-4CFC-9E0D-18F40D8F8424}" destId="{00F1C2ED-4299-4087-A644-E86E2FE5E2BD}" srcOrd="3" destOrd="0" presId="urn:microsoft.com/office/officeart/2005/8/layout/vList3"/>
    <dgm:cxn modelId="{41182B42-782C-4CC6-84D3-7AC8FE2B0FAA}" type="presParOf" srcId="{CEF6651F-3580-4CFC-9E0D-18F40D8F8424}" destId="{466E0E0B-1074-4CD3-A3C1-FF1E667EA614}" srcOrd="4" destOrd="0" presId="urn:microsoft.com/office/officeart/2005/8/layout/vList3"/>
    <dgm:cxn modelId="{336676ED-360D-4DC4-A923-131646D5F4AB}" type="presParOf" srcId="{466E0E0B-1074-4CD3-A3C1-FF1E667EA614}" destId="{F4D61472-65D6-4B87-BD45-C60D87E79827}" srcOrd="0" destOrd="0" presId="urn:microsoft.com/office/officeart/2005/8/layout/vList3"/>
    <dgm:cxn modelId="{2CC3C905-1E7A-463A-A012-35B914749EAA}" type="presParOf" srcId="{466E0E0B-1074-4CD3-A3C1-FF1E667EA614}" destId="{57A1A0D9-DAA7-434B-8231-AA9DAAB618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B5266B-FCD9-4622-BB7F-FF02AB62160F}" type="doc">
      <dgm:prSet loTypeId="urn:microsoft.com/office/officeart/2005/8/layout/hList2" loCatId="list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614158E-52A3-4BDE-9835-C88834870078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Bookman Old Style" pitchFamily="18" charset="0"/>
            </a:rPr>
            <a:t>2017 год</a:t>
          </a:r>
          <a:endParaRPr lang="ru-RU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0366FAA6-7219-4A8F-832B-E69E75A4E854}" type="parTrans" cxnId="{7F3F0450-7169-4028-96A7-9923CE37E684}">
      <dgm:prSet/>
      <dgm:spPr/>
      <dgm:t>
        <a:bodyPr/>
        <a:lstStyle/>
        <a:p>
          <a:endParaRPr lang="ru-RU"/>
        </a:p>
      </dgm:t>
    </dgm:pt>
    <dgm:pt modelId="{D3765C67-22D1-4F2E-8778-FE3A8C51D615}" type="sibTrans" cxnId="{7F3F0450-7169-4028-96A7-9923CE37E684}">
      <dgm:prSet/>
      <dgm:spPr/>
      <dgm:t>
        <a:bodyPr/>
        <a:lstStyle/>
        <a:p>
          <a:endParaRPr lang="ru-RU"/>
        </a:p>
      </dgm:t>
    </dgm:pt>
    <dgm:pt modelId="{3A0DCBB3-62F8-43A8-AF20-7AF0326506F3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Организация и проведение физкультурных мероприятий и массовых спортивных мероприятий, участие команд в соревнованиях различного уровня , в соответствии с календарным планом </a:t>
          </a:r>
          <a:r>
            <a:rPr lang="ru-RU" b="1" dirty="0" smtClean="0">
              <a:solidFill>
                <a:srgbClr val="002060"/>
              </a:solidFill>
              <a:latin typeface="Bookman Old Style" pitchFamily="18" charset="0"/>
            </a:rPr>
            <a:t>700,00 тыс.руб.</a:t>
          </a:r>
          <a:endParaRPr lang="ru-RU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FD0AC870-DCD7-490C-A34D-93338D2AD4AC}" type="parTrans" cxnId="{A2AFC802-43A0-4559-A3CC-F8C214360C95}">
      <dgm:prSet/>
      <dgm:spPr/>
      <dgm:t>
        <a:bodyPr/>
        <a:lstStyle/>
        <a:p>
          <a:endParaRPr lang="ru-RU"/>
        </a:p>
      </dgm:t>
    </dgm:pt>
    <dgm:pt modelId="{A7391E3B-53B7-4AC5-8DBD-DB1BEFE41157}" type="sibTrans" cxnId="{A2AFC802-43A0-4559-A3CC-F8C214360C95}">
      <dgm:prSet/>
      <dgm:spPr/>
      <dgm:t>
        <a:bodyPr/>
        <a:lstStyle/>
        <a:p>
          <a:endParaRPr lang="ru-RU"/>
        </a:p>
      </dgm:t>
    </dgm:pt>
    <dgm:pt modelId="{D4B1E1FB-693D-48D3-9EAD-9F1BAC339185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Организация и проведение официальных физкультурных (физкультурно-оздоровительных) мероприятий – </a:t>
          </a:r>
          <a:r>
            <a:rPr lang="ru-RU" b="1" dirty="0" smtClean="0">
              <a:solidFill>
                <a:srgbClr val="002060"/>
              </a:solidFill>
              <a:latin typeface="Bookman Old Style" pitchFamily="18" charset="0"/>
            </a:rPr>
            <a:t>1344,88 тыс.руб.</a:t>
          </a:r>
          <a:endParaRPr lang="ru-RU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7C63562B-769E-457B-9B2A-11C1F9A3BEB2}" type="parTrans" cxnId="{B794E174-3A73-4BEA-A5C0-45738BCD4D94}">
      <dgm:prSet/>
      <dgm:spPr/>
      <dgm:t>
        <a:bodyPr/>
        <a:lstStyle/>
        <a:p>
          <a:endParaRPr lang="ru-RU"/>
        </a:p>
      </dgm:t>
    </dgm:pt>
    <dgm:pt modelId="{9013B2A3-7028-43F7-823E-7C31FE70EB05}" type="sibTrans" cxnId="{B794E174-3A73-4BEA-A5C0-45738BCD4D94}">
      <dgm:prSet/>
      <dgm:spPr/>
      <dgm:t>
        <a:bodyPr/>
        <a:lstStyle/>
        <a:p>
          <a:endParaRPr lang="ru-RU"/>
        </a:p>
      </dgm:t>
    </dgm:pt>
    <dgm:pt modelId="{363D23B8-C930-49B0-9401-72B07CFCB35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Bookman Old Style" pitchFamily="18" charset="0"/>
            </a:rPr>
            <a:t>2018 год</a:t>
          </a:r>
          <a:endParaRPr lang="ru-RU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6AEAC409-767C-446F-9128-E627C38A1EF2}" type="parTrans" cxnId="{D8EA5A64-DB9A-4D12-B810-03703B7C3697}">
      <dgm:prSet/>
      <dgm:spPr/>
      <dgm:t>
        <a:bodyPr/>
        <a:lstStyle/>
        <a:p>
          <a:endParaRPr lang="ru-RU"/>
        </a:p>
      </dgm:t>
    </dgm:pt>
    <dgm:pt modelId="{760E717C-C56B-4D1D-BD60-1A0A0C6948EE}" type="sibTrans" cxnId="{D8EA5A64-DB9A-4D12-B810-03703B7C3697}">
      <dgm:prSet/>
      <dgm:spPr/>
      <dgm:t>
        <a:bodyPr/>
        <a:lstStyle/>
        <a:p>
          <a:endParaRPr lang="ru-RU"/>
        </a:p>
      </dgm:t>
    </dgm:pt>
    <dgm:pt modelId="{2378216A-11D2-44D8-946B-80C4B046CC9F}">
      <dgm:prSet phldrT="[Текст]" custT="1"/>
      <dgm:spPr/>
      <dgm:t>
        <a:bodyPr/>
        <a:lstStyle/>
        <a:p>
          <a:r>
            <a:rPr lang="ru-RU" sz="1000" dirty="0" smtClean="0">
              <a:latin typeface="Bookman Old Style" pitchFamily="18" charset="0"/>
            </a:rPr>
            <a:t>Организация и проведение физкультурных мероприятий и массовых спортивных мероприятий, участие команд в соревнованиях различного уровня , в соответствии с календарным планом </a:t>
          </a:r>
          <a:r>
            <a:rPr lang="ru-RU" sz="1000" b="1" dirty="0" smtClean="0">
              <a:solidFill>
                <a:srgbClr val="002060"/>
              </a:solidFill>
              <a:latin typeface="Bookman Old Style" pitchFamily="18" charset="0"/>
            </a:rPr>
            <a:t>700,00 тыс.руб</a:t>
          </a:r>
          <a:r>
            <a:rPr lang="ru-RU" sz="1000" dirty="0" smtClean="0">
              <a:solidFill>
                <a:srgbClr val="002060"/>
              </a:solidFill>
              <a:latin typeface="Bookman Old Style" pitchFamily="18" charset="0"/>
            </a:rPr>
            <a:t>.</a:t>
          </a:r>
          <a:endParaRPr lang="ru-RU" sz="1000" dirty="0">
            <a:solidFill>
              <a:srgbClr val="002060"/>
            </a:solidFill>
            <a:latin typeface="Bookman Old Style" pitchFamily="18" charset="0"/>
          </a:endParaRPr>
        </a:p>
      </dgm:t>
    </dgm:pt>
    <dgm:pt modelId="{29717D90-C661-4E97-8DD0-AFC70F58FFB5}" type="parTrans" cxnId="{92230E55-580B-4BF6-A470-DE22610BF581}">
      <dgm:prSet/>
      <dgm:spPr/>
      <dgm:t>
        <a:bodyPr/>
        <a:lstStyle/>
        <a:p>
          <a:endParaRPr lang="ru-RU"/>
        </a:p>
      </dgm:t>
    </dgm:pt>
    <dgm:pt modelId="{BFB74F50-92A6-44B7-8203-17846581D73A}" type="sibTrans" cxnId="{92230E55-580B-4BF6-A470-DE22610BF581}">
      <dgm:prSet/>
      <dgm:spPr/>
      <dgm:t>
        <a:bodyPr/>
        <a:lstStyle/>
        <a:p>
          <a:endParaRPr lang="ru-RU"/>
        </a:p>
      </dgm:t>
    </dgm:pt>
    <dgm:pt modelId="{5E6A26A8-426C-4E7D-B896-E3C7B2180AFB}">
      <dgm:prSet phldrT="[Текст]" custT="1"/>
      <dgm:spPr/>
      <dgm:t>
        <a:bodyPr/>
        <a:lstStyle/>
        <a:p>
          <a:r>
            <a:rPr lang="ru-RU" sz="1000" dirty="0" smtClean="0">
              <a:latin typeface="Bookman Old Style" pitchFamily="18" charset="0"/>
            </a:rPr>
            <a:t>Организация и проведение официальных физкультурных (физкультурно-оздоровительных) мероприятий – </a:t>
          </a:r>
          <a:r>
            <a:rPr lang="ru-RU" sz="1000" b="1" dirty="0" smtClean="0">
              <a:solidFill>
                <a:srgbClr val="002060"/>
              </a:solidFill>
              <a:latin typeface="Bookman Old Style" pitchFamily="18" charset="0"/>
            </a:rPr>
            <a:t>1344,88 тыс.руб</a:t>
          </a:r>
          <a:r>
            <a:rPr lang="ru-RU" sz="1000" dirty="0" smtClean="0">
              <a:solidFill>
                <a:srgbClr val="002060"/>
              </a:solidFill>
              <a:latin typeface="Bookman Old Style" pitchFamily="18" charset="0"/>
            </a:rPr>
            <a:t>.</a:t>
          </a:r>
          <a:endParaRPr lang="ru-RU" sz="1000" dirty="0">
            <a:solidFill>
              <a:srgbClr val="002060"/>
            </a:solidFill>
            <a:latin typeface="Bookman Old Style" pitchFamily="18" charset="0"/>
          </a:endParaRPr>
        </a:p>
      </dgm:t>
    </dgm:pt>
    <dgm:pt modelId="{C928522D-93BF-445B-BC6A-54B91A4A4B89}" type="parTrans" cxnId="{92CED923-54A5-4C75-8830-A59EB15DD7B2}">
      <dgm:prSet/>
      <dgm:spPr/>
      <dgm:t>
        <a:bodyPr/>
        <a:lstStyle/>
        <a:p>
          <a:endParaRPr lang="ru-RU"/>
        </a:p>
      </dgm:t>
    </dgm:pt>
    <dgm:pt modelId="{B58F299E-2A60-4A1B-BAE4-CF6A11AF4FB2}" type="sibTrans" cxnId="{92CED923-54A5-4C75-8830-A59EB15DD7B2}">
      <dgm:prSet/>
      <dgm:spPr/>
      <dgm:t>
        <a:bodyPr/>
        <a:lstStyle/>
        <a:p>
          <a:endParaRPr lang="ru-RU"/>
        </a:p>
      </dgm:t>
    </dgm:pt>
    <dgm:pt modelId="{AB4BE2AB-1ACF-4480-A78A-4452DC554420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Bookman Old Style" pitchFamily="18" charset="0"/>
            </a:rPr>
            <a:t>2019 год</a:t>
          </a:r>
          <a:endParaRPr lang="ru-RU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3ED26355-3B19-4E2A-82EA-83A3F8F7C055}" type="parTrans" cxnId="{548F4DDF-F37D-4C68-A3E4-1B3C49C1E5FB}">
      <dgm:prSet/>
      <dgm:spPr/>
      <dgm:t>
        <a:bodyPr/>
        <a:lstStyle/>
        <a:p>
          <a:endParaRPr lang="ru-RU"/>
        </a:p>
      </dgm:t>
    </dgm:pt>
    <dgm:pt modelId="{F781E931-C26E-42CC-AFC6-3D36CE4EDFCB}" type="sibTrans" cxnId="{548F4DDF-F37D-4C68-A3E4-1B3C49C1E5FB}">
      <dgm:prSet/>
      <dgm:spPr/>
      <dgm:t>
        <a:bodyPr/>
        <a:lstStyle/>
        <a:p>
          <a:endParaRPr lang="ru-RU"/>
        </a:p>
      </dgm:t>
    </dgm:pt>
    <dgm:pt modelId="{AD58E598-1AE4-40D7-A3A5-834BD2AEA8CF}">
      <dgm:prSet phldrT="[Текст]" custT="1"/>
      <dgm:spPr/>
      <dgm:t>
        <a:bodyPr/>
        <a:lstStyle/>
        <a:p>
          <a:r>
            <a:rPr lang="ru-RU" sz="1000" dirty="0" smtClean="0">
              <a:latin typeface="Bookman Old Style" pitchFamily="18" charset="0"/>
            </a:rPr>
            <a:t>Организация и проведение физкультурных мероприятий и массовых спортивных мероприятий, участие команд в соревнованиях различного уровня , в соответствии с календарным планом </a:t>
          </a:r>
          <a:r>
            <a:rPr lang="ru-RU" sz="1000" b="1" dirty="0" smtClean="0">
              <a:solidFill>
                <a:srgbClr val="002060"/>
              </a:solidFill>
              <a:latin typeface="Bookman Old Style" pitchFamily="18" charset="0"/>
            </a:rPr>
            <a:t>700,00 тыс.руб</a:t>
          </a:r>
          <a:r>
            <a:rPr lang="ru-RU" sz="1000" dirty="0" smtClean="0">
              <a:solidFill>
                <a:srgbClr val="002060"/>
              </a:solidFill>
              <a:latin typeface="Bookman Old Style" pitchFamily="18" charset="0"/>
            </a:rPr>
            <a:t>.</a:t>
          </a:r>
          <a:endParaRPr lang="ru-RU" sz="1000" dirty="0">
            <a:solidFill>
              <a:srgbClr val="002060"/>
            </a:solidFill>
            <a:latin typeface="Bookman Old Style" pitchFamily="18" charset="0"/>
          </a:endParaRPr>
        </a:p>
      </dgm:t>
    </dgm:pt>
    <dgm:pt modelId="{FADA9589-186F-4EA2-9BE0-3C82FD770336}" type="parTrans" cxnId="{3AEA45B0-E80D-49AC-90FD-C4B2D93682C9}">
      <dgm:prSet/>
      <dgm:spPr/>
      <dgm:t>
        <a:bodyPr/>
        <a:lstStyle/>
        <a:p>
          <a:endParaRPr lang="ru-RU"/>
        </a:p>
      </dgm:t>
    </dgm:pt>
    <dgm:pt modelId="{11FB4CCC-3FB5-464E-9FD1-407324126933}" type="sibTrans" cxnId="{3AEA45B0-E80D-49AC-90FD-C4B2D93682C9}">
      <dgm:prSet/>
      <dgm:spPr/>
      <dgm:t>
        <a:bodyPr/>
        <a:lstStyle/>
        <a:p>
          <a:endParaRPr lang="ru-RU"/>
        </a:p>
      </dgm:t>
    </dgm:pt>
    <dgm:pt modelId="{09C115AC-1F12-45C6-9D99-ABBD4D0B56A0}">
      <dgm:prSet phldrT="[Текст]" custT="1"/>
      <dgm:spPr/>
      <dgm:t>
        <a:bodyPr/>
        <a:lstStyle/>
        <a:p>
          <a:r>
            <a:rPr lang="ru-RU" sz="1000" dirty="0" smtClean="0">
              <a:latin typeface="Bookman Old Style" pitchFamily="18" charset="0"/>
            </a:rPr>
            <a:t>Организация и проведение официальных физкультурных (физкультурно-оздоровительных) мероприятий-</a:t>
          </a:r>
          <a:r>
            <a:rPr lang="ru-RU" sz="1000" b="1" i="0" dirty="0" smtClean="0">
              <a:solidFill>
                <a:srgbClr val="002060"/>
              </a:solidFill>
              <a:latin typeface="Bookman Old Style" pitchFamily="18" charset="0"/>
            </a:rPr>
            <a:t>1344,88 тыс.руб.</a:t>
          </a:r>
          <a:endParaRPr lang="ru-RU" sz="1000" b="1" i="0" dirty="0">
            <a:solidFill>
              <a:srgbClr val="002060"/>
            </a:solidFill>
            <a:latin typeface="Bookman Old Style" pitchFamily="18" charset="0"/>
          </a:endParaRPr>
        </a:p>
      </dgm:t>
    </dgm:pt>
    <dgm:pt modelId="{72B77B30-BF2F-4FE5-995B-0B3036DF8E7F}" type="parTrans" cxnId="{82D7892F-C734-4EF8-B212-A97C3C9A28C5}">
      <dgm:prSet/>
      <dgm:spPr/>
      <dgm:t>
        <a:bodyPr/>
        <a:lstStyle/>
        <a:p>
          <a:endParaRPr lang="ru-RU"/>
        </a:p>
      </dgm:t>
    </dgm:pt>
    <dgm:pt modelId="{B3E083EB-1364-41E9-9F00-8775FF49B2E5}" type="sibTrans" cxnId="{82D7892F-C734-4EF8-B212-A97C3C9A28C5}">
      <dgm:prSet/>
      <dgm:spPr/>
      <dgm:t>
        <a:bodyPr/>
        <a:lstStyle/>
        <a:p>
          <a:endParaRPr lang="ru-RU"/>
        </a:p>
      </dgm:t>
    </dgm:pt>
    <dgm:pt modelId="{AB9D1ABE-C200-48E1-BE3A-22DF5D6DB4F2}">
      <dgm:prSet phldrT="[Текст]"/>
      <dgm:spPr/>
      <dgm:t>
        <a:bodyPr/>
        <a:lstStyle/>
        <a:p>
          <a:endParaRPr lang="ru-RU" sz="900" dirty="0"/>
        </a:p>
      </dgm:t>
    </dgm:pt>
    <dgm:pt modelId="{10992D42-2D14-4B80-A6C0-CD5AC880F51F}" type="parTrans" cxnId="{BCBACFA4-670C-4271-9429-924DD0E71DDC}">
      <dgm:prSet/>
      <dgm:spPr/>
      <dgm:t>
        <a:bodyPr/>
        <a:lstStyle/>
        <a:p>
          <a:endParaRPr lang="ru-RU"/>
        </a:p>
      </dgm:t>
    </dgm:pt>
    <dgm:pt modelId="{3018CC00-7974-4B60-9B9A-7B83160B001E}" type="sibTrans" cxnId="{BCBACFA4-670C-4271-9429-924DD0E71DDC}">
      <dgm:prSet/>
      <dgm:spPr/>
      <dgm:t>
        <a:bodyPr/>
        <a:lstStyle/>
        <a:p>
          <a:endParaRPr lang="ru-RU"/>
        </a:p>
      </dgm:t>
    </dgm:pt>
    <dgm:pt modelId="{1724F364-F12D-4790-B277-40D3CF65BB58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Выполнение работ по проведению в соответствии с календарным планом физкультурных и спортивных мероприятий- </a:t>
          </a:r>
          <a:r>
            <a:rPr lang="ru-RU" b="1" dirty="0" smtClean="0">
              <a:solidFill>
                <a:srgbClr val="002060"/>
              </a:solidFill>
              <a:latin typeface="Bookman Old Style" pitchFamily="18" charset="0"/>
            </a:rPr>
            <a:t>70,00 тыс.руб.</a:t>
          </a:r>
          <a:endParaRPr lang="ru-RU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4FBD6773-D3DC-4369-90D1-F705ABEAD5F4}" type="parTrans" cxnId="{ADCF1701-AA6C-4B16-AF09-545A8D4D467B}">
      <dgm:prSet/>
      <dgm:spPr/>
      <dgm:t>
        <a:bodyPr/>
        <a:lstStyle/>
        <a:p>
          <a:endParaRPr lang="ru-RU"/>
        </a:p>
      </dgm:t>
    </dgm:pt>
    <dgm:pt modelId="{9DD5514D-F98E-41D6-A3E4-A65E06F6438D}" type="sibTrans" cxnId="{ADCF1701-AA6C-4B16-AF09-545A8D4D467B}">
      <dgm:prSet/>
      <dgm:spPr/>
      <dgm:t>
        <a:bodyPr/>
        <a:lstStyle/>
        <a:p>
          <a:endParaRPr lang="ru-RU"/>
        </a:p>
      </dgm:t>
    </dgm:pt>
    <dgm:pt modelId="{81E046C2-B1AA-42E4-A982-901C43AE75BE}">
      <dgm:prSet phldrT="[Текст]" custT="1"/>
      <dgm:spPr/>
      <dgm:t>
        <a:bodyPr/>
        <a:lstStyle/>
        <a:p>
          <a:r>
            <a:rPr lang="ru-RU" sz="1000" dirty="0" smtClean="0">
              <a:latin typeface="Bookman Old Style" pitchFamily="18" charset="0"/>
            </a:rPr>
            <a:t>Выполнение работ по проведению в соответствии с календарным планом физкультурных и спортивных мероприятий – </a:t>
          </a:r>
          <a:r>
            <a:rPr lang="ru-RU" sz="1000" b="1" dirty="0" smtClean="0">
              <a:solidFill>
                <a:srgbClr val="002060"/>
              </a:solidFill>
              <a:latin typeface="Bookman Old Style" pitchFamily="18" charset="0"/>
            </a:rPr>
            <a:t>70,25 тыс.руб.</a:t>
          </a:r>
          <a:endParaRPr lang="ru-RU" sz="1000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74A8B224-5DFF-4B32-9642-20E585FD8790}" type="parTrans" cxnId="{81FBBDAD-CCCB-4F32-8BAC-19F176A00C70}">
      <dgm:prSet/>
      <dgm:spPr/>
      <dgm:t>
        <a:bodyPr/>
        <a:lstStyle/>
        <a:p>
          <a:endParaRPr lang="ru-RU"/>
        </a:p>
      </dgm:t>
    </dgm:pt>
    <dgm:pt modelId="{3F06B46B-15B3-4110-843C-2862665D4A39}" type="sibTrans" cxnId="{81FBBDAD-CCCB-4F32-8BAC-19F176A00C70}">
      <dgm:prSet/>
      <dgm:spPr/>
      <dgm:t>
        <a:bodyPr/>
        <a:lstStyle/>
        <a:p>
          <a:endParaRPr lang="ru-RU"/>
        </a:p>
      </dgm:t>
    </dgm:pt>
    <dgm:pt modelId="{1BE3679A-06DE-45D6-A0B0-6F746A8E1DDB}">
      <dgm:prSet phldrT="[Текст]" custT="1"/>
      <dgm:spPr/>
      <dgm:t>
        <a:bodyPr/>
        <a:lstStyle/>
        <a:p>
          <a:r>
            <a:rPr lang="ru-RU" sz="1000" dirty="0" smtClean="0">
              <a:latin typeface="Bookman Old Style" pitchFamily="18" charset="0"/>
            </a:rPr>
            <a:t>Выполнение работ по проведению в соответствии с календарным планом физкультурных и спортивных </a:t>
          </a:r>
          <a:r>
            <a:rPr lang="ru-RU" sz="1000" b="0" dirty="0" smtClean="0">
              <a:solidFill>
                <a:schemeClr val="bg1"/>
              </a:solidFill>
              <a:latin typeface="Bookman Old Style" pitchFamily="18" charset="0"/>
            </a:rPr>
            <a:t>мероприятий</a:t>
          </a:r>
          <a:r>
            <a:rPr lang="ru-RU" sz="1000" b="1" dirty="0" smtClean="0">
              <a:solidFill>
                <a:srgbClr val="002060"/>
              </a:solidFill>
              <a:latin typeface="Bookman Old Style" pitchFamily="18" charset="0"/>
            </a:rPr>
            <a:t>-70,05 тыс.руб.</a:t>
          </a:r>
          <a:endParaRPr lang="ru-RU" sz="1000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53303D7F-D6C0-4D90-9328-AD93DFD86DF1}" type="parTrans" cxnId="{DFF6C151-A264-4ACC-92E5-12DFA92329C1}">
      <dgm:prSet/>
      <dgm:spPr/>
      <dgm:t>
        <a:bodyPr/>
        <a:lstStyle/>
        <a:p>
          <a:endParaRPr lang="ru-RU"/>
        </a:p>
      </dgm:t>
    </dgm:pt>
    <dgm:pt modelId="{E78104FC-7F12-4CD7-BD1E-75334E468C9D}" type="sibTrans" cxnId="{DFF6C151-A264-4ACC-92E5-12DFA92329C1}">
      <dgm:prSet/>
      <dgm:spPr/>
      <dgm:t>
        <a:bodyPr/>
        <a:lstStyle/>
        <a:p>
          <a:endParaRPr lang="ru-RU"/>
        </a:p>
      </dgm:t>
    </dgm:pt>
    <dgm:pt modelId="{467252F7-65CD-4153-B7F1-6FAC3FF56602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Обеспечение выполнения муниципальной политики обеспечивающей развитие системы физической культуры и массового спорта в городском округе – </a:t>
          </a:r>
          <a:r>
            <a:rPr lang="ru-RU" b="1" dirty="0" smtClean="0">
              <a:solidFill>
                <a:srgbClr val="002060"/>
              </a:solidFill>
              <a:latin typeface="Bookman Old Style" pitchFamily="18" charset="0"/>
            </a:rPr>
            <a:t>885,93 тыс.руб.</a:t>
          </a:r>
          <a:endParaRPr lang="ru-RU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F2A48ADF-E4EE-4685-84D8-FFFF4E46F2A6}" type="parTrans" cxnId="{58E683AF-DF71-4BA6-8533-AF872E3CB038}">
      <dgm:prSet/>
      <dgm:spPr/>
      <dgm:t>
        <a:bodyPr/>
        <a:lstStyle/>
        <a:p>
          <a:endParaRPr lang="ru-RU"/>
        </a:p>
      </dgm:t>
    </dgm:pt>
    <dgm:pt modelId="{FDE663D7-5334-4B9F-AA52-10E02CBB20CB}" type="sibTrans" cxnId="{58E683AF-DF71-4BA6-8533-AF872E3CB038}">
      <dgm:prSet/>
      <dgm:spPr/>
      <dgm:t>
        <a:bodyPr/>
        <a:lstStyle/>
        <a:p>
          <a:endParaRPr lang="ru-RU"/>
        </a:p>
      </dgm:t>
    </dgm:pt>
    <dgm:pt modelId="{13CC5201-19C5-49D4-9F8B-DEA726E9D340}">
      <dgm:prSet phldrT="[Текст]" custT="1"/>
      <dgm:spPr/>
      <dgm:t>
        <a:bodyPr/>
        <a:lstStyle/>
        <a:p>
          <a:r>
            <a:rPr lang="ru-RU" sz="1000" dirty="0" smtClean="0">
              <a:latin typeface="Bookman Old Style" pitchFamily="18" charset="0"/>
            </a:rPr>
            <a:t>Обеспечение выполнения муниципальной политики обеспечивающей развитие системы физической культуры и массового спорта в городском округе – </a:t>
          </a:r>
          <a:r>
            <a:rPr lang="ru-RU" sz="1000" b="1" dirty="0" smtClean="0">
              <a:solidFill>
                <a:srgbClr val="002060"/>
              </a:solidFill>
              <a:latin typeface="Bookman Old Style" pitchFamily="18" charset="0"/>
            </a:rPr>
            <a:t>885,93 тыс.руб.</a:t>
          </a:r>
          <a:endParaRPr lang="ru-RU" sz="1000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D432D473-AC3F-4C69-A109-5FF3E6057FB1}" type="parTrans" cxnId="{613A05A7-8E6B-430A-BC78-3A06C9FC680A}">
      <dgm:prSet/>
      <dgm:spPr/>
      <dgm:t>
        <a:bodyPr/>
        <a:lstStyle/>
        <a:p>
          <a:endParaRPr lang="ru-RU"/>
        </a:p>
      </dgm:t>
    </dgm:pt>
    <dgm:pt modelId="{CB0DC5A7-1D63-4A43-BE13-75B7DB86887D}" type="sibTrans" cxnId="{613A05A7-8E6B-430A-BC78-3A06C9FC680A}">
      <dgm:prSet/>
      <dgm:spPr/>
      <dgm:t>
        <a:bodyPr/>
        <a:lstStyle/>
        <a:p>
          <a:endParaRPr lang="ru-RU"/>
        </a:p>
      </dgm:t>
    </dgm:pt>
    <dgm:pt modelId="{93668B8E-9713-41E1-8BFA-780279D8083E}">
      <dgm:prSet phldrT="[Текст]" custT="1"/>
      <dgm:spPr/>
      <dgm:t>
        <a:bodyPr/>
        <a:lstStyle/>
        <a:p>
          <a:r>
            <a:rPr lang="ru-RU" sz="1000" dirty="0" smtClean="0">
              <a:latin typeface="Bookman Old Style" pitchFamily="18" charset="0"/>
            </a:rPr>
            <a:t>Обеспечение выполнения муниципальной политики обеспечивающей развитие системы физической культуры и массового спорта в городском округе – </a:t>
          </a:r>
          <a:r>
            <a:rPr lang="ru-RU" sz="1000" b="1" dirty="0" smtClean="0">
              <a:solidFill>
                <a:srgbClr val="002060"/>
              </a:solidFill>
              <a:latin typeface="Bookman Old Style" pitchFamily="18" charset="0"/>
            </a:rPr>
            <a:t>885,93 тыс.руб.</a:t>
          </a:r>
          <a:endParaRPr lang="ru-RU" sz="1000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17D35B8F-BB1D-48A9-9A17-2E9A6419768B}" type="parTrans" cxnId="{C3DE66FA-775B-4CA6-8A51-34CF5D55CE36}">
      <dgm:prSet/>
      <dgm:spPr/>
      <dgm:t>
        <a:bodyPr/>
        <a:lstStyle/>
        <a:p>
          <a:endParaRPr lang="ru-RU"/>
        </a:p>
      </dgm:t>
    </dgm:pt>
    <dgm:pt modelId="{9B4147D2-957E-4660-86D8-55FD6A58F4EA}" type="sibTrans" cxnId="{C3DE66FA-775B-4CA6-8A51-34CF5D55CE36}">
      <dgm:prSet/>
      <dgm:spPr/>
      <dgm:t>
        <a:bodyPr/>
        <a:lstStyle/>
        <a:p>
          <a:endParaRPr lang="ru-RU"/>
        </a:p>
      </dgm:t>
    </dgm:pt>
    <dgm:pt modelId="{1FE46B08-EFEB-4B92-8483-B9DFEE5D6F1B}">
      <dgm:prSet phldrT="[Текст]"/>
      <dgm:spPr/>
      <dgm:t>
        <a:bodyPr/>
        <a:lstStyle/>
        <a:p>
          <a:endParaRPr lang="ru-RU" sz="900" dirty="0"/>
        </a:p>
      </dgm:t>
    </dgm:pt>
    <dgm:pt modelId="{498328DD-B20A-4EA7-8FAA-8234D28BD4CD}" type="parTrans" cxnId="{B972F93D-4509-4140-9754-AC70D24D7F4D}">
      <dgm:prSet/>
      <dgm:spPr/>
      <dgm:t>
        <a:bodyPr/>
        <a:lstStyle/>
        <a:p>
          <a:endParaRPr lang="ru-RU"/>
        </a:p>
      </dgm:t>
    </dgm:pt>
    <dgm:pt modelId="{03ABB9F9-A3ED-4E0B-9E7D-B95F19B2457E}" type="sibTrans" cxnId="{B972F93D-4509-4140-9754-AC70D24D7F4D}">
      <dgm:prSet/>
      <dgm:spPr/>
      <dgm:t>
        <a:bodyPr/>
        <a:lstStyle/>
        <a:p>
          <a:endParaRPr lang="ru-RU"/>
        </a:p>
      </dgm:t>
    </dgm:pt>
    <dgm:pt modelId="{6AA64A2B-7BC2-42F8-829D-E553B718B6B1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Ведение бухгалтерского учета и составление отчетности учредителя и подведомственных учреждений физической культуры – </a:t>
          </a:r>
          <a:r>
            <a:rPr lang="ru-RU" b="1" dirty="0" smtClean="0">
              <a:solidFill>
                <a:srgbClr val="002060"/>
              </a:solidFill>
              <a:latin typeface="Bookman Old Style" pitchFamily="18" charset="0"/>
            </a:rPr>
            <a:t>1463,58 тыс.руб</a:t>
          </a:r>
          <a:r>
            <a:rPr lang="ru-RU" dirty="0" smtClean="0">
              <a:solidFill>
                <a:srgbClr val="002060"/>
              </a:solidFill>
              <a:latin typeface="Bookman Old Style" pitchFamily="18" charset="0"/>
            </a:rPr>
            <a:t>.</a:t>
          </a:r>
          <a:endParaRPr lang="ru-RU" dirty="0">
            <a:solidFill>
              <a:srgbClr val="002060"/>
            </a:solidFill>
            <a:latin typeface="Bookman Old Style" pitchFamily="18" charset="0"/>
          </a:endParaRPr>
        </a:p>
      </dgm:t>
    </dgm:pt>
    <dgm:pt modelId="{56C6B4BE-1A9F-424A-AD80-525ADB6872EC}" type="parTrans" cxnId="{1A82A6EA-F14F-4950-9714-4D9AFC8C64A9}">
      <dgm:prSet/>
      <dgm:spPr/>
      <dgm:t>
        <a:bodyPr/>
        <a:lstStyle/>
        <a:p>
          <a:endParaRPr lang="ru-RU"/>
        </a:p>
      </dgm:t>
    </dgm:pt>
    <dgm:pt modelId="{BCB241DB-3DBF-4FF1-8FA7-2617F974944F}" type="sibTrans" cxnId="{1A82A6EA-F14F-4950-9714-4D9AFC8C64A9}">
      <dgm:prSet/>
      <dgm:spPr/>
      <dgm:t>
        <a:bodyPr/>
        <a:lstStyle/>
        <a:p>
          <a:endParaRPr lang="ru-RU"/>
        </a:p>
      </dgm:t>
    </dgm:pt>
    <dgm:pt modelId="{BBFE146D-06A4-4AF3-BB35-4F87E1227F6D}">
      <dgm:prSet phldrT="[Текст]" custT="1"/>
      <dgm:spPr/>
      <dgm:t>
        <a:bodyPr/>
        <a:lstStyle/>
        <a:p>
          <a:r>
            <a:rPr lang="ru-RU" sz="1000" dirty="0" smtClean="0">
              <a:latin typeface="Bookman Old Style" pitchFamily="18" charset="0"/>
            </a:rPr>
            <a:t>Ведение бухгалтерского учета и составление отчетности учредителя и подведомственных учреждений физической культуры- </a:t>
          </a:r>
          <a:r>
            <a:rPr lang="ru-RU" sz="1000" b="1" dirty="0" smtClean="0">
              <a:solidFill>
                <a:srgbClr val="002060"/>
              </a:solidFill>
              <a:latin typeface="Bookman Old Style" pitchFamily="18" charset="0"/>
            </a:rPr>
            <a:t>1463,58 тыс.руб.</a:t>
          </a:r>
          <a:endParaRPr lang="ru-RU" sz="1000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BD76547A-3C96-4A62-B84F-F03896266208}" type="parTrans" cxnId="{F213EFA9-699C-43C7-BD02-4AEAF2EDA636}">
      <dgm:prSet/>
      <dgm:spPr/>
      <dgm:t>
        <a:bodyPr/>
        <a:lstStyle/>
        <a:p>
          <a:endParaRPr lang="ru-RU"/>
        </a:p>
      </dgm:t>
    </dgm:pt>
    <dgm:pt modelId="{D2BA96FA-9230-4AF2-A872-9AF50EA8CBFF}" type="sibTrans" cxnId="{F213EFA9-699C-43C7-BD02-4AEAF2EDA636}">
      <dgm:prSet/>
      <dgm:spPr/>
      <dgm:t>
        <a:bodyPr/>
        <a:lstStyle/>
        <a:p>
          <a:endParaRPr lang="ru-RU"/>
        </a:p>
      </dgm:t>
    </dgm:pt>
    <dgm:pt modelId="{D4A746A3-A84D-4087-9CBF-2720494AAB63}">
      <dgm:prSet phldrT="[Текст]" custT="1"/>
      <dgm:spPr/>
      <dgm:t>
        <a:bodyPr/>
        <a:lstStyle/>
        <a:p>
          <a:r>
            <a:rPr lang="ru-RU" sz="1000" dirty="0" smtClean="0">
              <a:latin typeface="Bookman Old Style" pitchFamily="18" charset="0"/>
            </a:rPr>
            <a:t>Ведение бухгалтерского учета и составление отчетности учредителя и подведомственных учреждений физической </a:t>
          </a:r>
          <a:r>
            <a:rPr lang="ru-RU" sz="1000" b="1" dirty="0" smtClean="0">
              <a:solidFill>
                <a:srgbClr val="002060"/>
              </a:solidFill>
              <a:latin typeface="Bookman Old Style" pitchFamily="18" charset="0"/>
            </a:rPr>
            <a:t>культуры-1463,58 тыс.руб.</a:t>
          </a:r>
          <a:endParaRPr lang="ru-RU" sz="1000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BC0296BE-A98F-4288-8495-89169D7980DF}" type="parTrans" cxnId="{5518AB18-125D-422A-96E8-C58367C52F31}">
      <dgm:prSet/>
      <dgm:spPr/>
      <dgm:t>
        <a:bodyPr/>
        <a:lstStyle/>
        <a:p>
          <a:endParaRPr lang="ru-RU"/>
        </a:p>
      </dgm:t>
    </dgm:pt>
    <dgm:pt modelId="{E787696F-1CDC-44B8-A110-3E619326CC34}" type="sibTrans" cxnId="{5518AB18-125D-422A-96E8-C58367C52F31}">
      <dgm:prSet/>
      <dgm:spPr/>
      <dgm:t>
        <a:bodyPr/>
        <a:lstStyle/>
        <a:p>
          <a:endParaRPr lang="ru-RU"/>
        </a:p>
      </dgm:t>
    </dgm:pt>
    <dgm:pt modelId="{74117D78-5A3E-4E13-98CD-10B851BACD12}" type="pres">
      <dgm:prSet presAssocID="{D8B5266B-FCD9-4622-BB7F-FF02AB62160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07A189-09EC-45D6-9EE3-3C86350DE077}" type="pres">
      <dgm:prSet presAssocID="{D614158E-52A3-4BDE-9835-C88834870078}" presName="compositeNode" presStyleCnt="0">
        <dgm:presLayoutVars>
          <dgm:bulletEnabled val="1"/>
        </dgm:presLayoutVars>
      </dgm:prSet>
      <dgm:spPr/>
    </dgm:pt>
    <dgm:pt modelId="{880F5568-29FA-4A0A-B41A-31D1BC2E8477}" type="pres">
      <dgm:prSet presAssocID="{D614158E-52A3-4BDE-9835-C88834870078}" presName="image" presStyleLbl="fgImgPlace1" presStyleIdx="0" presStyleCnt="3" custScaleX="206772" custScaleY="130706" custLinFactNeighborX="18372" custLinFactNeighborY="-152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D7B6E97-8CAA-47D5-B4EC-575D97E9F872}" type="pres">
      <dgm:prSet presAssocID="{D614158E-52A3-4BDE-9835-C8883487007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EFE7F-8EE5-40A9-AC16-49FFC5A0B61F}" type="pres">
      <dgm:prSet presAssocID="{D614158E-52A3-4BDE-9835-C88834870078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25C35-F457-4BD9-ADBD-4F622F7644A0}" type="pres">
      <dgm:prSet presAssocID="{D3765C67-22D1-4F2E-8778-FE3A8C51D615}" presName="sibTrans" presStyleCnt="0"/>
      <dgm:spPr/>
    </dgm:pt>
    <dgm:pt modelId="{4927E3BE-E37D-4D89-BA7B-094F31D9887A}" type="pres">
      <dgm:prSet presAssocID="{363D23B8-C930-49B0-9401-72B07CFCB353}" presName="compositeNode" presStyleCnt="0">
        <dgm:presLayoutVars>
          <dgm:bulletEnabled val="1"/>
        </dgm:presLayoutVars>
      </dgm:prSet>
      <dgm:spPr/>
    </dgm:pt>
    <dgm:pt modelId="{91A3BBA3-789F-4E08-AEA3-F8954946E40C}" type="pres">
      <dgm:prSet presAssocID="{363D23B8-C930-49B0-9401-72B07CFCB353}" presName="image" presStyleLbl="fgImgPlace1" presStyleIdx="1" presStyleCnt="3" custScaleX="228447" custScaleY="134801" custLinFactNeighborX="20346" custLinFactNeighborY="-2236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3B8B24B-855D-4572-AF6F-A88BEA0B487E}" type="pres">
      <dgm:prSet presAssocID="{363D23B8-C930-49B0-9401-72B07CFCB35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CE61B-21EA-4A87-91CD-336C73A07554}" type="pres">
      <dgm:prSet presAssocID="{363D23B8-C930-49B0-9401-72B07CFCB353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85DC7-5090-49B9-B5FE-10EDC4CBE392}" type="pres">
      <dgm:prSet presAssocID="{760E717C-C56B-4D1D-BD60-1A0A0C6948EE}" presName="sibTrans" presStyleCnt="0"/>
      <dgm:spPr/>
    </dgm:pt>
    <dgm:pt modelId="{295B8FE0-0EF0-4441-984D-59B6D25041C0}" type="pres">
      <dgm:prSet presAssocID="{AB4BE2AB-1ACF-4480-A78A-4452DC554420}" presName="compositeNode" presStyleCnt="0">
        <dgm:presLayoutVars>
          <dgm:bulletEnabled val="1"/>
        </dgm:presLayoutVars>
      </dgm:prSet>
      <dgm:spPr/>
    </dgm:pt>
    <dgm:pt modelId="{893599C1-8289-4A4A-9FAB-A3D2C3F76389}" type="pres">
      <dgm:prSet presAssocID="{AB4BE2AB-1ACF-4480-A78A-4452DC554420}" presName="image" presStyleLbl="fgImgPlace1" presStyleIdx="2" presStyleCnt="3" custScaleX="231236" custScaleY="149095" custLinFactNeighborX="10756" custLinFactNeighborY="-1934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46CAF69-8D9B-40A0-833F-F81B884EC860}" type="pres">
      <dgm:prSet presAssocID="{AB4BE2AB-1ACF-4480-A78A-4452DC554420}" presName="childNode" presStyleLbl="node1" presStyleIdx="2" presStyleCnt="3" custLinFactNeighborX="-9338" custLinFactNeighborY="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A9272-CDB7-43E8-B25F-E36A508C2F2B}" type="pres">
      <dgm:prSet presAssocID="{AB4BE2AB-1ACF-4480-A78A-4452DC554420}" presName="parentNode" presStyleLbl="revTx" presStyleIdx="2" presStyleCnt="3" custLinFactNeighborX="-46511" custLinFactNeighborY="-6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98E3E-A599-4C01-8F14-33591E07ABC3}" type="presOf" srcId="{93668B8E-9713-41E1-8BFA-780279D8083E}" destId="{346CAF69-8D9B-40A0-833F-F81B884EC860}" srcOrd="0" destOrd="3" presId="urn:microsoft.com/office/officeart/2005/8/layout/hList2"/>
    <dgm:cxn modelId="{9BD8BA5F-24B7-488A-9DE8-9F53449D4173}" type="presOf" srcId="{AB4BE2AB-1ACF-4480-A78A-4452DC554420}" destId="{BABA9272-CDB7-43E8-B25F-E36A508C2F2B}" srcOrd="0" destOrd="0" presId="urn:microsoft.com/office/officeart/2005/8/layout/hList2"/>
    <dgm:cxn modelId="{1A82A6EA-F14F-4950-9714-4D9AFC8C64A9}" srcId="{D614158E-52A3-4BDE-9835-C88834870078}" destId="{6AA64A2B-7BC2-42F8-829D-E553B718B6B1}" srcOrd="4" destOrd="0" parTransId="{56C6B4BE-1A9F-424A-AD80-525ADB6872EC}" sibTransId="{BCB241DB-3DBF-4FF1-8FA7-2617F974944F}"/>
    <dgm:cxn modelId="{B972F93D-4509-4140-9754-AC70D24D7F4D}" srcId="{AB4BE2AB-1ACF-4480-A78A-4452DC554420}" destId="{1FE46B08-EFEB-4B92-8483-B9DFEE5D6F1B}" srcOrd="5" destOrd="0" parTransId="{498328DD-B20A-4EA7-8FAA-8234D28BD4CD}" sibTransId="{03ABB9F9-A3ED-4E0B-9E7D-B95F19B2457E}"/>
    <dgm:cxn modelId="{92230E55-580B-4BF6-A470-DE22610BF581}" srcId="{363D23B8-C930-49B0-9401-72B07CFCB353}" destId="{2378216A-11D2-44D8-946B-80C4B046CC9F}" srcOrd="0" destOrd="0" parTransId="{29717D90-C661-4E97-8DD0-AFC70F58FFB5}" sibTransId="{BFB74F50-92A6-44B7-8203-17846581D73A}"/>
    <dgm:cxn modelId="{6511E79B-C2F8-4160-942B-6E0C44F10B46}" type="presOf" srcId="{09C115AC-1F12-45C6-9D99-ABBD4D0B56A0}" destId="{346CAF69-8D9B-40A0-833F-F81B884EC860}" srcOrd="0" destOrd="1" presId="urn:microsoft.com/office/officeart/2005/8/layout/hList2"/>
    <dgm:cxn modelId="{CF821B6A-FE87-4037-A7BE-196EEFBD4056}" type="presOf" srcId="{2378216A-11D2-44D8-946B-80C4B046CC9F}" destId="{E3B8B24B-855D-4572-AF6F-A88BEA0B487E}" srcOrd="0" destOrd="0" presId="urn:microsoft.com/office/officeart/2005/8/layout/hList2"/>
    <dgm:cxn modelId="{3FDD25AB-3905-4F90-A8EF-326AAD1326E2}" type="presOf" srcId="{81E046C2-B1AA-42E4-A982-901C43AE75BE}" destId="{E3B8B24B-855D-4572-AF6F-A88BEA0B487E}" srcOrd="0" destOrd="2" presId="urn:microsoft.com/office/officeart/2005/8/layout/hList2"/>
    <dgm:cxn modelId="{7F3F0450-7169-4028-96A7-9923CE37E684}" srcId="{D8B5266B-FCD9-4622-BB7F-FF02AB62160F}" destId="{D614158E-52A3-4BDE-9835-C88834870078}" srcOrd="0" destOrd="0" parTransId="{0366FAA6-7219-4A8F-832B-E69E75A4E854}" sibTransId="{D3765C67-22D1-4F2E-8778-FE3A8C51D615}"/>
    <dgm:cxn modelId="{B794E174-3A73-4BEA-A5C0-45738BCD4D94}" srcId="{D614158E-52A3-4BDE-9835-C88834870078}" destId="{D4B1E1FB-693D-48D3-9EAD-9F1BAC339185}" srcOrd="1" destOrd="0" parTransId="{7C63562B-769E-457B-9B2A-11C1F9A3BEB2}" sibTransId="{9013B2A3-7028-43F7-823E-7C31FE70EB05}"/>
    <dgm:cxn modelId="{548F4DDF-F37D-4C68-A3E4-1B3C49C1E5FB}" srcId="{D8B5266B-FCD9-4622-BB7F-FF02AB62160F}" destId="{AB4BE2AB-1ACF-4480-A78A-4452DC554420}" srcOrd="2" destOrd="0" parTransId="{3ED26355-3B19-4E2A-82EA-83A3F8F7C055}" sibTransId="{F781E931-C26E-42CC-AFC6-3D36CE4EDFCB}"/>
    <dgm:cxn modelId="{3AEA45B0-E80D-49AC-90FD-C4B2D93682C9}" srcId="{AB4BE2AB-1ACF-4480-A78A-4452DC554420}" destId="{AD58E598-1AE4-40D7-A3A5-834BD2AEA8CF}" srcOrd="0" destOrd="0" parTransId="{FADA9589-186F-4EA2-9BE0-3C82FD770336}" sibTransId="{11FB4CCC-3FB5-464E-9FD1-407324126933}"/>
    <dgm:cxn modelId="{81FBBDAD-CCCB-4F32-8BAC-19F176A00C70}" srcId="{363D23B8-C930-49B0-9401-72B07CFCB353}" destId="{81E046C2-B1AA-42E4-A982-901C43AE75BE}" srcOrd="2" destOrd="0" parTransId="{74A8B224-5DFF-4B32-9642-20E585FD8790}" sibTransId="{3F06B46B-15B3-4110-843C-2862665D4A39}"/>
    <dgm:cxn modelId="{F213EFA9-699C-43C7-BD02-4AEAF2EDA636}" srcId="{363D23B8-C930-49B0-9401-72B07CFCB353}" destId="{BBFE146D-06A4-4AF3-BB35-4F87E1227F6D}" srcOrd="4" destOrd="0" parTransId="{BD76547A-3C96-4A62-B84F-F03896266208}" sibTransId="{D2BA96FA-9230-4AF2-A872-9AF50EA8CBFF}"/>
    <dgm:cxn modelId="{613A05A7-8E6B-430A-BC78-3A06C9FC680A}" srcId="{363D23B8-C930-49B0-9401-72B07CFCB353}" destId="{13CC5201-19C5-49D4-9F8B-DEA726E9D340}" srcOrd="3" destOrd="0" parTransId="{D432D473-AC3F-4C69-A109-5FF3E6057FB1}" sibTransId="{CB0DC5A7-1D63-4A43-BE13-75B7DB86887D}"/>
    <dgm:cxn modelId="{0983FF90-AA46-4FD3-88D5-4D97464ECDCD}" type="presOf" srcId="{1FE46B08-EFEB-4B92-8483-B9DFEE5D6F1B}" destId="{346CAF69-8D9B-40A0-833F-F81B884EC860}" srcOrd="0" destOrd="5" presId="urn:microsoft.com/office/officeart/2005/8/layout/hList2"/>
    <dgm:cxn modelId="{92CED923-54A5-4C75-8830-A59EB15DD7B2}" srcId="{363D23B8-C930-49B0-9401-72B07CFCB353}" destId="{5E6A26A8-426C-4E7D-B896-E3C7B2180AFB}" srcOrd="1" destOrd="0" parTransId="{C928522D-93BF-445B-BC6A-54B91A4A4B89}" sibTransId="{B58F299E-2A60-4A1B-BAE4-CF6A11AF4FB2}"/>
    <dgm:cxn modelId="{A2AFC802-43A0-4559-A3CC-F8C214360C95}" srcId="{D614158E-52A3-4BDE-9835-C88834870078}" destId="{3A0DCBB3-62F8-43A8-AF20-7AF0326506F3}" srcOrd="0" destOrd="0" parTransId="{FD0AC870-DCD7-490C-A34D-93338D2AD4AC}" sibTransId="{A7391E3B-53B7-4AC5-8DBD-DB1BEFE41157}"/>
    <dgm:cxn modelId="{261FF55F-9F2E-4366-9F66-6057EF1B4C6E}" type="presOf" srcId="{D614158E-52A3-4BDE-9835-C88834870078}" destId="{FC1EFE7F-8EE5-40A9-AC16-49FFC5A0B61F}" srcOrd="0" destOrd="0" presId="urn:microsoft.com/office/officeart/2005/8/layout/hList2"/>
    <dgm:cxn modelId="{6220D2F6-A34C-4501-AB9B-BC37DE2C68D2}" type="presOf" srcId="{1724F364-F12D-4790-B277-40D3CF65BB58}" destId="{3D7B6E97-8CAA-47D5-B4EC-575D97E9F872}" srcOrd="0" destOrd="2" presId="urn:microsoft.com/office/officeart/2005/8/layout/hList2"/>
    <dgm:cxn modelId="{914D6331-24A9-4F49-83AF-203C0F15C661}" type="presOf" srcId="{467252F7-65CD-4153-B7F1-6FAC3FF56602}" destId="{3D7B6E97-8CAA-47D5-B4EC-575D97E9F872}" srcOrd="0" destOrd="3" presId="urn:microsoft.com/office/officeart/2005/8/layout/hList2"/>
    <dgm:cxn modelId="{BCBACFA4-670C-4271-9429-924DD0E71DDC}" srcId="{AB4BE2AB-1ACF-4480-A78A-4452DC554420}" destId="{AB9D1ABE-C200-48E1-BE3A-22DF5D6DB4F2}" srcOrd="6" destOrd="0" parTransId="{10992D42-2D14-4B80-A6C0-CD5AC880F51F}" sibTransId="{3018CC00-7974-4B60-9B9A-7B83160B001E}"/>
    <dgm:cxn modelId="{5518AB18-125D-422A-96E8-C58367C52F31}" srcId="{AB4BE2AB-1ACF-4480-A78A-4452DC554420}" destId="{D4A746A3-A84D-4087-9CBF-2720494AAB63}" srcOrd="4" destOrd="0" parTransId="{BC0296BE-A98F-4288-8495-89169D7980DF}" sibTransId="{E787696F-1CDC-44B8-A110-3E619326CC34}"/>
    <dgm:cxn modelId="{C668AD4F-4CD3-4A97-A06E-74C95A095B4A}" type="presOf" srcId="{5E6A26A8-426C-4E7D-B896-E3C7B2180AFB}" destId="{E3B8B24B-855D-4572-AF6F-A88BEA0B487E}" srcOrd="0" destOrd="1" presId="urn:microsoft.com/office/officeart/2005/8/layout/hList2"/>
    <dgm:cxn modelId="{C3DE66FA-775B-4CA6-8A51-34CF5D55CE36}" srcId="{AB4BE2AB-1ACF-4480-A78A-4452DC554420}" destId="{93668B8E-9713-41E1-8BFA-780279D8083E}" srcOrd="3" destOrd="0" parTransId="{17D35B8F-BB1D-48A9-9A17-2E9A6419768B}" sibTransId="{9B4147D2-957E-4660-86D8-55FD6A58F4EA}"/>
    <dgm:cxn modelId="{5C2C07C5-807A-4D1A-8CDF-378964EF3821}" type="presOf" srcId="{BBFE146D-06A4-4AF3-BB35-4F87E1227F6D}" destId="{E3B8B24B-855D-4572-AF6F-A88BEA0B487E}" srcOrd="0" destOrd="4" presId="urn:microsoft.com/office/officeart/2005/8/layout/hList2"/>
    <dgm:cxn modelId="{0D8A961B-9BCE-4E20-A199-07749855491C}" type="presOf" srcId="{13CC5201-19C5-49D4-9F8B-DEA726E9D340}" destId="{E3B8B24B-855D-4572-AF6F-A88BEA0B487E}" srcOrd="0" destOrd="3" presId="urn:microsoft.com/office/officeart/2005/8/layout/hList2"/>
    <dgm:cxn modelId="{24A3D960-01F6-4C3B-AE9C-18CBD1373AA0}" type="presOf" srcId="{AB9D1ABE-C200-48E1-BE3A-22DF5D6DB4F2}" destId="{346CAF69-8D9B-40A0-833F-F81B884EC860}" srcOrd="0" destOrd="6" presId="urn:microsoft.com/office/officeart/2005/8/layout/hList2"/>
    <dgm:cxn modelId="{E782CC06-84F7-4BEA-9EAC-28868BC13C5F}" type="presOf" srcId="{3A0DCBB3-62F8-43A8-AF20-7AF0326506F3}" destId="{3D7B6E97-8CAA-47D5-B4EC-575D97E9F872}" srcOrd="0" destOrd="0" presId="urn:microsoft.com/office/officeart/2005/8/layout/hList2"/>
    <dgm:cxn modelId="{16B8C004-3D0C-4E26-AB3F-EDCD3CE74A3C}" type="presOf" srcId="{6AA64A2B-7BC2-42F8-829D-E553B718B6B1}" destId="{3D7B6E97-8CAA-47D5-B4EC-575D97E9F872}" srcOrd="0" destOrd="4" presId="urn:microsoft.com/office/officeart/2005/8/layout/hList2"/>
    <dgm:cxn modelId="{01918FD2-5641-41DA-A78C-9D67390C68AE}" type="presOf" srcId="{AD58E598-1AE4-40D7-A3A5-834BD2AEA8CF}" destId="{346CAF69-8D9B-40A0-833F-F81B884EC860}" srcOrd="0" destOrd="0" presId="urn:microsoft.com/office/officeart/2005/8/layout/hList2"/>
    <dgm:cxn modelId="{7E618E80-CDA6-4187-BD1E-EC38ED8B087B}" type="presOf" srcId="{D4A746A3-A84D-4087-9CBF-2720494AAB63}" destId="{346CAF69-8D9B-40A0-833F-F81B884EC860}" srcOrd="0" destOrd="4" presId="urn:microsoft.com/office/officeart/2005/8/layout/hList2"/>
    <dgm:cxn modelId="{D8EA5A64-DB9A-4D12-B810-03703B7C3697}" srcId="{D8B5266B-FCD9-4622-BB7F-FF02AB62160F}" destId="{363D23B8-C930-49B0-9401-72B07CFCB353}" srcOrd="1" destOrd="0" parTransId="{6AEAC409-767C-446F-9128-E627C38A1EF2}" sibTransId="{760E717C-C56B-4D1D-BD60-1A0A0C6948EE}"/>
    <dgm:cxn modelId="{6F9D1FB3-9F95-4A1F-AF7B-D732FE223974}" type="presOf" srcId="{1BE3679A-06DE-45D6-A0B0-6F746A8E1DDB}" destId="{346CAF69-8D9B-40A0-833F-F81B884EC860}" srcOrd="0" destOrd="2" presId="urn:microsoft.com/office/officeart/2005/8/layout/hList2"/>
    <dgm:cxn modelId="{60B4BCA4-827A-48BE-8AEA-ABD83E221815}" type="presOf" srcId="{D8B5266B-FCD9-4622-BB7F-FF02AB62160F}" destId="{74117D78-5A3E-4E13-98CD-10B851BACD12}" srcOrd="0" destOrd="0" presId="urn:microsoft.com/office/officeart/2005/8/layout/hList2"/>
    <dgm:cxn modelId="{886107F3-FC9E-4142-809B-6DCD0CF899C4}" type="presOf" srcId="{363D23B8-C930-49B0-9401-72B07CFCB353}" destId="{3F9CE61B-21EA-4A87-91CD-336C73A07554}" srcOrd="0" destOrd="0" presId="urn:microsoft.com/office/officeart/2005/8/layout/hList2"/>
    <dgm:cxn modelId="{ADCF1701-AA6C-4B16-AF09-545A8D4D467B}" srcId="{D614158E-52A3-4BDE-9835-C88834870078}" destId="{1724F364-F12D-4790-B277-40D3CF65BB58}" srcOrd="2" destOrd="0" parTransId="{4FBD6773-D3DC-4369-90D1-F705ABEAD5F4}" sibTransId="{9DD5514D-F98E-41D6-A3E4-A65E06F6438D}"/>
    <dgm:cxn modelId="{9BFF03B6-E9E7-4579-81A8-3253B4B70537}" type="presOf" srcId="{D4B1E1FB-693D-48D3-9EAD-9F1BAC339185}" destId="{3D7B6E97-8CAA-47D5-B4EC-575D97E9F872}" srcOrd="0" destOrd="1" presId="urn:microsoft.com/office/officeart/2005/8/layout/hList2"/>
    <dgm:cxn modelId="{DFF6C151-A264-4ACC-92E5-12DFA92329C1}" srcId="{AB4BE2AB-1ACF-4480-A78A-4452DC554420}" destId="{1BE3679A-06DE-45D6-A0B0-6F746A8E1DDB}" srcOrd="2" destOrd="0" parTransId="{53303D7F-D6C0-4D90-9328-AD93DFD86DF1}" sibTransId="{E78104FC-7F12-4CD7-BD1E-75334E468C9D}"/>
    <dgm:cxn modelId="{58E683AF-DF71-4BA6-8533-AF872E3CB038}" srcId="{D614158E-52A3-4BDE-9835-C88834870078}" destId="{467252F7-65CD-4153-B7F1-6FAC3FF56602}" srcOrd="3" destOrd="0" parTransId="{F2A48ADF-E4EE-4685-84D8-FFFF4E46F2A6}" sibTransId="{FDE663D7-5334-4B9F-AA52-10E02CBB20CB}"/>
    <dgm:cxn modelId="{82D7892F-C734-4EF8-B212-A97C3C9A28C5}" srcId="{AB4BE2AB-1ACF-4480-A78A-4452DC554420}" destId="{09C115AC-1F12-45C6-9D99-ABBD4D0B56A0}" srcOrd="1" destOrd="0" parTransId="{72B77B30-BF2F-4FE5-995B-0B3036DF8E7F}" sibTransId="{B3E083EB-1364-41E9-9F00-8775FF49B2E5}"/>
    <dgm:cxn modelId="{A86CF71B-2AC7-4C52-845E-4CB6AA5109F9}" type="presParOf" srcId="{74117D78-5A3E-4E13-98CD-10B851BACD12}" destId="{0C07A189-09EC-45D6-9EE3-3C86350DE077}" srcOrd="0" destOrd="0" presId="urn:microsoft.com/office/officeart/2005/8/layout/hList2"/>
    <dgm:cxn modelId="{5702498D-6C44-4924-8A28-F145BE28340C}" type="presParOf" srcId="{0C07A189-09EC-45D6-9EE3-3C86350DE077}" destId="{880F5568-29FA-4A0A-B41A-31D1BC2E8477}" srcOrd="0" destOrd="0" presId="urn:microsoft.com/office/officeart/2005/8/layout/hList2"/>
    <dgm:cxn modelId="{774E6A8E-2982-4015-B257-E5BB0A238A42}" type="presParOf" srcId="{0C07A189-09EC-45D6-9EE3-3C86350DE077}" destId="{3D7B6E97-8CAA-47D5-B4EC-575D97E9F872}" srcOrd="1" destOrd="0" presId="urn:microsoft.com/office/officeart/2005/8/layout/hList2"/>
    <dgm:cxn modelId="{C6C6BFA1-111A-4EE1-8F87-A894CBDF3E07}" type="presParOf" srcId="{0C07A189-09EC-45D6-9EE3-3C86350DE077}" destId="{FC1EFE7F-8EE5-40A9-AC16-49FFC5A0B61F}" srcOrd="2" destOrd="0" presId="urn:microsoft.com/office/officeart/2005/8/layout/hList2"/>
    <dgm:cxn modelId="{A1FDB406-1301-4ABA-9EE3-0D66BE0EE153}" type="presParOf" srcId="{74117D78-5A3E-4E13-98CD-10B851BACD12}" destId="{7BE25C35-F457-4BD9-ADBD-4F622F7644A0}" srcOrd="1" destOrd="0" presId="urn:microsoft.com/office/officeart/2005/8/layout/hList2"/>
    <dgm:cxn modelId="{95569539-1A1D-4D30-896D-6DAF45DED3F0}" type="presParOf" srcId="{74117D78-5A3E-4E13-98CD-10B851BACD12}" destId="{4927E3BE-E37D-4D89-BA7B-094F31D9887A}" srcOrd="2" destOrd="0" presId="urn:microsoft.com/office/officeart/2005/8/layout/hList2"/>
    <dgm:cxn modelId="{60A8EF32-4E59-4E17-A75C-C42B33291D97}" type="presParOf" srcId="{4927E3BE-E37D-4D89-BA7B-094F31D9887A}" destId="{91A3BBA3-789F-4E08-AEA3-F8954946E40C}" srcOrd="0" destOrd="0" presId="urn:microsoft.com/office/officeart/2005/8/layout/hList2"/>
    <dgm:cxn modelId="{D60E9B96-D733-4F95-AF04-5A7B712166BB}" type="presParOf" srcId="{4927E3BE-E37D-4D89-BA7B-094F31D9887A}" destId="{E3B8B24B-855D-4572-AF6F-A88BEA0B487E}" srcOrd="1" destOrd="0" presId="urn:microsoft.com/office/officeart/2005/8/layout/hList2"/>
    <dgm:cxn modelId="{F83DCD4A-51A8-4E6F-9DA0-ED25C46A1ECD}" type="presParOf" srcId="{4927E3BE-E37D-4D89-BA7B-094F31D9887A}" destId="{3F9CE61B-21EA-4A87-91CD-336C73A07554}" srcOrd="2" destOrd="0" presId="urn:microsoft.com/office/officeart/2005/8/layout/hList2"/>
    <dgm:cxn modelId="{6F99D598-3903-48D4-B0B9-B263314C39AC}" type="presParOf" srcId="{74117D78-5A3E-4E13-98CD-10B851BACD12}" destId="{93E85DC7-5090-49B9-B5FE-10EDC4CBE392}" srcOrd="3" destOrd="0" presId="urn:microsoft.com/office/officeart/2005/8/layout/hList2"/>
    <dgm:cxn modelId="{AB01D135-F91E-4C4C-920B-05CF78834F06}" type="presParOf" srcId="{74117D78-5A3E-4E13-98CD-10B851BACD12}" destId="{295B8FE0-0EF0-4441-984D-59B6D25041C0}" srcOrd="4" destOrd="0" presId="urn:microsoft.com/office/officeart/2005/8/layout/hList2"/>
    <dgm:cxn modelId="{EDFF1D2E-3F99-4BA2-BAA6-F64A8F78586C}" type="presParOf" srcId="{295B8FE0-0EF0-4441-984D-59B6D25041C0}" destId="{893599C1-8289-4A4A-9FAB-A3D2C3F76389}" srcOrd="0" destOrd="0" presId="urn:microsoft.com/office/officeart/2005/8/layout/hList2"/>
    <dgm:cxn modelId="{976FC274-C047-4D77-BFD4-EB417762DDF6}" type="presParOf" srcId="{295B8FE0-0EF0-4441-984D-59B6D25041C0}" destId="{346CAF69-8D9B-40A0-833F-F81B884EC860}" srcOrd="1" destOrd="0" presId="urn:microsoft.com/office/officeart/2005/8/layout/hList2"/>
    <dgm:cxn modelId="{5B33891C-54DB-4448-9424-BBDEBF26A49B}" type="presParOf" srcId="{295B8FE0-0EF0-4441-984D-59B6D25041C0}" destId="{BABA9272-CDB7-43E8-B25F-E36A508C2F2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0B33A0-2362-4FD3-8BC2-67844CFC9B70}" type="doc">
      <dgm:prSet loTypeId="urn:microsoft.com/office/officeart/2005/8/layout/chevron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36AC61C2-344E-4D7A-821B-6A33CDC70027}">
      <dgm:prSet phldrT="[Текст]" custT="1"/>
      <dgm:spPr/>
      <dgm:t>
        <a:bodyPr/>
        <a:lstStyle/>
        <a:p>
          <a:r>
            <a:rPr lang="ru-RU" sz="1200" dirty="0" smtClean="0">
              <a:latin typeface="Bookman Old Style" pitchFamily="18" charset="0"/>
            </a:rPr>
            <a:t>В расходах данного раздела учтены доплаты к пенсиям муниципальным служащим, в соответствии с Законом Оренбургской области</a:t>
          </a:r>
          <a:endParaRPr lang="ru-RU" sz="1200" dirty="0">
            <a:latin typeface="Bookman Old Style" pitchFamily="18" charset="0"/>
          </a:endParaRPr>
        </a:p>
      </dgm:t>
    </dgm:pt>
    <dgm:pt modelId="{8FCF1B37-97C0-4853-9B7A-C2DA5CEFE2B8}" type="parTrans" cxnId="{DAC3D963-A7A3-4C48-8A09-D5288C1B0C2D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12B116DE-1F96-4040-BF26-11E865F1FA08}" type="sibTrans" cxnId="{DAC3D963-A7A3-4C48-8A09-D5288C1B0C2D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F99ED892-4B18-4927-B631-8C0701605FC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itchFamily="18" charset="0"/>
            </a:rPr>
            <a:t>5 957,80 </a:t>
          </a:r>
        </a:p>
        <a:p>
          <a:r>
            <a:rPr lang="ru-RU" sz="1200" dirty="0" smtClean="0">
              <a:solidFill>
                <a:schemeClr val="tx1"/>
              </a:solidFill>
              <a:latin typeface="Bookman Old Style" pitchFamily="18" charset="0"/>
            </a:rPr>
            <a:t>тыс.руб.</a:t>
          </a:r>
          <a:endParaRPr lang="ru-RU" sz="12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BB7B7090-B88B-48F9-84BF-68C7E5AD7C1F}" type="parTrans" cxnId="{5984C491-BB6B-4EDA-9FC5-8A8E22730993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7719A96D-6539-4368-BA3A-F0F74D24B53C}" type="sibTrans" cxnId="{5984C491-BB6B-4EDA-9FC5-8A8E22730993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361FE2DF-5EB0-4D16-A4A0-B6B289A1EB4E}">
      <dgm:prSet phldrT="[Текст]" custT="1"/>
      <dgm:spPr/>
      <dgm:t>
        <a:bodyPr/>
        <a:lstStyle/>
        <a:p>
          <a:r>
            <a:rPr lang="ru-RU" sz="1200" dirty="0" smtClean="0">
              <a:latin typeface="Bookman Old Style" pitchFamily="18" charset="0"/>
            </a:rPr>
            <a:t>на выплату компенсации части родительской платы за содержание ребенка в образовательных организациях, реализующих основную общеобразовательную программу дошкольного образования  </a:t>
          </a:r>
          <a:endParaRPr lang="ru-RU" sz="1200" dirty="0">
            <a:latin typeface="Bookman Old Style" pitchFamily="18" charset="0"/>
          </a:endParaRPr>
        </a:p>
      </dgm:t>
    </dgm:pt>
    <dgm:pt modelId="{EA0A0A0E-A06A-4088-87DD-9A3DB0163894}" type="parTrans" cxnId="{B8C5B3AC-0DBF-424A-B09D-823262239EB9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7D81BD7D-B4EC-4D2D-9263-F953DCCF8E20}" type="sibTrans" cxnId="{B8C5B3AC-0DBF-424A-B09D-823262239EB9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4C87A6AA-3FBA-4DEB-B286-66EE25CFA1F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itchFamily="18" charset="0"/>
            </a:rPr>
            <a:t>8 557, 10 </a:t>
          </a:r>
        </a:p>
        <a:p>
          <a:r>
            <a:rPr lang="ru-RU" sz="1200" dirty="0" smtClean="0">
              <a:solidFill>
                <a:schemeClr val="tx1"/>
              </a:solidFill>
              <a:latin typeface="Bookman Old Style" pitchFamily="18" charset="0"/>
            </a:rPr>
            <a:t>тыс.руб.</a:t>
          </a:r>
          <a:r>
            <a:rPr lang="ru-RU" sz="1200" dirty="0" smtClean="0">
              <a:latin typeface="Bookman Old Style" pitchFamily="18" charset="0"/>
            </a:rPr>
            <a:t> </a:t>
          </a:r>
          <a:endParaRPr lang="ru-RU" sz="1200" dirty="0">
            <a:latin typeface="Bookman Old Style" pitchFamily="18" charset="0"/>
          </a:endParaRPr>
        </a:p>
      </dgm:t>
    </dgm:pt>
    <dgm:pt modelId="{2D6EA67B-0D01-4AC6-908F-59E69CE97DA1}" type="parTrans" cxnId="{8735F9D8-6F1F-41D7-BA17-E71DB3BD1F4D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9F632849-BE06-40B3-AC7B-0501FDE26B68}" type="sibTrans" cxnId="{8735F9D8-6F1F-41D7-BA17-E71DB3BD1F4D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0A59C495-39C3-4541-8745-C57AFCB520CD}">
      <dgm:prSet phldrT="[Текст]" custT="1"/>
      <dgm:spPr/>
      <dgm:t>
        <a:bodyPr/>
        <a:lstStyle/>
        <a:p>
          <a:r>
            <a:rPr lang="ru-RU" sz="1200" dirty="0" smtClean="0">
              <a:latin typeface="Bookman Old Style" pitchFamily="18" charset="0"/>
            </a:rPr>
            <a:t>на финансовое обеспечение отдыха детей в каникулярное время  </a:t>
          </a:r>
          <a:endParaRPr lang="ru-RU" sz="1200" dirty="0">
            <a:latin typeface="Bookman Old Style" pitchFamily="18" charset="0"/>
          </a:endParaRPr>
        </a:p>
      </dgm:t>
    </dgm:pt>
    <dgm:pt modelId="{CD49D2AE-3A6F-46EA-8805-561366986DD2}" type="sibTrans" cxnId="{858D949F-E9F2-43A5-940E-01762B12264E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5E3147E0-10D3-45D8-B949-B36DBD639BA4}" type="parTrans" cxnId="{858D949F-E9F2-43A5-940E-01762B12264E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51D3EAF3-7671-4B13-A347-95F234395AE1}">
      <dgm:prSet phldrT="[Текст]" custT="1"/>
      <dgm:spPr/>
      <dgm:t>
        <a:bodyPr/>
        <a:lstStyle/>
        <a:p>
          <a:endParaRPr lang="ru-RU" sz="1200" dirty="0" smtClean="0">
            <a:solidFill>
              <a:schemeClr val="tx1"/>
            </a:solidFill>
            <a:latin typeface="Bookman Old Style" pitchFamily="18" charset="0"/>
          </a:endParaRPr>
        </a:p>
        <a:p>
          <a:endParaRPr lang="ru-RU" sz="1200" dirty="0" smtClean="0">
            <a:solidFill>
              <a:schemeClr val="tx1"/>
            </a:solidFill>
            <a:latin typeface="Bookman Old Style" pitchFamily="18" charset="0"/>
          </a:endParaRPr>
        </a:p>
        <a:p>
          <a:r>
            <a:rPr lang="ru-RU" sz="1200" dirty="0" smtClean="0">
              <a:solidFill>
                <a:schemeClr val="tx1"/>
              </a:solidFill>
              <a:latin typeface="Bookman Old Style" pitchFamily="18" charset="0"/>
            </a:rPr>
            <a:t>9 454,57 </a:t>
          </a:r>
        </a:p>
        <a:p>
          <a:r>
            <a:rPr lang="ru-RU" sz="1200" dirty="0" smtClean="0">
              <a:solidFill>
                <a:schemeClr val="tx1"/>
              </a:solidFill>
              <a:latin typeface="Bookman Old Style" pitchFamily="18" charset="0"/>
            </a:rPr>
            <a:t>тыс. руб.</a:t>
          </a:r>
        </a:p>
        <a:p>
          <a:endParaRPr lang="ru-RU" sz="12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288C9266-224F-4923-8B5F-D12077FA54A1}" type="parTrans" cxnId="{F4550148-3F05-431A-984A-12D4E708E5E2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3224CE75-85C2-457F-81E9-3807B644159A}" type="sibTrans" cxnId="{F4550148-3F05-431A-984A-12D4E708E5E2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18B85D1B-4854-4A62-9C91-19C19B5A66D7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itchFamily="18" charset="0"/>
            </a:rPr>
            <a:t>4 261,60 тыс. руб.</a:t>
          </a:r>
          <a:endParaRPr lang="ru-RU" sz="12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2D346298-A813-4380-BC0E-84127229A734}" type="parTrans" cxnId="{FBA396FE-44A4-453B-AF0A-63590C74A52B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E8AA6977-E2A7-45D3-AD86-909FC51C147F}" type="sibTrans" cxnId="{FBA396FE-44A4-453B-AF0A-63590C74A52B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2E98493C-739B-4E81-9B36-0D930EEDD767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itchFamily="18" charset="0"/>
            </a:rPr>
            <a:t>12 049,13 тыс.руб.</a:t>
          </a:r>
          <a:endParaRPr lang="ru-RU" sz="12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4261B8BD-F678-4C40-B5BE-DF83313FBB54}" type="parTrans" cxnId="{3763A320-ABF5-4F0B-A3DC-BCD4F1C4B878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772B12DA-DD34-4330-AE31-3C2DD6B6A446}" type="sibTrans" cxnId="{3763A320-ABF5-4F0B-A3DC-BCD4F1C4B878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473065DD-B580-4F98-A798-9551EFD71445}">
      <dgm:prSet custT="1"/>
      <dgm:spPr/>
      <dgm:t>
        <a:bodyPr/>
        <a:lstStyle/>
        <a:p>
          <a:r>
            <a:rPr lang="ru-RU" sz="1200" smtClean="0">
              <a:latin typeface="Bookman Old Style" pitchFamily="18" charset="0"/>
            </a:rPr>
            <a:t>выплата денежных средств опекунам (попечителям) на содержание детей, находящихся под опекой (попечительством) </a:t>
          </a:r>
          <a:endParaRPr lang="ru-RU" sz="1200">
            <a:latin typeface="Bookman Old Style" pitchFamily="18" charset="0"/>
          </a:endParaRPr>
        </a:p>
      </dgm:t>
    </dgm:pt>
    <dgm:pt modelId="{80257263-973D-48E8-B8D6-CA8C6294D7AD}" type="parTrans" cxnId="{12F97344-CAAC-4D58-AB11-361FF58DD62F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5F65A38C-B458-4668-B7EE-A3A29773D462}" type="sibTrans" cxnId="{12F97344-CAAC-4D58-AB11-361FF58DD62F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B923335E-3129-45D2-8E8A-86AA27026A83}">
      <dgm:prSet custT="1"/>
      <dgm:spPr/>
      <dgm:t>
        <a:bodyPr/>
        <a:lstStyle/>
        <a:p>
          <a:r>
            <a:rPr lang="ru-RU" sz="1200" dirty="0" smtClean="0">
              <a:latin typeface="Bookman Old Style" pitchFamily="18" charset="0"/>
            </a:rPr>
            <a:t>выплата денежных средств, приемным родителям на содержание детей, находящихся в приемной семье  </a:t>
          </a:r>
          <a:endParaRPr lang="ru-RU" sz="1200" dirty="0">
            <a:latin typeface="Bookman Old Style" pitchFamily="18" charset="0"/>
          </a:endParaRPr>
        </a:p>
      </dgm:t>
    </dgm:pt>
    <dgm:pt modelId="{0ADB1012-B8D1-49E4-AFDA-E19D0B6B6E3C}" type="parTrans" cxnId="{BA172407-F1C5-4B01-9FA1-9863135A3905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C64A9BC4-3524-46D4-9134-85E6F3375891}" type="sibTrans" cxnId="{BA172407-F1C5-4B01-9FA1-9863135A3905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7E8B575D-AA4D-4436-8220-E25D73BC74C6}">
      <dgm:prSet custT="1"/>
      <dgm:spPr/>
      <dgm:t>
        <a:bodyPr/>
        <a:lstStyle/>
        <a:p>
          <a:r>
            <a:rPr lang="ru-RU" sz="1200" dirty="0" smtClean="0">
              <a:latin typeface="Bookman Old Style" pitchFamily="18" charset="0"/>
            </a:rPr>
            <a:t>на реализацию муниципальной программы «Молодая семья в Гайском городском округе на 2016-2020 годы»</a:t>
          </a:r>
          <a:endParaRPr lang="ru-RU" sz="1200" dirty="0">
            <a:latin typeface="Bookman Old Style" pitchFamily="18" charset="0"/>
          </a:endParaRPr>
        </a:p>
      </dgm:t>
    </dgm:pt>
    <dgm:pt modelId="{1042DABD-6D55-42D4-8696-787931908398}" type="parTrans" cxnId="{D9582B65-CAB9-4207-BFF4-07252301B4A0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9BECFDAA-AA18-47AC-A617-C50CAC12976C}" type="sibTrans" cxnId="{D9582B65-CAB9-4207-BFF4-07252301B4A0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DFD61BD9-3EAE-4CEA-83A7-11A274BA2A95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itchFamily="18" charset="0"/>
            </a:rPr>
            <a:t>4 216,90 тыс.руб.</a:t>
          </a:r>
          <a:endParaRPr lang="ru-RU" sz="12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859C114D-81FA-4956-BA8F-A70A33FEE181}" type="parTrans" cxnId="{448DAF18-5736-4C00-958B-8DA6C2AE89DF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755C7DA5-C4B3-417D-9798-A68D3B48948E}" type="sibTrans" cxnId="{448DAF18-5736-4C00-958B-8DA6C2AE89DF}">
      <dgm:prSet/>
      <dgm:spPr/>
      <dgm:t>
        <a:bodyPr/>
        <a:lstStyle/>
        <a:p>
          <a:endParaRPr lang="ru-RU" sz="1200">
            <a:latin typeface="Bookman Old Style" pitchFamily="18" charset="0"/>
          </a:endParaRPr>
        </a:p>
      </dgm:t>
    </dgm:pt>
    <dgm:pt modelId="{D8E6453B-D05B-41C2-89F7-36957D52175C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itchFamily="18" charset="0"/>
            </a:rPr>
            <a:t>831,30 тыс.руб.</a:t>
          </a:r>
          <a:endParaRPr lang="ru-RU" sz="12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8D31BF1E-4B0F-4A0A-8F8F-DF4F16FC7D3A}" type="parTrans" cxnId="{B6AA63EB-4895-4D8B-894A-EE2AAF41A05D}">
      <dgm:prSet/>
      <dgm:spPr/>
      <dgm:t>
        <a:bodyPr/>
        <a:lstStyle/>
        <a:p>
          <a:endParaRPr lang="ru-RU"/>
        </a:p>
      </dgm:t>
    </dgm:pt>
    <dgm:pt modelId="{0B2A96D7-309C-4F45-ADA0-9B7D5FACB6AD}" type="sibTrans" cxnId="{B6AA63EB-4895-4D8B-894A-EE2AAF41A05D}">
      <dgm:prSet/>
      <dgm:spPr/>
      <dgm:t>
        <a:bodyPr/>
        <a:lstStyle/>
        <a:p>
          <a:endParaRPr lang="ru-RU"/>
        </a:p>
      </dgm:t>
    </dgm:pt>
    <dgm:pt modelId="{A40B1ABC-5CBF-4B3C-941F-079457275B95}">
      <dgm:prSet custT="1"/>
      <dgm:spPr/>
      <dgm:t>
        <a:bodyPr/>
        <a:lstStyle/>
        <a:p>
          <a:r>
            <a:rPr lang="ru-RU" sz="1200" dirty="0" smtClean="0">
              <a:latin typeface="Bookman Old Style" pitchFamily="18" charset="0"/>
            </a:rPr>
            <a:t>выплата единовременного пособия при всех формах устройства детей, лишенных родительского попечения, в семье</a:t>
          </a:r>
          <a:endParaRPr lang="ru-RU" sz="1200" dirty="0">
            <a:latin typeface="Bookman Old Style" pitchFamily="18" charset="0"/>
          </a:endParaRPr>
        </a:p>
      </dgm:t>
    </dgm:pt>
    <dgm:pt modelId="{7D6575F2-70A3-4686-8EE0-72E687B1EC55}" type="parTrans" cxnId="{A18232BF-ABA8-4BE2-80AE-908143B582F8}">
      <dgm:prSet/>
      <dgm:spPr/>
      <dgm:t>
        <a:bodyPr/>
        <a:lstStyle/>
        <a:p>
          <a:endParaRPr lang="ru-RU"/>
        </a:p>
      </dgm:t>
    </dgm:pt>
    <dgm:pt modelId="{5EA00A47-728A-4001-B7ED-371EE9519BC6}" type="sibTrans" cxnId="{A18232BF-ABA8-4BE2-80AE-908143B582F8}">
      <dgm:prSet/>
      <dgm:spPr/>
      <dgm:t>
        <a:bodyPr/>
        <a:lstStyle/>
        <a:p>
          <a:endParaRPr lang="ru-RU"/>
        </a:p>
      </dgm:t>
    </dgm:pt>
    <dgm:pt modelId="{F115D01D-365C-4831-BE1E-8AE17C592102}" type="pres">
      <dgm:prSet presAssocID="{F60B33A0-2362-4FD3-8BC2-67844CFC9B7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6B6B68-4FB3-4641-8477-7BD931C68FCB}" type="pres">
      <dgm:prSet presAssocID="{18B85D1B-4854-4A62-9C91-19C19B5A66D7}" presName="composite" presStyleCnt="0"/>
      <dgm:spPr/>
    </dgm:pt>
    <dgm:pt modelId="{22D24042-FBF5-4A71-BEF3-36CC9EA7E5ED}" type="pres">
      <dgm:prSet presAssocID="{18B85D1B-4854-4A62-9C91-19C19B5A66D7}" presName="parentText" presStyleLbl="alignNode1" presStyleIdx="0" presStyleCnt="7" custScaleX="1580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52AEC-5D9F-4374-B364-0C39E108DD79}" type="pres">
      <dgm:prSet presAssocID="{18B85D1B-4854-4A62-9C91-19C19B5A66D7}" presName="descendantText" presStyleLbl="alignAcc1" presStyleIdx="0" presStyleCnt="7" custScaleX="83784" custScaleY="100000" custLinFactNeighborX="-3936" custLinFactNeighborY="16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3DDEE-4687-4F91-A52F-E723229EA847}" type="pres">
      <dgm:prSet presAssocID="{E8AA6977-E2A7-45D3-AD86-909FC51C147F}" presName="sp" presStyleCnt="0"/>
      <dgm:spPr/>
    </dgm:pt>
    <dgm:pt modelId="{C66B01DD-10F6-4F82-AEEC-F5643232F17F}" type="pres">
      <dgm:prSet presAssocID="{F99ED892-4B18-4927-B631-8C0701605FC2}" presName="composite" presStyleCnt="0"/>
      <dgm:spPr/>
    </dgm:pt>
    <dgm:pt modelId="{8AE913C1-8C3C-49F7-91CD-153A1584F57D}" type="pres">
      <dgm:prSet presAssocID="{F99ED892-4B18-4927-B631-8C0701605FC2}" presName="parentText" presStyleLbl="alignNode1" presStyleIdx="1" presStyleCnt="7" custScaleX="1346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34B63-28A2-43A1-BDBA-F39C64C31616}" type="pres">
      <dgm:prSet presAssocID="{F99ED892-4B18-4927-B631-8C0701605FC2}" presName="descendantText" presStyleLbl="alignAcc1" presStyleIdx="1" presStyleCnt="7" custScaleX="9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AA045-AA28-4CC1-9215-CFEEA17E299B}" type="pres">
      <dgm:prSet presAssocID="{7719A96D-6539-4368-BA3A-F0F74D24B53C}" presName="sp" presStyleCnt="0"/>
      <dgm:spPr/>
    </dgm:pt>
    <dgm:pt modelId="{2448ECA5-794C-4986-8365-984DA8A86E3F}" type="pres">
      <dgm:prSet presAssocID="{2E98493C-739B-4E81-9B36-0D930EEDD767}" presName="composite" presStyleCnt="0"/>
      <dgm:spPr/>
    </dgm:pt>
    <dgm:pt modelId="{7D8FDAE5-88A2-45CD-B4D5-1C29D4800C1C}" type="pres">
      <dgm:prSet presAssocID="{2E98493C-739B-4E81-9B36-0D930EEDD767}" presName="parentText" presStyleLbl="alignNode1" presStyleIdx="2" presStyleCnt="7" custScaleX="1369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84396-289B-4210-8AB7-6942B93251A0}" type="pres">
      <dgm:prSet presAssocID="{2E98493C-739B-4E81-9B36-0D930EEDD767}" presName="descendantText" presStyleLbl="alignAcc1" presStyleIdx="2" presStyleCnt="7" custScaleX="92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27E0B-0A4C-4CE7-A533-206B0DE33772}" type="pres">
      <dgm:prSet presAssocID="{772B12DA-DD34-4330-AE31-3C2DD6B6A446}" presName="sp" presStyleCnt="0"/>
      <dgm:spPr/>
    </dgm:pt>
    <dgm:pt modelId="{9403E011-0C23-4AF2-9FC3-1C56EFFACD42}" type="pres">
      <dgm:prSet presAssocID="{4C87A6AA-3FBA-4DEB-B286-66EE25CFA1F5}" presName="composite" presStyleCnt="0"/>
      <dgm:spPr/>
    </dgm:pt>
    <dgm:pt modelId="{FFD3DBB4-79F3-4139-B913-923F8CFE10EA}" type="pres">
      <dgm:prSet presAssocID="{4C87A6AA-3FBA-4DEB-B286-66EE25CFA1F5}" presName="parentText" presStyleLbl="alignNode1" presStyleIdx="3" presStyleCnt="7" custScaleX="1370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5DFF5-4697-47B4-BD30-E8AB3546FAFB}" type="pres">
      <dgm:prSet presAssocID="{4C87A6AA-3FBA-4DEB-B286-66EE25CFA1F5}" presName="descendantText" presStyleLbl="alignAcc1" presStyleIdx="3" presStyleCnt="7" custScaleX="92739" custLinFactNeighborX="-908" custLinFactNeighborY="6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21378-099F-46D9-835D-ADF080321768}" type="pres">
      <dgm:prSet presAssocID="{9F632849-BE06-40B3-AC7B-0501FDE26B68}" presName="sp" presStyleCnt="0"/>
      <dgm:spPr/>
    </dgm:pt>
    <dgm:pt modelId="{2E52CABB-ADF1-4373-9FF3-E6CEBB0F68F4}" type="pres">
      <dgm:prSet presAssocID="{51D3EAF3-7671-4B13-A347-95F234395AE1}" presName="composite" presStyleCnt="0"/>
      <dgm:spPr/>
    </dgm:pt>
    <dgm:pt modelId="{13A44628-7940-48E7-80EA-FD0166F02395}" type="pres">
      <dgm:prSet presAssocID="{51D3EAF3-7671-4B13-A347-95F234395AE1}" presName="parentText" presStyleLbl="alignNode1" presStyleIdx="4" presStyleCnt="7" custScaleX="1457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66FDC-694D-4316-AFCC-0F5DEF727160}" type="pres">
      <dgm:prSet presAssocID="{51D3EAF3-7671-4B13-A347-95F234395AE1}" presName="descendantText" presStyleLbl="alignAcc1" presStyleIdx="4" presStyleCnt="7" custScaleX="96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B24CC-B26F-415B-BD0A-56353C0ECA0E}" type="pres">
      <dgm:prSet presAssocID="{3224CE75-85C2-457F-81E9-3807B644159A}" presName="sp" presStyleCnt="0"/>
      <dgm:spPr/>
    </dgm:pt>
    <dgm:pt modelId="{5B727211-0786-42F4-ACA4-02222403DD60}" type="pres">
      <dgm:prSet presAssocID="{DFD61BD9-3EAE-4CEA-83A7-11A274BA2A95}" presName="composite" presStyleCnt="0"/>
      <dgm:spPr/>
    </dgm:pt>
    <dgm:pt modelId="{3E7252CB-5CE9-4759-A8B3-81539C17F290}" type="pres">
      <dgm:prSet presAssocID="{DFD61BD9-3EAE-4CEA-83A7-11A274BA2A95}" presName="parentText" presStyleLbl="alignNode1" presStyleIdx="5" presStyleCnt="7" custScaleX="1327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33588-83BB-4439-89CC-127C37854034}" type="pres">
      <dgm:prSet presAssocID="{DFD61BD9-3EAE-4CEA-83A7-11A274BA2A95}" presName="descendantText" presStyleLbl="alignAcc1" presStyleIdx="5" presStyleCnt="7" custScaleX="97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D56AA-3700-4125-A370-823E3765592A}" type="pres">
      <dgm:prSet presAssocID="{755C7DA5-C4B3-417D-9798-A68D3B48948E}" presName="sp" presStyleCnt="0"/>
      <dgm:spPr/>
    </dgm:pt>
    <dgm:pt modelId="{162298F0-A38E-4F6C-A7F2-A0686EF3BA53}" type="pres">
      <dgm:prSet presAssocID="{D8E6453B-D05B-41C2-89F7-36957D52175C}" presName="composite" presStyleCnt="0"/>
      <dgm:spPr/>
    </dgm:pt>
    <dgm:pt modelId="{85427994-5651-4D48-A06F-80D3DFF0D034}" type="pres">
      <dgm:prSet presAssocID="{D8E6453B-D05B-41C2-89F7-36957D52175C}" presName="parentText" presStyleLbl="alignNode1" presStyleIdx="6" presStyleCnt="7" custScaleX="1479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029A6-FA27-41EF-865D-A5ACF0672D44}" type="pres">
      <dgm:prSet presAssocID="{D8E6453B-D05B-41C2-89F7-36957D52175C}" presName="descendantText" presStyleLbl="alignAcc1" presStyleIdx="6" presStyleCnt="7" custScaleX="96429" custScaleY="111896" custLinFactNeighborX="201" custLinFactNeighborY="-1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8DAF18-5736-4C00-958B-8DA6C2AE89DF}" srcId="{F60B33A0-2362-4FD3-8BC2-67844CFC9B70}" destId="{DFD61BD9-3EAE-4CEA-83A7-11A274BA2A95}" srcOrd="5" destOrd="0" parTransId="{859C114D-81FA-4956-BA8F-A70A33FEE181}" sibTransId="{755C7DA5-C4B3-417D-9798-A68D3B48948E}"/>
    <dgm:cxn modelId="{84292A1F-DC35-417A-BB22-CAA12308893B}" type="presOf" srcId="{F99ED892-4B18-4927-B631-8C0701605FC2}" destId="{8AE913C1-8C3C-49F7-91CD-153A1584F57D}" srcOrd="0" destOrd="0" presId="urn:microsoft.com/office/officeart/2005/8/layout/chevron2"/>
    <dgm:cxn modelId="{B6AA63EB-4895-4D8B-894A-EE2AAF41A05D}" srcId="{F60B33A0-2362-4FD3-8BC2-67844CFC9B70}" destId="{D8E6453B-D05B-41C2-89F7-36957D52175C}" srcOrd="6" destOrd="0" parTransId="{8D31BF1E-4B0F-4A0A-8F8F-DF4F16FC7D3A}" sibTransId="{0B2A96D7-309C-4F45-ADA0-9B7D5FACB6AD}"/>
    <dgm:cxn modelId="{A18232BF-ABA8-4BE2-80AE-908143B582F8}" srcId="{D8E6453B-D05B-41C2-89F7-36957D52175C}" destId="{A40B1ABC-5CBF-4B3C-941F-079457275B95}" srcOrd="0" destOrd="0" parTransId="{7D6575F2-70A3-4686-8EE0-72E687B1EC55}" sibTransId="{5EA00A47-728A-4001-B7ED-371EE9519BC6}"/>
    <dgm:cxn modelId="{77B252E6-DC43-4B2F-9200-FB4D0D883F28}" type="presOf" srcId="{0A59C495-39C3-4541-8745-C57AFCB520CD}" destId="{D545DFF5-4697-47B4-BD30-E8AB3546FAFB}" srcOrd="0" destOrd="0" presId="urn:microsoft.com/office/officeart/2005/8/layout/chevron2"/>
    <dgm:cxn modelId="{EB126BC8-83D5-455E-8307-62F1751FE448}" type="presOf" srcId="{4C87A6AA-3FBA-4DEB-B286-66EE25CFA1F5}" destId="{FFD3DBB4-79F3-4139-B913-923F8CFE10EA}" srcOrd="0" destOrd="0" presId="urn:microsoft.com/office/officeart/2005/8/layout/chevron2"/>
    <dgm:cxn modelId="{FBA396FE-44A4-453B-AF0A-63590C74A52B}" srcId="{F60B33A0-2362-4FD3-8BC2-67844CFC9B70}" destId="{18B85D1B-4854-4A62-9C91-19C19B5A66D7}" srcOrd="0" destOrd="0" parTransId="{2D346298-A813-4380-BC0E-84127229A734}" sibTransId="{E8AA6977-E2A7-45D3-AD86-909FC51C147F}"/>
    <dgm:cxn modelId="{D3A67F59-F068-4532-86D7-4745E67B71A0}" type="presOf" srcId="{18B85D1B-4854-4A62-9C91-19C19B5A66D7}" destId="{22D24042-FBF5-4A71-BEF3-36CC9EA7E5ED}" srcOrd="0" destOrd="0" presId="urn:microsoft.com/office/officeart/2005/8/layout/chevron2"/>
    <dgm:cxn modelId="{70F388BC-15A2-4385-99D7-3D3A230F11D4}" type="presOf" srcId="{2E98493C-739B-4E81-9B36-0D930EEDD767}" destId="{7D8FDAE5-88A2-45CD-B4D5-1C29D4800C1C}" srcOrd="0" destOrd="0" presId="urn:microsoft.com/office/officeart/2005/8/layout/chevron2"/>
    <dgm:cxn modelId="{94687A3D-A65E-4071-8857-74EBDD57FF37}" type="presOf" srcId="{F60B33A0-2362-4FD3-8BC2-67844CFC9B70}" destId="{F115D01D-365C-4831-BE1E-8AE17C592102}" srcOrd="0" destOrd="0" presId="urn:microsoft.com/office/officeart/2005/8/layout/chevron2"/>
    <dgm:cxn modelId="{5E0FA65C-1EFD-406D-A014-5EBB917CF6D0}" type="presOf" srcId="{36AC61C2-344E-4D7A-821B-6A33CDC70027}" destId="{22852AEC-5D9F-4374-B364-0C39E108DD79}" srcOrd="0" destOrd="0" presId="urn:microsoft.com/office/officeart/2005/8/layout/chevron2"/>
    <dgm:cxn modelId="{B8C5B3AC-0DBF-424A-B09D-823262239EB9}" srcId="{F99ED892-4B18-4927-B631-8C0701605FC2}" destId="{361FE2DF-5EB0-4D16-A4A0-B6B289A1EB4E}" srcOrd="0" destOrd="0" parTransId="{EA0A0A0E-A06A-4088-87DD-9A3DB0163894}" sibTransId="{7D81BD7D-B4EC-4D2D-9263-F953DCCF8E20}"/>
    <dgm:cxn modelId="{20A0CFCC-5CEB-404B-A9B3-189F68238B75}" type="presOf" srcId="{D8E6453B-D05B-41C2-89F7-36957D52175C}" destId="{85427994-5651-4D48-A06F-80D3DFF0D034}" srcOrd="0" destOrd="0" presId="urn:microsoft.com/office/officeart/2005/8/layout/chevron2"/>
    <dgm:cxn modelId="{7CED1D0B-0529-4F17-807C-402845F79B80}" type="presOf" srcId="{DFD61BD9-3EAE-4CEA-83A7-11A274BA2A95}" destId="{3E7252CB-5CE9-4759-A8B3-81539C17F290}" srcOrd="0" destOrd="0" presId="urn:microsoft.com/office/officeart/2005/8/layout/chevron2"/>
    <dgm:cxn modelId="{840157A7-6296-4093-B445-F1A1ED5EF14A}" type="presOf" srcId="{361FE2DF-5EB0-4D16-A4A0-B6B289A1EB4E}" destId="{3D734B63-28A2-43A1-BDBA-F39C64C31616}" srcOrd="0" destOrd="0" presId="urn:microsoft.com/office/officeart/2005/8/layout/chevron2"/>
    <dgm:cxn modelId="{8735F9D8-6F1F-41D7-BA17-E71DB3BD1F4D}" srcId="{F60B33A0-2362-4FD3-8BC2-67844CFC9B70}" destId="{4C87A6AA-3FBA-4DEB-B286-66EE25CFA1F5}" srcOrd="3" destOrd="0" parTransId="{2D6EA67B-0D01-4AC6-908F-59E69CE97DA1}" sibTransId="{9F632849-BE06-40B3-AC7B-0501FDE26B68}"/>
    <dgm:cxn modelId="{F4550148-3F05-431A-984A-12D4E708E5E2}" srcId="{F60B33A0-2362-4FD3-8BC2-67844CFC9B70}" destId="{51D3EAF3-7671-4B13-A347-95F234395AE1}" srcOrd="4" destOrd="0" parTransId="{288C9266-224F-4923-8B5F-D12077FA54A1}" sibTransId="{3224CE75-85C2-457F-81E9-3807B644159A}"/>
    <dgm:cxn modelId="{DAC3D963-A7A3-4C48-8A09-D5288C1B0C2D}" srcId="{18B85D1B-4854-4A62-9C91-19C19B5A66D7}" destId="{36AC61C2-344E-4D7A-821B-6A33CDC70027}" srcOrd="0" destOrd="0" parTransId="{8FCF1B37-97C0-4853-9B7A-C2DA5CEFE2B8}" sibTransId="{12B116DE-1F96-4040-BF26-11E865F1FA08}"/>
    <dgm:cxn modelId="{BA172407-F1C5-4B01-9FA1-9863135A3905}" srcId="{51D3EAF3-7671-4B13-A347-95F234395AE1}" destId="{B923335E-3129-45D2-8E8A-86AA27026A83}" srcOrd="0" destOrd="0" parTransId="{0ADB1012-B8D1-49E4-AFDA-E19D0B6B6E3C}" sibTransId="{C64A9BC4-3524-46D4-9134-85E6F3375891}"/>
    <dgm:cxn modelId="{5984C491-BB6B-4EDA-9FC5-8A8E22730993}" srcId="{F60B33A0-2362-4FD3-8BC2-67844CFC9B70}" destId="{F99ED892-4B18-4927-B631-8C0701605FC2}" srcOrd="1" destOrd="0" parTransId="{BB7B7090-B88B-48F9-84BF-68C7E5AD7C1F}" sibTransId="{7719A96D-6539-4368-BA3A-F0F74D24B53C}"/>
    <dgm:cxn modelId="{3763A320-ABF5-4F0B-A3DC-BCD4F1C4B878}" srcId="{F60B33A0-2362-4FD3-8BC2-67844CFC9B70}" destId="{2E98493C-739B-4E81-9B36-0D930EEDD767}" srcOrd="2" destOrd="0" parTransId="{4261B8BD-F678-4C40-B5BE-DF83313FBB54}" sibTransId="{772B12DA-DD34-4330-AE31-3C2DD6B6A446}"/>
    <dgm:cxn modelId="{D9582B65-CAB9-4207-BFF4-07252301B4A0}" srcId="{DFD61BD9-3EAE-4CEA-83A7-11A274BA2A95}" destId="{7E8B575D-AA4D-4436-8220-E25D73BC74C6}" srcOrd="0" destOrd="0" parTransId="{1042DABD-6D55-42D4-8696-787931908398}" sibTransId="{9BECFDAA-AA18-47AC-A617-C50CAC12976C}"/>
    <dgm:cxn modelId="{230A00B6-CF77-487A-8BDC-373BD3ADD65A}" type="presOf" srcId="{A40B1ABC-5CBF-4B3C-941F-079457275B95}" destId="{9DD029A6-FA27-41EF-865D-A5ACF0672D44}" srcOrd="0" destOrd="0" presId="urn:microsoft.com/office/officeart/2005/8/layout/chevron2"/>
    <dgm:cxn modelId="{0F82BCD9-E33F-47A9-928F-BD681D55670C}" type="presOf" srcId="{473065DD-B580-4F98-A798-9551EFD71445}" destId="{D8484396-289B-4210-8AB7-6942B93251A0}" srcOrd="0" destOrd="0" presId="urn:microsoft.com/office/officeart/2005/8/layout/chevron2"/>
    <dgm:cxn modelId="{858D949F-E9F2-43A5-940E-01762B12264E}" srcId="{4C87A6AA-3FBA-4DEB-B286-66EE25CFA1F5}" destId="{0A59C495-39C3-4541-8745-C57AFCB520CD}" srcOrd="0" destOrd="0" parTransId="{5E3147E0-10D3-45D8-B949-B36DBD639BA4}" sibTransId="{CD49D2AE-3A6F-46EA-8805-561366986DD2}"/>
    <dgm:cxn modelId="{D380F7B5-F817-44C1-8CD8-AF6114CE8BFD}" type="presOf" srcId="{51D3EAF3-7671-4B13-A347-95F234395AE1}" destId="{13A44628-7940-48E7-80EA-FD0166F02395}" srcOrd="0" destOrd="0" presId="urn:microsoft.com/office/officeart/2005/8/layout/chevron2"/>
    <dgm:cxn modelId="{991581E7-811B-4D01-A0F8-7DAD999DC6D0}" type="presOf" srcId="{B923335E-3129-45D2-8E8A-86AA27026A83}" destId="{62B66FDC-694D-4316-AFCC-0F5DEF727160}" srcOrd="0" destOrd="0" presId="urn:microsoft.com/office/officeart/2005/8/layout/chevron2"/>
    <dgm:cxn modelId="{54204F4D-A096-4F91-814C-73289529B527}" type="presOf" srcId="{7E8B575D-AA4D-4436-8220-E25D73BC74C6}" destId="{0EE33588-83BB-4439-89CC-127C37854034}" srcOrd="0" destOrd="0" presId="urn:microsoft.com/office/officeart/2005/8/layout/chevron2"/>
    <dgm:cxn modelId="{12F97344-CAAC-4D58-AB11-361FF58DD62F}" srcId="{2E98493C-739B-4E81-9B36-0D930EEDD767}" destId="{473065DD-B580-4F98-A798-9551EFD71445}" srcOrd="0" destOrd="0" parTransId="{80257263-973D-48E8-B8D6-CA8C6294D7AD}" sibTransId="{5F65A38C-B458-4668-B7EE-A3A29773D462}"/>
    <dgm:cxn modelId="{5AFE54F2-8507-44B2-97D8-51C3E251BEE7}" type="presParOf" srcId="{F115D01D-365C-4831-BE1E-8AE17C592102}" destId="{016B6B68-4FB3-4641-8477-7BD931C68FCB}" srcOrd="0" destOrd="0" presId="urn:microsoft.com/office/officeart/2005/8/layout/chevron2"/>
    <dgm:cxn modelId="{F5793F6D-D2A3-42D3-9A5D-A4149530EAE5}" type="presParOf" srcId="{016B6B68-4FB3-4641-8477-7BD931C68FCB}" destId="{22D24042-FBF5-4A71-BEF3-36CC9EA7E5ED}" srcOrd="0" destOrd="0" presId="urn:microsoft.com/office/officeart/2005/8/layout/chevron2"/>
    <dgm:cxn modelId="{F3FDC409-DEB8-46FA-911C-C83059807444}" type="presParOf" srcId="{016B6B68-4FB3-4641-8477-7BD931C68FCB}" destId="{22852AEC-5D9F-4374-B364-0C39E108DD79}" srcOrd="1" destOrd="0" presId="urn:microsoft.com/office/officeart/2005/8/layout/chevron2"/>
    <dgm:cxn modelId="{353C54C5-3863-4624-8CEC-69A17545317A}" type="presParOf" srcId="{F115D01D-365C-4831-BE1E-8AE17C592102}" destId="{7DE3DDEE-4687-4F91-A52F-E723229EA847}" srcOrd="1" destOrd="0" presId="urn:microsoft.com/office/officeart/2005/8/layout/chevron2"/>
    <dgm:cxn modelId="{61392EFD-BC0C-42DF-9A71-57572AC07C2B}" type="presParOf" srcId="{F115D01D-365C-4831-BE1E-8AE17C592102}" destId="{C66B01DD-10F6-4F82-AEEC-F5643232F17F}" srcOrd="2" destOrd="0" presId="urn:microsoft.com/office/officeart/2005/8/layout/chevron2"/>
    <dgm:cxn modelId="{7681EF9E-C53D-46C4-A0B7-D4D0626229E9}" type="presParOf" srcId="{C66B01DD-10F6-4F82-AEEC-F5643232F17F}" destId="{8AE913C1-8C3C-49F7-91CD-153A1584F57D}" srcOrd="0" destOrd="0" presId="urn:microsoft.com/office/officeart/2005/8/layout/chevron2"/>
    <dgm:cxn modelId="{CD588352-DBC7-4831-8943-0902611F86BB}" type="presParOf" srcId="{C66B01DD-10F6-4F82-AEEC-F5643232F17F}" destId="{3D734B63-28A2-43A1-BDBA-F39C64C31616}" srcOrd="1" destOrd="0" presId="urn:microsoft.com/office/officeart/2005/8/layout/chevron2"/>
    <dgm:cxn modelId="{DB668402-A70C-48CB-AF6F-E54911547D8B}" type="presParOf" srcId="{F115D01D-365C-4831-BE1E-8AE17C592102}" destId="{E59AA045-AA28-4CC1-9215-CFEEA17E299B}" srcOrd="3" destOrd="0" presId="urn:microsoft.com/office/officeart/2005/8/layout/chevron2"/>
    <dgm:cxn modelId="{348A81E1-34E2-42EA-AF2C-720F372C3E47}" type="presParOf" srcId="{F115D01D-365C-4831-BE1E-8AE17C592102}" destId="{2448ECA5-794C-4986-8365-984DA8A86E3F}" srcOrd="4" destOrd="0" presId="urn:microsoft.com/office/officeart/2005/8/layout/chevron2"/>
    <dgm:cxn modelId="{E3AF390F-A24A-4C78-987E-81550907A46D}" type="presParOf" srcId="{2448ECA5-794C-4986-8365-984DA8A86E3F}" destId="{7D8FDAE5-88A2-45CD-B4D5-1C29D4800C1C}" srcOrd="0" destOrd="0" presId="urn:microsoft.com/office/officeart/2005/8/layout/chevron2"/>
    <dgm:cxn modelId="{371095FE-81A5-40E3-80E0-D0CC7421C204}" type="presParOf" srcId="{2448ECA5-794C-4986-8365-984DA8A86E3F}" destId="{D8484396-289B-4210-8AB7-6942B93251A0}" srcOrd="1" destOrd="0" presId="urn:microsoft.com/office/officeart/2005/8/layout/chevron2"/>
    <dgm:cxn modelId="{59A410A3-152A-48FD-8754-7AD41F4A5065}" type="presParOf" srcId="{F115D01D-365C-4831-BE1E-8AE17C592102}" destId="{5E627E0B-0A4C-4CE7-A533-206B0DE33772}" srcOrd="5" destOrd="0" presId="urn:microsoft.com/office/officeart/2005/8/layout/chevron2"/>
    <dgm:cxn modelId="{1A437664-9872-45B4-8C9B-418F407662DD}" type="presParOf" srcId="{F115D01D-365C-4831-BE1E-8AE17C592102}" destId="{9403E011-0C23-4AF2-9FC3-1C56EFFACD42}" srcOrd="6" destOrd="0" presId="urn:microsoft.com/office/officeart/2005/8/layout/chevron2"/>
    <dgm:cxn modelId="{7AF6C6B8-31A4-4821-BA43-93B63B775950}" type="presParOf" srcId="{9403E011-0C23-4AF2-9FC3-1C56EFFACD42}" destId="{FFD3DBB4-79F3-4139-B913-923F8CFE10EA}" srcOrd="0" destOrd="0" presId="urn:microsoft.com/office/officeart/2005/8/layout/chevron2"/>
    <dgm:cxn modelId="{D710F8CD-4D20-4340-9A55-17C51467DA10}" type="presParOf" srcId="{9403E011-0C23-4AF2-9FC3-1C56EFFACD42}" destId="{D545DFF5-4697-47B4-BD30-E8AB3546FAFB}" srcOrd="1" destOrd="0" presId="urn:microsoft.com/office/officeart/2005/8/layout/chevron2"/>
    <dgm:cxn modelId="{4029CC06-FE62-4E6F-B413-3A839DFA1500}" type="presParOf" srcId="{F115D01D-365C-4831-BE1E-8AE17C592102}" destId="{6B721378-099F-46D9-835D-ADF080321768}" srcOrd="7" destOrd="0" presId="urn:microsoft.com/office/officeart/2005/8/layout/chevron2"/>
    <dgm:cxn modelId="{254CF5C0-369C-4345-8B4E-258722B7D01D}" type="presParOf" srcId="{F115D01D-365C-4831-BE1E-8AE17C592102}" destId="{2E52CABB-ADF1-4373-9FF3-E6CEBB0F68F4}" srcOrd="8" destOrd="0" presId="urn:microsoft.com/office/officeart/2005/8/layout/chevron2"/>
    <dgm:cxn modelId="{AEBC4721-ED84-4FE5-836D-031B5764CBE8}" type="presParOf" srcId="{2E52CABB-ADF1-4373-9FF3-E6CEBB0F68F4}" destId="{13A44628-7940-48E7-80EA-FD0166F02395}" srcOrd="0" destOrd="0" presId="urn:microsoft.com/office/officeart/2005/8/layout/chevron2"/>
    <dgm:cxn modelId="{DCF944F8-53DD-4568-BDF8-4DE9AA2C39DF}" type="presParOf" srcId="{2E52CABB-ADF1-4373-9FF3-E6CEBB0F68F4}" destId="{62B66FDC-694D-4316-AFCC-0F5DEF727160}" srcOrd="1" destOrd="0" presId="urn:microsoft.com/office/officeart/2005/8/layout/chevron2"/>
    <dgm:cxn modelId="{4E330F7A-4443-4F29-89A8-1AB2E3487407}" type="presParOf" srcId="{F115D01D-365C-4831-BE1E-8AE17C592102}" destId="{369B24CC-B26F-415B-BD0A-56353C0ECA0E}" srcOrd="9" destOrd="0" presId="urn:microsoft.com/office/officeart/2005/8/layout/chevron2"/>
    <dgm:cxn modelId="{A51CD4E2-81B0-4505-8FB1-277ABD3E00DF}" type="presParOf" srcId="{F115D01D-365C-4831-BE1E-8AE17C592102}" destId="{5B727211-0786-42F4-ACA4-02222403DD60}" srcOrd="10" destOrd="0" presId="urn:microsoft.com/office/officeart/2005/8/layout/chevron2"/>
    <dgm:cxn modelId="{889E99DB-8CD0-4A3A-9122-721F6178EBB9}" type="presParOf" srcId="{5B727211-0786-42F4-ACA4-02222403DD60}" destId="{3E7252CB-5CE9-4759-A8B3-81539C17F290}" srcOrd="0" destOrd="0" presId="urn:microsoft.com/office/officeart/2005/8/layout/chevron2"/>
    <dgm:cxn modelId="{F1C781D3-CDFA-4ECF-AC4B-E3C30CB2F9BB}" type="presParOf" srcId="{5B727211-0786-42F4-ACA4-02222403DD60}" destId="{0EE33588-83BB-4439-89CC-127C37854034}" srcOrd="1" destOrd="0" presId="urn:microsoft.com/office/officeart/2005/8/layout/chevron2"/>
    <dgm:cxn modelId="{31AB5F81-2BB5-4525-A568-53BA4005A800}" type="presParOf" srcId="{F115D01D-365C-4831-BE1E-8AE17C592102}" destId="{17FD56AA-3700-4125-A370-823E3765592A}" srcOrd="11" destOrd="0" presId="urn:microsoft.com/office/officeart/2005/8/layout/chevron2"/>
    <dgm:cxn modelId="{7B2D8494-0857-49E3-8D13-94D6B92633A6}" type="presParOf" srcId="{F115D01D-365C-4831-BE1E-8AE17C592102}" destId="{162298F0-A38E-4F6C-A7F2-A0686EF3BA53}" srcOrd="12" destOrd="0" presId="urn:microsoft.com/office/officeart/2005/8/layout/chevron2"/>
    <dgm:cxn modelId="{03E07833-31B0-4B6C-B21F-7718DA7DBD44}" type="presParOf" srcId="{162298F0-A38E-4F6C-A7F2-A0686EF3BA53}" destId="{85427994-5651-4D48-A06F-80D3DFF0D034}" srcOrd="0" destOrd="0" presId="urn:microsoft.com/office/officeart/2005/8/layout/chevron2"/>
    <dgm:cxn modelId="{4DE65BFA-B65D-457C-85D8-90150D4AC496}" type="presParOf" srcId="{162298F0-A38E-4F6C-A7F2-A0686EF3BA53}" destId="{9DD029A6-FA27-41EF-865D-A5ACF0672D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ADD03E8-709E-42D2-B8EE-F6476741C2AE}" type="doc">
      <dgm:prSet loTypeId="urn:microsoft.com/office/officeart/2005/8/layout/bList2" loCatId="list" qsTypeId="urn:microsoft.com/office/officeart/2005/8/quickstyle/simple1#4" qsCatId="simple" csTypeId="urn:microsoft.com/office/officeart/2005/8/colors/accent1_2#4" csCatId="accent1" phldr="1"/>
      <dgm:spPr/>
    </dgm:pt>
    <dgm:pt modelId="{B02B2314-14D6-4555-BE7E-784954172C0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4 261,60 тыс.руб.</a:t>
          </a:r>
          <a:endParaRPr lang="ru-RU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DCCF8F82-B7BF-440C-85EF-114B4B4ECBEA}" type="parTrans" cxnId="{0DD8F5FB-0099-4023-9AA3-CCAF068BC0A7}">
      <dgm:prSet/>
      <dgm:spPr/>
      <dgm:t>
        <a:bodyPr/>
        <a:lstStyle/>
        <a:p>
          <a:endParaRPr lang="ru-RU"/>
        </a:p>
      </dgm:t>
    </dgm:pt>
    <dgm:pt modelId="{C0A940A2-900F-4F4D-AF11-B8E206B8D2DE}" type="sibTrans" cxnId="{0DD8F5FB-0099-4023-9AA3-CCAF068BC0A7}">
      <dgm:prSet/>
      <dgm:spPr/>
      <dgm:t>
        <a:bodyPr/>
        <a:lstStyle/>
        <a:p>
          <a:endParaRPr lang="ru-RU"/>
        </a:p>
      </dgm:t>
    </dgm:pt>
    <dgm:pt modelId="{07E7042E-53FE-4761-9700-C2A8142A10A1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2 237,00</a:t>
          </a:r>
        </a:p>
        <a:p>
          <a:pPr algn="ctr"/>
          <a:r>
            <a:rPr lang="ru-RU" sz="1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тыс.руб</a:t>
          </a:r>
          <a:r>
            <a:rPr lang="ru-RU" sz="1300" dirty="0" smtClean="0">
              <a:latin typeface="Bookman Old Style" pitchFamily="18" charset="0"/>
            </a:rPr>
            <a:t>.</a:t>
          </a:r>
          <a:endParaRPr lang="ru-RU" sz="1300" dirty="0">
            <a:latin typeface="Bookman Old Style" pitchFamily="18" charset="0"/>
          </a:endParaRPr>
        </a:p>
      </dgm:t>
    </dgm:pt>
    <dgm:pt modelId="{2C0A5363-F668-4C74-9246-1018EFAA0D2C}" type="parTrans" cxnId="{C4652635-948C-49FD-A191-B3C01B339247}">
      <dgm:prSet/>
      <dgm:spPr/>
      <dgm:t>
        <a:bodyPr/>
        <a:lstStyle/>
        <a:p>
          <a:endParaRPr lang="ru-RU"/>
        </a:p>
      </dgm:t>
    </dgm:pt>
    <dgm:pt modelId="{6E753FFB-3EF7-46D9-8FC8-E26ED2EE697F}" type="sibTrans" cxnId="{C4652635-948C-49FD-A191-B3C01B339247}">
      <dgm:prSet/>
      <dgm:spPr/>
      <dgm:t>
        <a:bodyPr/>
        <a:lstStyle/>
        <a:p>
          <a:endParaRPr lang="ru-RU"/>
        </a:p>
      </dgm:t>
    </dgm:pt>
    <dgm:pt modelId="{65401982-FE47-40F7-A416-BA988CA2652C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 sz="14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  <a:p>
          <a:pPr algn="ctr"/>
          <a:r>
            <a: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36 849,90 тыс.руб.</a:t>
          </a:r>
        </a:p>
        <a:p>
          <a:pPr algn="l"/>
          <a:endParaRPr lang="ru-RU" sz="1200" dirty="0"/>
        </a:p>
      </dgm:t>
    </dgm:pt>
    <dgm:pt modelId="{36A73299-DF9C-413F-987E-CF0BEF21256A}" type="parTrans" cxnId="{8BA443CA-5FAD-47BA-87C6-EC4789205163}">
      <dgm:prSet/>
      <dgm:spPr/>
      <dgm:t>
        <a:bodyPr/>
        <a:lstStyle/>
        <a:p>
          <a:endParaRPr lang="ru-RU"/>
        </a:p>
      </dgm:t>
    </dgm:pt>
    <dgm:pt modelId="{47CB075C-580B-4E51-9103-549F7ABFE8B0}" type="sibTrans" cxnId="{8BA443CA-5FAD-47BA-87C6-EC4789205163}">
      <dgm:prSet/>
      <dgm:spPr/>
      <dgm:t>
        <a:bodyPr/>
        <a:lstStyle/>
        <a:p>
          <a:endParaRPr lang="ru-RU"/>
        </a:p>
      </dgm:t>
    </dgm:pt>
    <dgm:pt modelId="{9E0712E8-7C37-474E-960C-C9CC7C18BD43}">
      <dgm:prSet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Пенсионное обеспечение</a:t>
          </a:r>
          <a:endParaRPr lang="ru-RU" dirty="0">
            <a:latin typeface="Bookman Old Style" pitchFamily="18" charset="0"/>
          </a:endParaRPr>
        </a:p>
      </dgm:t>
    </dgm:pt>
    <dgm:pt modelId="{767FA08F-2599-4AF0-A58E-FD91CEC02850}" type="parTrans" cxnId="{CC275E4F-C5F6-48F4-808D-FF95F9D6FB5F}">
      <dgm:prSet/>
      <dgm:spPr/>
      <dgm:t>
        <a:bodyPr/>
        <a:lstStyle/>
        <a:p>
          <a:endParaRPr lang="ru-RU"/>
        </a:p>
      </dgm:t>
    </dgm:pt>
    <dgm:pt modelId="{DB2245B2-7965-48CA-822F-FB155D4EA5BA}" type="sibTrans" cxnId="{CC275E4F-C5F6-48F4-808D-FF95F9D6FB5F}">
      <dgm:prSet/>
      <dgm:spPr/>
      <dgm:t>
        <a:bodyPr/>
        <a:lstStyle/>
        <a:p>
          <a:endParaRPr lang="ru-RU"/>
        </a:p>
      </dgm:t>
    </dgm:pt>
    <dgm:pt modelId="{E3574929-10DB-45F7-88D6-24F1AF9AE1A3}">
      <dgm:prSet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Социальное обеспечение населения</a:t>
          </a:r>
          <a:endParaRPr lang="ru-RU" dirty="0">
            <a:latin typeface="Bookman Old Style" pitchFamily="18" charset="0"/>
          </a:endParaRPr>
        </a:p>
      </dgm:t>
    </dgm:pt>
    <dgm:pt modelId="{82D850C7-FDC7-4DBD-BC1C-BA47B1DD6EDB}" type="parTrans" cxnId="{38AB971A-ABCA-42F2-A848-B05C05180C0E}">
      <dgm:prSet/>
      <dgm:spPr/>
      <dgm:t>
        <a:bodyPr/>
        <a:lstStyle/>
        <a:p>
          <a:endParaRPr lang="ru-RU"/>
        </a:p>
      </dgm:t>
    </dgm:pt>
    <dgm:pt modelId="{64D3966B-5C9D-486D-89F6-5B309E27D101}" type="sibTrans" cxnId="{38AB971A-ABCA-42F2-A848-B05C05180C0E}">
      <dgm:prSet/>
      <dgm:spPr/>
      <dgm:t>
        <a:bodyPr/>
        <a:lstStyle/>
        <a:p>
          <a:endParaRPr lang="ru-RU"/>
        </a:p>
      </dgm:t>
    </dgm:pt>
    <dgm:pt modelId="{FCE13DA2-A22B-4442-81D2-FB44FEB80C0C}">
      <dgm:prSet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Охрана семьи и детства</a:t>
          </a:r>
          <a:endParaRPr lang="ru-RU" dirty="0">
            <a:latin typeface="Bookman Old Style" pitchFamily="18" charset="0"/>
          </a:endParaRPr>
        </a:p>
      </dgm:t>
    </dgm:pt>
    <dgm:pt modelId="{BFF998F5-26F1-4A39-9D3B-C23A8CA30C88}" type="parTrans" cxnId="{8BC799F4-5D0D-41D5-90AB-93AD92C41286}">
      <dgm:prSet/>
      <dgm:spPr/>
      <dgm:t>
        <a:bodyPr/>
        <a:lstStyle/>
        <a:p>
          <a:endParaRPr lang="ru-RU"/>
        </a:p>
      </dgm:t>
    </dgm:pt>
    <dgm:pt modelId="{F3E78E62-8596-4115-B3EE-89627D9CD3F6}" type="sibTrans" cxnId="{8BC799F4-5D0D-41D5-90AB-93AD92C41286}">
      <dgm:prSet/>
      <dgm:spPr/>
      <dgm:t>
        <a:bodyPr/>
        <a:lstStyle/>
        <a:p>
          <a:endParaRPr lang="ru-RU"/>
        </a:p>
      </dgm:t>
    </dgm:pt>
    <dgm:pt modelId="{F14A0550-DE74-4C3C-AD0E-53F8C7E433F4}" type="pres">
      <dgm:prSet presAssocID="{CADD03E8-709E-42D2-B8EE-F6476741C2AE}" presName="diagram" presStyleCnt="0">
        <dgm:presLayoutVars>
          <dgm:dir/>
          <dgm:animLvl val="lvl"/>
          <dgm:resizeHandles val="exact"/>
        </dgm:presLayoutVars>
      </dgm:prSet>
      <dgm:spPr/>
    </dgm:pt>
    <dgm:pt modelId="{C75117DE-EA8A-42CF-9F6F-BE414F9AF049}" type="pres">
      <dgm:prSet presAssocID="{B02B2314-14D6-4555-BE7E-784954172C09}" presName="compNode" presStyleCnt="0"/>
      <dgm:spPr/>
    </dgm:pt>
    <dgm:pt modelId="{F80E5945-C556-458D-815B-4CD37EC04F2B}" type="pres">
      <dgm:prSet presAssocID="{B02B2314-14D6-4555-BE7E-784954172C09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C8E03-C038-4541-9B7E-CE235B0AF133}" type="pres">
      <dgm:prSet presAssocID="{B02B2314-14D6-4555-BE7E-784954172C0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87710-C901-4C21-AB5C-5133936BF814}" type="pres">
      <dgm:prSet presAssocID="{B02B2314-14D6-4555-BE7E-784954172C09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5B6B7F06-EFA5-4449-93D1-2BB0036DC4AF}" type="pres">
      <dgm:prSet presAssocID="{B02B2314-14D6-4555-BE7E-784954172C09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C9C909A-111C-4BE0-816B-75A50408A5C8}" type="pres">
      <dgm:prSet presAssocID="{C0A940A2-900F-4F4D-AF11-B8E206B8D2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66E0946-3805-480E-A577-6C5356CFE4C2}" type="pres">
      <dgm:prSet presAssocID="{07E7042E-53FE-4761-9700-C2A8142A10A1}" presName="compNode" presStyleCnt="0"/>
      <dgm:spPr/>
    </dgm:pt>
    <dgm:pt modelId="{A11039FB-FBF3-43EC-918D-39776747DC48}" type="pres">
      <dgm:prSet presAssocID="{07E7042E-53FE-4761-9700-C2A8142A10A1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0F2C1-43F4-4D72-8C15-38BE0F4E2A63}" type="pres">
      <dgm:prSet presAssocID="{07E7042E-53FE-4761-9700-C2A8142A10A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DD928-72DA-424C-90A7-07867E95BC4D}" type="pres">
      <dgm:prSet presAssocID="{07E7042E-53FE-4761-9700-C2A8142A10A1}" presName="parentRect" presStyleLbl="alignNode1" presStyleIdx="1" presStyleCnt="3" custLinFactNeighborX="2951" custLinFactNeighborY="13"/>
      <dgm:spPr/>
      <dgm:t>
        <a:bodyPr/>
        <a:lstStyle/>
        <a:p>
          <a:endParaRPr lang="ru-RU"/>
        </a:p>
      </dgm:t>
    </dgm:pt>
    <dgm:pt modelId="{356022F9-EA73-4E2A-88D2-DB1254C4B1B3}" type="pres">
      <dgm:prSet presAssocID="{07E7042E-53FE-4761-9700-C2A8142A10A1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A29A87B-051A-4908-A5BE-096425992FD3}" type="pres">
      <dgm:prSet presAssocID="{6E753FFB-3EF7-46D9-8FC8-E26ED2EE697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28BB43E-6A9B-40C7-BD52-1D93DFD572BF}" type="pres">
      <dgm:prSet presAssocID="{65401982-FE47-40F7-A416-BA988CA2652C}" presName="compNode" presStyleCnt="0"/>
      <dgm:spPr/>
    </dgm:pt>
    <dgm:pt modelId="{8FA8F2B6-F677-4E8C-8538-B3FEB07FFA09}" type="pres">
      <dgm:prSet presAssocID="{65401982-FE47-40F7-A416-BA988CA2652C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98E0D-BFE3-488D-90A2-9C1EA467A4D0}" type="pres">
      <dgm:prSet presAssocID="{65401982-FE47-40F7-A416-BA988CA2652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DAE7D-40FC-4217-838B-624EDECA75A8}" type="pres">
      <dgm:prSet presAssocID="{65401982-FE47-40F7-A416-BA988CA2652C}" presName="parentRect" presStyleLbl="alignNode1" presStyleIdx="2" presStyleCnt="3" custLinFactNeighborX="-1959" custLinFactNeighborY="-4577"/>
      <dgm:spPr/>
      <dgm:t>
        <a:bodyPr/>
        <a:lstStyle/>
        <a:p>
          <a:endParaRPr lang="ru-RU"/>
        </a:p>
      </dgm:t>
    </dgm:pt>
    <dgm:pt modelId="{03177AB9-1C6A-464A-BD77-EE5852792474}" type="pres">
      <dgm:prSet presAssocID="{65401982-FE47-40F7-A416-BA988CA2652C}" presName="adorn" presStyleLbl="fgAccFollowNode1" presStyleIdx="2" presStyleCnt="3" custScaleX="147558" custScaleY="11378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363B149-82CE-4D7E-A65A-ADA1AADA58E9}" type="presOf" srcId="{CADD03E8-709E-42D2-B8EE-F6476741C2AE}" destId="{F14A0550-DE74-4C3C-AD0E-53F8C7E433F4}" srcOrd="0" destOrd="0" presId="urn:microsoft.com/office/officeart/2005/8/layout/bList2"/>
    <dgm:cxn modelId="{8DC68618-5846-4264-B2D0-524020C7D776}" type="presOf" srcId="{07E7042E-53FE-4761-9700-C2A8142A10A1}" destId="{5D00F2C1-43F4-4D72-8C15-38BE0F4E2A63}" srcOrd="0" destOrd="0" presId="urn:microsoft.com/office/officeart/2005/8/layout/bList2"/>
    <dgm:cxn modelId="{EC183879-751F-4AD6-8B53-3CD78F1F2C52}" type="presOf" srcId="{65401982-FE47-40F7-A416-BA988CA2652C}" destId="{C2598E0D-BFE3-488D-90A2-9C1EA467A4D0}" srcOrd="0" destOrd="0" presId="urn:microsoft.com/office/officeart/2005/8/layout/bList2"/>
    <dgm:cxn modelId="{67E4C6C0-E565-411E-A025-4E390A57C790}" type="presOf" srcId="{07E7042E-53FE-4761-9700-C2A8142A10A1}" destId="{DDDDD928-72DA-424C-90A7-07867E95BC4D}" srcOrd="1" destOrd="0" presId="urn:microsoft.com/office/officeart/2005/8/layout/bList2"/>
    <dgm:cxn modelId="{7CEA84F5-BE7E-4B3C-B12D-E161072E7A10}" type="presOf" srcId="{65401982-FE47-40F7-A416-BA988CA2652C}" destId="{3A9DAE7D-40FC-4217-838B-624EDECA75A8}" srcOrd="1" destOrd="0" presId="urn:microsoft.com/office/officeart/2005/8/layout/bList2"/>
    <dgm:cxn modelId="{008D9153-7394-4A77-BDB9-E8291424B062}" type="presOf" srcId="{B02B2314-14D6-4555-BE7E-784954172C09}" destId="{08EC8E03-C038-4541-9B7E-CE235B0AF133}" srcOrd="0" destOrd="0" presId="urn:microsoft.com/office/officeart/2005/8/layout/bList2"/>
    <dgm:cxn modelId="{94D08F37-5363-4586-8F34-7859AA466C0E}" type="presOf" srcId="{E3574929-10DB-45F7-88D6-24F1AF9AE1A3}" destId="{A11039FB-FBF3-43EC-918D-39776747DC48}" srcOrd="0" destOrd="0" presId="urn:microsoft.com/office/officeart/2005/8/layout/bList2"/>
    <dgm:cxn modelId="{C4652635-948C-49FD-A191-B3C01B339247}" srcId="{CADD03E8-709E-42D2-B8EE-F6476741C2AE}" destId="{07E7042E-53FE-4761-9700-C2A8142A10A1}" srcOrd="1" destOrd="0" parTransId="{2C0A5363-F668-4C74-9246-1018EFAA0D2C}" sibTransId="{6E753FFB-3EF7-46D9-8FC8-E26ED2EE697F}"/>
    <dgm:cxn modelId="{38AB971A-ABCA-42F2-A848-B05C05180C0E}" srcId="{07E7042E-53FE-4761-9700-C2A8142A10A1}" destId="{E3574929-10DB-45F7-88D6-24F1AF9AE1A3}" srcOrd="0" destOrd="0" parTransId="{82D850C7-FDC7-4DBD-BC1C-BA47B1DD6EDB}" sibTransId="{64D3966B-5C9D-486D-89F6-5B309E27D101}"/>
    <dgm:cxn modelId="{73FD3303-75F4-4587-B926-6AB34546F3C4}" type="presOf" srcId="{6E753FFB-3EF7-46D9-8FC8-E26ED2EE697F}" destId="{AA29A87B-051A-4908-A5BE-096425992FD3}" srcOrd="0" destOrd="0" presId="urn:microsoft.com/office/officeart/2005/8/layout/bList2"/>
    <dgm:cxn modelId="{8BA443CA-5FAD-47BA-87C6-EC4789205163}" srcId="{CADD03E8-709E-42D2-B8EE-F6476741C2AE}" destId="{65401982-FE47-40F7-A416-BA988CA2652C}" srcOrd="2" destOrd="0" parTransId="{36A73299-DF9C-413F-987E-CF0BEF21256A}" sibTransId="{47CB075C-580B-4E51-9103-549F7ABFE8B0}"/>
    <dgm:cxn modelId="{E384221E-F95A-4833-8EF5-FC51F172C31E}" type="presOf" srcId="{FCE13DA2-A22B-4442-81D2-FB44FEB80C0C}" destId="{8FA8F2B6-F677-4E8C-8538-B3FEB07FFA09}" srcOrd="0" destOrd="0" presId="urn:microsoft.com/office/officeart/2005/8/layout/bList2"/>
    <dgm:cxn modelId="{CC275E4F-C5F6-48F4-808D-FF95F9D6FB5F}" srcId="{B02B2314-14D6-4555-BE7E-784954172C09}" destId="{9E0712E8-7C37-474E-960C-C9CC7C18BD43}" srcOrd="0" destOrd="0" parTransId="{767FA08F-2599-4AF0-A58E-FD91CEC02850}" sibTransId="{DB2245B2-7965-48CA-822F-FB155D4EA5BA}"/>
    <dgm:cxn modelId="{0BC5361D-1B5C-4465-8D01-741D7D7A838E}" type="presOf" srcId="{B02B2314-14D6-4555-BE7E-784954172C09}" destId="{92087710-C901-4C21-AB5C-5133936BF814}" srcOrd="1" destOrd="0" presId="urn:microsoft.com/office/officeart/2005/8/layout/bList2"/>
    <dgm:cxn modelId="{61F659FC-D5AF-4452-A272-729085641D87}" type="presOf" srcId="{C0A940A2-900F-4F4D-AF11-B8E206B8D2DE}" destId="{8C9C909A-111C-4BE0-816B-75A50408A5C8}" srcOrd="0" destOrd="0" presId="urn:microsoft.com/office/officeart/2005/8/layout/bList2"/>
    <dgm:cxn modelId="{0DD8F5FB-0099-4023-9AA3-CCAF068BC0A7}" srcId="{CADD03E8-709E-42D2-B8EE-F6476741C2AE}" destId="{B02B2314-14D6-4555-BE7E-784954172C09}" srcOrd="0" destOrd="0" parTransId="{DCCF8F82-B7BF-440C-85EF-114B4B4ECBEA}" sibTransId="{C0A940A2-900F-4F4D-AF11-B8E206B8D2DE}"/>
    <dgm:cxn modelId="{1992CB12-C41B-42F1-A192-F0C127227F37}" type="presOf" srcId="{9E0712E8-7C37-474E-960C-C9CC7C18BD43}" destId="{F80E5945-C556-458D-815B-4CD37EC04F2B}" srcOrd="0" destOrd="0" presId="urn:microsoft.com/office/officeart/2005/8/layout/bList2"/>
    <dgm:cxn modelId="{8BC799F4-5D0D-41D5-90AB-93AD92C41286}" srcId="{65401982-FE47-40F7-A416-BA988CA2652C}" destId="{FCE13DA2-A22B-4442-81D2-FB44FEB80C0C}" srcOrd="0" destOrd="0" parTransId="{BFF998F5-26F1-4A39-9D3B-C23A8CA30C88}" sibTransId="{F3E78E62-8596-4115-B3EE-89627D9CD3F6}"/>
    <dgm:cxn modelId="{4A6C2888-4737-464C-8030-BF37EDD43D97}" type="presParOf" srcId="{F14A0550-DE74-4C3C-AD0E-53F8C7E433F4}" destId="{C75117DE-EA8A-42CF-9F6F-BE414F9AF049}" srcOrd="0" destOrd="0" presId="urn:microsoft.com/office/officeart/2005/8/layout/bList2"/>
    <dgm:cxn modelId="{B7B06063-A1E7-457C-A4E4-03FCB1DDF6E7}" type="presParOf" srcId="{C75117DE-EA8A-42CF-9F6F-BE414F9AF049}" destId="{F80E5945-C556-458D-815B-4CD37EC04F2B}" srcOrd="0" destOrd="0" presId="urn:microsoft.com/office/officeart/2005/8/layout/bList2"/>
    <dgm:cxn modelId="{2EC99F36-C1F5-42A6-B180-0A0F2E7F4ED7}" type="presParOf" srcId="{C75117DE-EA8A-42CF-9F6F-BE414F9AF049}" destId="{08EC8E03-C038-4541-9B7E-CE235B0AF133}" srcOrd="1" destOrd="0" presId="urn:microsoft.com/office/officeart/2005/8/layout/bList2"/>
    <dgm:cxn modelId="{53BE423D-3F91-4E3B-B103-30833454FC6B}" type="presParOf" srcId="{C75117DE-EA8A-42CF-9F6F-BE414F9AF049}" destId="{92087710-C901-4C21-AB5C-5133936BF814}" srcOrd="2" destOrd="0" presId="urn:microsoft.com/office/officeart/2005/8/layout/bList2"/>
    <dgm:cxn modelId="{0ABBE3AC-A8D0-42F0-9C1F-D8F09C394A17}" type="presParOf" srcId="{C75117DE-EA8A-42CF-9F6F-BE414F9AF049}" destId="{5B6B7F06-EFA5-4449-93D1-2BB0036DC4AF}" srcOrd="3" destOrd="0" presId="urn:microsoft.com/office/officeart/2005/8/layout/bList2"/>
    <dgm:cxn modelId="{C5C99E84-D41F-4691-A73A-D5D7F6C88422}" type="presParOf" srcId="{F14A0550-DE74-4C3C-AD0E-53F8C7E433F4}" destId="{8C9C909A-111C-4BE0-816B-75A50408A5C8}" srcOrd="1" destOrd="0" presId="urn:microsoft.com/office/officeart/2005/8/layout/bList2"/>
    <dgm:cxn modelId="{1942D2DB-7FA6-4C47-B72D-3BBD6870F0D2}" type="presParOf" srcId="{F14A0550-DE74-4C3C-AD0E-53F8C7E433F4}" destId="{266E0946-3805-480E-A577-6C5356CFE4C2}" srcOrd="2" destOrd="0" presId="urn:microsoft.com/office/officeart/2005/8/layout/bList2"/>
    <dgm:cxn modelId="{6CFF8641-BF5E-4B9A-8E20-6C55633DBDC1}" type="presParOf" srcId="{266E0946-3805-480E-A577-6C5356CFE4C2}" destId="{A11039FB-FBF3-43EC-918D-39776747DC48}" srcOrd="0" destOrd="0" presId="urn:microsoft.com/office/officeart/2005/8/layout/bList2"/>
    <dgm:cxn modelId="{63812C2A-92EA-4A1F-884B-42B8A72CE923}" type="presParOf" srcId="{266E0946-3805-480E-A577-6C5356CFE4C2}" destId="{5D00F2C1-43F4-4D72-8C15-38BE0F4E2A63}" srcOrd="1" destOrd="0" presId="urn:microsoft.com/office/officeart/2005/8/layout/bList2"/>
    <dgm:cxn modelId="{DF92156B-C8DB-4A07-B2EE-5CAF108C02FA}" type="presParOf" srcId="{266E0946-3805-480E-A577-6C5356CFE4C2}" destId="{DDDDD928-72DA-424C-90A7-07867E95BC4D}" srcOrd="2" destOrd="0" presId="urn:microsoft.com/office/officeart/2005/8/layout/bList2"/>
    <dgm:cxn modelId="{0E5C2F4C-4D42-49B5-938E-265EEEC369C0}" type="presParOf" srcId="{266E0946-3805-480E-A577-6C5356CFE4C2}" destId="{356022F9-EA73-4E2A-88D2-DB1254C4B1B3}" srcOrd="3" destOrd="0" presId="urn:microsoft.com/office/officeart/2005/8/layout/bList2"/>
    <dgm:cxn modelId="{5DB6EA4E-10F5-426A-908C-AB49892AAE3E}" type="presParOf" srcId="{F14A0550-DE74-4C3C-AD0E-53F8C7E433F4}" destId="{AA29A87B-051A-4908-A5BE-096425992FD3}" srcOrd="3" destOrd="0" presId="urn:microsoft.com/office/officeart/2005/8/layout/bList2"/>
    <dgm:cxn modelId="{A3E93CAC-C46E-471B-AF88-2E2CBF2D88DC}" type="presParOf" srcId="{F14A0550-DE74-4C3C-AD0E-53F8C7E433F4}" destId="{C28BB43E-6A9B-40C7-BD52-1D93DFD572BF}" srcOrd="4" destOrd="0" presId="urn:microsoft.com/office/officeart/2005/8/layout/bList2"/>
    <dgm:cxn modelId="{9794AC9F-15D8-4D0E-8655-45AD4A15F407}" type="presParOf" srcId="{C28BB43E-6A9B-40C7-BD52-1D93DFD572BF}" destId="{8FA8F2B6-F677-4E8C-8538-B3FEB07FFA09}" srcOrd="0" destOrd="0" presId="urn:microsoft.com/office/officeart/2005/8/layout/bList2"/>
    <dgm:cxn modelId="{D3005F2D-0072-40F3-BCC5-EC2B93780025}" type="presParOf" srcId="{C28BB43E-6A9B-40C7-BD52-1D93DFD572BF}" destId="{C2598E0D-BFE3-488D-90A2-9C1EA467A4D0}" srcOrd="1" destOrd="0" presId="urn:microsoft.com/office/officeart/2005/8/layout/bList2"/>
    <dgm:cxn modelId="{4A3818F2-332D-4262-86F3-D0BBC8F7100A}" type="presParOf" srcId="{C28BB43E-6A9B-40C7-BD52-1D93DFD572BF}" destId="{3A9DAE7D-40FC-4217-838B-624EDECA75A8}" srcOrd="2" destOrd="0" presId="urn:microsoft.com/office/officeart/2005/8/layout/bList2"/>
    <dgm:cxn modelId="{72229B37-4CE7-410B-8B28-2119F5F7D8FC}" type="presParOf" srcId="{C28BB43E-6A9B-40C7-BD52-1D93DFD572BF}" destId="{03177AB9-1C6A-464A-BD77-EE585279247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DBC72D-F899-4799-976B-E9AC4377531B}" type="doc">
      <dgm:prSet loTypeId="urn:microsoft.com/office/officeart/2005/8/layout/bList2" loCatId="list" qsTypeId="urn:microsoft.com/office/officeart/2005/8/quickstyle/simple1#5" qsCatId="simple" csTypeId="urn:microsoft.com/office/officeart/2005/8/colors/accent1_2#5" csCatId="accent1" phldr="1"/>
      <dgm:spPr/>
    </dgm:pt>
    <dgm:pt modelId="{4CF2F63F-6DFC-46A6-8842-6B94C9D75803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4 211,10 тыс.руб.</a:t>
          </a:r>
          <a:endParaRPr lang="ru-RU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61ADE76C-5257-4123-84C3-DE5B914BF827}" type="parTrans" cxnId="{486F0F62-2A02-4E9E-AC66-B529B3F3654A}">
      <dgm:prSet/>
      <dgm:spPr/>
      <dgm:t>
        <a:bodyPr/>
        <a:lstStyle/>
        <a:p>
          <a:endParaRPr lang="ru-RU"/>
        </a:p>
      </dgm:t>
    </dgm:pt>
    <dgm:pt modelId="{EA4BF072-6E0C-4EDC-A150-A251D756918E}" type="sibTrans" cxnId="{486F0F62-2A02-4E9E-AC66-B529B3F3654A}">
      <dgm:prSet/>
      <dgm:spPr/>
      <dgm:t>
        <a:bodyPr/>
        <a:lstStyle/>
        <a:p>
          <a:endParaRPr lang="ru-RU"/>
        </a:p>
      </dgm:t>
    </dgm:pt>
    <dgm:pt modelId="{130ADFCB-339E-44BC-8F4C-F22E0DC03B3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 </a:t>
          </a:r>
        </a:p>
        <a:p>
          <a:pPr algn="ctr"/>
          <a:r>
            <a: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2 237,00 тыс.руб.</a:t>
          </a:r>
        </a:p>
        <a:p>
          <a:pPr algn="l"/>
          <a:endParaRPr lang="ru-RU" sz="1200" dirty="0"/>
        </a:p>
      </dgm:t>
    </dgm:pt>
    <dgm:pt modelId="{7FDA84D0-C622-44B6-92F6-A04D926B2DE6}" type="parTrans" cxnId="{DB6CF728-DB1C-4DAF-B9BD-8FD768A9900E}">
      <dgm:prSet/>
      <dgm:spPr/>
      <dgm:t>
        <a:bodyPr/>
        <a:lstStyle/>
        <a:p>
          <a:endParaRPr lang="ru-RU"/>
        </a:p>
      </dgm:t>
    </dgm:pt>
    <dgm:pt modelId="{845CB7FE-2523-471E-A67D-0175F6007BE1}" type="sibTrans" cxnId="{DB6CF728-DB1C-4DAF-B9BD-8FD768A9900E}">
      <dgm:prSet/>
      <dgm:spPr/>
      <dgm:t>
        <a:bodyPr/>
        <a:lstStyle/>
        <a:p>
          <a:endParaRPr lang="ru-RU"/>
        </a:p>
      </dgm:t>
    </dgm:pt>
    <dgm:pt modelId="{1C4183D7-0B80-498E-A319-A478341682CA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 sz="14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  <a:p>
          <a:pPr algn="ctr"/>
          <a:r>
            <a: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36 849,90 тыс.руб</a:t>
          </a:r>
          <a:r>
            <a:rPr lang="ru-RU" sz="1200" dirty="0" smtClean="0"/>
            <a:t>.</a:t>
          </a:r>
        </a:p>
        <a:p>
          <a:pPr algn="l"/>
          <a:endParaRPr lang="ru-RU" sz="1200" dirty="0"/>
        </a:p>
      </dgm:t>
    </dgm:pt>
    <dgm:pt modelId="{734CB284-F0EB-4424-8D46-D3A221E88E9E}" type="parTrans" cxnId="{E3D648F8-9908-4B98-B1CF-EEE0AFE0C7AC}">
      <dgm:prSet/>
      <dgm:spPr/>
      <dgm:t>
        <a:bodyPr/>
        <a:lstStyle/>
        <a:p>
          <a:endParaRPr lang="ru-RU"/>
        </a:p>
      </dgm:t>
    </dgm:pt>
    <dgm:pt modelId="{E9359138-0B9F-4B39-BC90-6F4D23D4D98B}" type="sibTrans" cxnId="{E3D648F8-9908-4B98-B1CF-EEE0AFE0C7AC}">
      <dgm:prSet/>
      <dgm:spPr/>
      <dgm:t>
        <a:bodyPr/>
        <a:lstStyle/>
        <a:p>
          <a:endParaRPr lang="ru-RU"/>
        </a:p>
      </dgm:t>
    </dgm:pt>
    <dgm:pt modelId="{1F307D18-6AF6-4993-B424-5E4EF6294B58}">
      <dgm:prSet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Пенсионное обеспечение</a:t>
          </a:r>
          <a:endParaRPr lang="ru-RU" dirty="0">
            <a:latin typeface="Bookman Old Style" pitchFamily="18" charset="0"/>
          </a:endParaRPr>
        </a:p>
      </dgm:t>
    </dgm:pt>
    <dgm:pt modelId="{F17CBF91-EAB9-4123-BE77-C9CB404C3852}" type="parTrans" cxnId="{91EF4DB9-A3C5-4C75-BF2F-FD3A54EFA994}">
      <dgm:prSet/>
      <dgm:spPr/>
      <dgm:t>
        <a:bodyPr/>
        <a:lstStyle/>
        <a:p>
          <a:endParaRPr lang="ru-RU"/>
        </a:p>
      </dgm:t>
    </dgm:pt>
    <dgm:pt modelId="{DB484EE0-C0E0-4210-83CD-6A7DBF774AE4}" type="sibTrans" cxnId="{91EF4DB9-A3C5-4C75-BF2F-FD3A54EFA994}">
      <dgm:prSet/>
      <dgm:spPr/>
      <dgm:t>
        <a:bodyPr/>
        <a:lstStyle/>
        <a:p>
          <a:endParaRPr lang="ru-RU"/>
        </a:p>
      </dgm:t>
    </dgm:pt>
    <dgm:pt modelId="{E3D1263C-FA33-410C-B04A-38DBB2A40E1F}">
      <dgm:prSet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Социальное обеспечение населения</a:t>
          </a:r>
          <a:endParaRPr lang="ru-RU" dirty="0">
            <a:latin typeface="Bookman Old Style" pitchFamily="18" charset="0"/>
          </a:endParaRPr>
        </a:p>
      </dgm:t>
    </dgm:pt>
    <dgm:pt modelId="{5855B7A7-66E2-41D6-8318-87DC2B4567E6}" type="parTrans" cxnId="{42DB447B-D7E1-4026-9529-C69CD72920C0}">
      <dgm:prSet/>
      <dgm:spPr/>
      <dgm:t>
        <a:bodyPr/>
        <a:lstStyle/>
        <a:p>
          <a:endParaRPr lang="ru-RU"/>
        </a:p>
      </dgm:t>
    </dgm:pt>
    <dgm:pt modelId="{4252313F-8C36-4F14-81EC-A53F8551BBFD}" type="sibTrans" cxnId="{42DB447B-D7E1-4026-9529-C69CD72920C0}">
      <dgm:prSet/>
      <dgm:spPr/>
      <dgm:t>
        <a:bodyPr/>
        <a:lstStyle/>
        <a:p>
          <a:endParaRPr lang="ru-RU"/>
        </a:p>
      </dgm:t>
    </dgm:pt>
    <dgm:pt modelId="{3B3C7102-A9BD-49B8-912E-C0D525A8F7E9}">
      <dgm:prSet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Охрана семьи и детства</a:t>
          </a:r>
          <a:endParaRPr lang="ru-RU" dirty="0">
            <a:latin typeface="Bookman Old Style" pitchFamily="18" charset="0"/>
          </a:endParaRPr>
        </a:p>
      </dgm:t>
    </dgm:pt>
    <dgm:pt modelId="{D2F304D1-63CF-4F03-BEEC-0324A88882F1}" type="parTrans" cxnId="{0379992F-01B1-4A04-AED7-7CD67BCE9275}">
      <dgm:prSet/>
      <dgm:spPr/>
      <dgm:t>
        <a:bodyPr/>
        <a:lstStyle/>
        <a:p>
          <a:endParaRPr lang="ru-RU"/>
        </a:p>
      </dgm:t>
    </dgm:pt>
    <dgm:pt modelId="{A96DC3A2-2425-4E69-BE13-62A6AC094679}" type="sibTrans" cxnId="{0379992F-01B1-4A04-AED7-7CD67BCE9275}">
      <dgm:prSet/>
      <dgm:spPr/>
      <dgm:t>
        <a:bodyPr/>
        <a:lstStyle/>
        <a:p>
          <a:endParaRPr lang="ru-RU"/>
        </a:p>
      </dgm:t>
    </dgm:pt>
    <dgm:pt modelId="{0AD652F4-4F94-4D5B-BE2A-FC5DEB787D22}" type="pres">
      <dgm:prSet presAssocID="{F3DBC72D-F899-4799-976B-E9AC4377531B}" presName="diagram" presStyleCnt="0">
        <dgm:presLayoutVars>
          <dgm:dir/>
          <dgm:animLvl val="lvl"/>
          <dgm:resizeHandles val="exact"/>
        </dgm:presLayoutVars>
      </dgm:prSet>
      <dgm:spPr/>
    </dgm:pt>
    <dgm:pt modelId="{5CCF6B95-A288-49A1-9401-76610D7049FC}" type="pres">
      <dgm:prSet presAssocID="{4CF2F63F-6DFC-46A6-8842-6B94C9D75803}" presName="compNode" presStyleCnt="0"/>
      <dgm:spPr/>
    </dgm:pt>
    <dgm:pt modelId="{C50F0FD3-8D7D-4BCC-9353-51C1B4425B6D}" type="pres">
      <dgm:prSet presAssocID="{4CF2F63F-6DFC-46A6-8842-6B94C9D75803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2675E-1894-4FF5-9350-750CBFB6FE6F}" type="pres">
      <dgm:prSet presAssocID="{4CF2F63F-6DFC-46A6-8842-6B94C9D7580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29BA9-0847-4055-BAFA-68D35291C715}" type="pres">
      <dgm:prSet presAssocID="{4CF2F63F-6DFC-46A6-8842-6B94C9D75803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C229FDF1-A10A-461B-ABD2-974462EBFDCF}" type="pres">
      <dgm:prSet presAssocID="{4CF2F63F-6DFC-46A6-8842-6B94C9D75803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E675408-C89A-48D5-8B19-19E593247DCD}" type="pres">
      <dgm:prSet presAssocID="{EA4BF072-6E0C-4EDC-A150-A251D756918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48E5C6-BD0D-4642-A35E-7B0E4FE324B9}" type="pres">
      <dgm:prSet presAssocID="{130ADFCB-339E-44BC-8F4C-F22E0DC03B3E}" presName="compNode" presStyleCnt="0"/>
      <dgm:spPr/>
    </dgm:pt>
    <dgm:pt modelId="{90C0AF1C-E688-40FD-8C08-E2D8522169DC}" type="pres">
      <dgm:prSet presAssocID="{130ADFCB-339E-44BC-8F4C-F22E0DC03B3E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C126F-BE5A-4472-AA7E-1471D002E3DC}" type="pres">
      <dgm:prSet presAssocID="{130ADFCB-339E-44BC-8F4C-F22E0DC03B3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EF82C-9253-4B06-933D-BB87CCDEC97B}" type="pres">
      <dgm:prSet presAssocID="{130ADFCB-339E-44BC-8F4C-F22E0DC03B3E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0C3F02C3-FFF0-4208-ACAD-05596967A5AA}" type="pres">
      <dgm:prSet presAssocID="{130ADFCB-339E-44BC-8F4C-F22E0DC03B3E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7CB11E1-7677-433B-BA2B-955F20ED35C0}" type="pres">
      <dgm:prSet presAssocID="{845CB7FE-2523-471E-A67D-0175F6007BE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595A7A8-41E3-4F3D-A4FD-E756F11FA344}" type="pres">
      <dgm:prSet presAssocID="{1C4183D7-0B80-498E-A319-A478341682CA}" presName="compNode" presStyleCnt="0"/>
      <dgm:spPr/>
    </dgm:pt>
    <dgm:pt modelId="{192947ED-71BA-44AC-92DE-688449B86F91}" type="pres">
      <dgm:prSet presAssocID="{1C4183D7-0B80-498E-A319-A478341682CA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81E47-9FBD-4A6B-99B6-57B46378FE7A}" type="pres">
      <dgm:prSet presAssocID="{1C4183D7-0B80-498E-A319-A478341682C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64B5F-FA66-48A6-89F0-0E4CCCA64197}" type="pres">
      <dgm:prSet presAssocID="{1C4183D7-0B80-498E-A319-A478341682CA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C0F80532-A826-4E94-ACAF-3A4B79FEC152}" type="pres">
      <dgm:prSet presAssocID="{1C4183D7-0B80-498E-A319-A478341682CA}" presName="adorn" presStyleLbl="fgAccFollowNode1" presStyleIdx="2" presStyleCnt="3" custScaleX="167449" custScaleY="13241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B6CF728-DB1C-4DAF-B9BD-8FD768A9900E}" srcId="{F3DBC72D-F899-4799-976B-E9AC4377531B}" destId="{130ADFCB-339E-44BC-8F4C-F22E0DC03B3E}" srcOrd="1" destOrd="0" parTransId="{7FDA84D0-C622-44B6-92F6-A04D926B2DE6}" sibTransId="{845CB7FE-2523-471E-A67D-0175F6007BE1}"/>
    <dgm:cxn modelId="{E3D648F8-9908-4B98-B1CF-EEE0AFE0C7AC}" srcId="{F3DBC72D-F899-4799-976B-E9AC4377531B}" destId="{1C4183D7-0B80-498E-A319-A478341682CA}" srcOrd="2" destOrd="0" parTransId="{734CB284-F0EB-4424-8D46-D3A221E88E9E}" sibTransId="{E9359138-0B9F-4B39-BC90-6F4D23D4D98B}"/>
    <dgm:cxn modelId="{D7A4B224-70C4-4535-AB31-2C157C016F65}" type="presOf" srcId="{F3DBC72D-F899-4799-976B-E9AC4377531B}" destId="{0AD652F4-4F94-4D5B-BE2A-FC5DEB787D22}" srcOrd="0" destOrd="0" presId="urn:microsoft.com/office/officeart/2005/8/layout/bList2"/>
    <dgm:cxn modelId="{A1AAFAF2-F2C8-4148-B401-4795FFD0DB96}" type="presOf" srcId="{E3D1263C-FA33-410C-B04A-38DBB2A40E1F}" destId="{90C0AF1C-E688-40FD-8C08-E2D8522169DC}" srcOrd="0" destOrd="0" presId="urn:microsoft.com/office/officeart/2005/8/layout/bList2"/>
    <dgm:cxn modelId="{47165186-A422-4890-BCDA-94A48842B569}" type="presOf" srcId="{3B3C7102-A9BD-49B8-912E-C0D525A8F7E9}" destId="{192947ED-71BA-44AC-92DE-688449B86F91}" srcOrd="0" destOrd="0" presId="urn:microsoft.com/office/officeart/2005/8/layout/bList2"/>
    <dgm:cxn modelId="{E0933A0C-9FE6-4A38-86C7-845A9D402E88}" type="presOf" srcId="{1F307D18-6AF6-4993-B424-5E4EF6294B58}" destId="{C50F0FD3-8D7D-4BCC-9353-51C1B4425B6D}" srcOrd="0" destOrd="0" presId="urn:microsoft.com/office/officeart/2005/8/layout/bList2"/>
    <dgm:cxn modelId="{CF3FF1D5-3E02-4B95-A98C-655EF720744E}" type="presOf" srcId="{1C4183D7-0B80-498E-A319-A478341682CA}" destId="{27F81E47-9FBD-4A6B-99B6-57B46378FE7A}" srcOrd="0" destOrd="0" presId="urn:microsoft.com/office/officeart/2005/8/layout/bList2"/>
    <dgm:cxn modelId="{164928D1-9E3C-430B-84ED-3661177114E2}" type="presOf" srcId="{130ADFCB-339E-44BC-8F4C-F22E0DC03B3E}" destId="{15AEF82C-9253-4B06-933D-BB87CCDEC97B}" srcOrd="1" destOrd="0" presId="urn:microsoft.com/office/officeart/2005/8/layout/bList2"/>
    <dgm:cxn modelId="{42DB447B-D7E1-4026-9529-C69CD72920C0}" srcId="{130ADFCB-339E-44BC-8F4C-F22E0DC03B3E}" destId="{E3D1263C-FA33-410C-B04A-38DBB2A40E1F}" srcOrd="0" destOrd="0" parTransId="{5855B7A7-66E2-41D6-8318-87DC2B4567E6}" sibTransId="{4252313F-8C36-4F14-81EC-A53F8551BBFD}"/>
    <dgm:cxn modelId="{CF87CFCE-F839-4746-828B-0B9AAB7CD273}" type="presOf" srcId="{4CF2F63F-6DFC-46A6-8842-6B94C9D75803}" destId="{83229BA9-0847-4055-BAFA-68D35291C715}" srcOrd="1" destOrd="0" presId="urn:microsoft.com/office/officeart/2005/8/layout/bList2"/>
    <dgm:cxn modelId="{79306FD7-0C26-442C-AF2D-2D97C2D7D73A}" type="presOf" srcId="{1C4183D7-0B80-498E-A319-A478341682CA}" destId="{C3064B5F-FA66-48A6-89F0-0E4CCCA64197}" srcOrd="1" destOrd="0" presId="urn:microsoft.com/office/officeart/2005/8/layout/bList2"/>
    <dgm:cxn modelId="{0379992F-01B1-4A04-AED7-7CD67BCE9275}" srcId="{1C4183D7-0B80-498E-A319-A478341682CA}" destId="{3B3C7102-A9BD-49B8-912E-C0D525A8F7E9}" srcOrd="0" destOrd="0" parTransId="{D2F304D1-63CF-4F03-BEEC-0324A88882F1}" sibTransId="{A96DC3A2-2425-4E69-BE13-62A6AC094679}"/>
    <dgm:cxn modelId="{91EF4DB9-A3C5-4C75-BF2F-FD3A54EFA994}" srcId="{4CF2F63F-6DFC-46A6-8842-6B94C9D75803}" destId="{1F307D18-6AF6-4993-B424-5E4EF6294B58}" srcOrd="0" destOrd="0" parTransId="{F17CBF91-EAB9-4123-BE77-C9CB404C3852}" sibTransId="{DB484EE0-C0E0-4210-83CD-6A7DBF774AE4}"/>
    <dgm:cxn modelId="{486F0F62-2A02-4E9E-AC66-B529B3F3654A}" srcId="{F3DBC72D-F899-4799-976B-E9AC4377531B}" destId="{4CF2F63F-6DFC-46A6-8842-6B94C9D75803}" srcOrd="0" destOrd="0" parTransId="{61ADE76C-5257-4123-84C3-DE5B914BF827}" sibTransId="{EA4BF072-6E0C-4EDC-A150-A251D756918E}"/>
    <dgm:cxn modelId="{012E8882-6469-41DD-8BE1-713755D3DE7E}" type="presOf" srcId="{EA4BF072-6E0C-4EDC-A150-A251D756918E}" destId="{1E675408-C89A-48D5-8B19-19E593247DCD}" srcOrd="0" destOrd="0" presId="urn:microsoft.com/office/officeart/2005/8/layout/bList2"/>
    <dgm:cxn modelId="{E4884D3C-AB75-448C-9CE0-63EA1D76712B}" type="presOf" srcId="{130ADFCB-339E-44BC-8F4C-F22E0DC03B3E}" destId="{8BCC126F-BE5A-4472-AA7E-1471D002E3DC}" srcOrd="0" destOrd="0" presId="urn:microsoft.com/office/officeart/2005/8/layout/bList2"/>
    <dgm:cxn modelId="{0BD42072-D9D1-4368-AF21-980F22184F40}" type="presOf" srcId="{4CF2F63F-6DFC-46A6-8842-6B94C9D75803}" destId="{3532675E-1894-4FF5-9350-750CBFB6FE6F}" srcOrd="0" destOrd="0" presId="urn:microsoft.com/office/officeart/2005/8/layout/bList2"/>
    <dgm:cxn modelId="{F95C9D05-6AD0-45C7-9C54-8F7A5C4FDA0A}" type="presOf" srcId="{845CB7FE-2523-471E-A67D-0175F6007BE1}" destId="{77CB11E1-7677-433B-BA2B-955F20ED35C0}" srcOrd="0" destOrd="0" presId="urn:microsoft.com/office/officeart/2005/8/layout/bList2"/>
    <dgm:cxn modelId="{66889AF0-099B-4999-AFE4-A05E70F6B6D6}" type="presParOf" srcId="{0AD652F4-4F94-4D5B-BE2A-FC5DEB787D22}" destId="{5CCF6B95-A288-49A1-9401-76610D7049FC}" srcOrd="0" destOrd="0" presId="urn:microsoft.com/office/officeart/2005/8/layout/bList2"/>
    <dgm:cxn modelId="{763E9925-5800-499A-B053-565B67462F33}" type="presParOf" srcId="{5CCF6B95-A288-49A1-9401-76610D7049FC}" destId="{C50F0FD3-8D7D-4BCC-9353-51C1B4425B6D}" srcOrd="0" destOrd="0" presId="urn:microsoft.com/office/officeart/2005/8/layout/bList2"/>
    <dgm:cxn modelId="{240719A2-4C65-471A-8887-1705BD39BC72}" type="presParOf" srcId="{5CCF6B95-A288-49A1-9401-76610D7049FC}" destId="{3532675E-1894-4FF5-9350-750CBFB6FE6F}" srcOrd="1" destOrd="0" presId="urn:microsoft.com/office/officeart/2005/8/layout/bList2"/>
    <dgm:cxn modelId="{B8037EEA-A045-4BB2-BD73-BBC9FF7768DC}" type="presParOf" srcId="{5CCF6B95-A288-49A1-9401-76610D7049FC}" destId="{83229BA9-0847-4055-BAFA-68D35291C715}" srcOrd="2" destOrd="0" presId="urn:microsoft.com/office/officeart/2005/8/layout/bList2"/>
    <dgm:cxn modelId="{FB0CE6BC-453D-4262-88C6-8E9B913F922F}" type="presParOf" srcId="{5CCF6B95-A288-49A1-9401-76610D7049FC}" destId="{C229FDF1-A10A-461B-ABD2-974462EBFDCF}" srcOrd="3" destOrd="0" presId="urn:microsoft.com/office/officeart/2005/8/layout/bList2"/>
    <dgm:cxn modelId="{E05C23B9-A24A-46F8-9437-408F40AF37D4}" type="presParOf" srcId="{0AD652F4-4F94-4D5B-BE2A-FC5DEB787D22}" destId="{1E675408-C89A-48D5-8B19-19E593247DCD}" srcOrd="1" destOrd="0" presId="urn:microsoft.com/office/officeart/2005/8/layout/bList2"/>
    <dgm:cxn modelId="{94D7E96C-03CF-4D5D-A999-9B120831287E}" type="presParOf" srcId="{0AD652F4-4F94-4D5B-BE2A-FC5DEB787D22}" destId="{0F48E5C6-BD0D-4642-A35E-7B0E4FE324B9}" srcOrd="2" destOrd="0" presId="urn:microsoft.com/office/officeart/2005/8/layout/bList2"/>
    <dgm:cxn modelId="{653FF81F-0476-4EE1-B37D-F187049A6ED7}" type="presParOf" srcId="{0F48E5C6-BD0D-4642-A35E-7B0E4FE324B9}" destId="{90C0AF1C-E688-40FD-8C08-E2D8522169DC}" srcOrd="0" destOrd="0" presId="urn:microsoft.com/office/officeart/2005/8/layout/bList2"/>
    <dgm:cxn modelId="{DA737894-CB5B-4D1D-B36E-AD41C0B82339}" type="presParOf" srcId="{0F48E5C6-BD0D-4642-A35E-7B0E4FE324B9}" destId="{8BCC126F-BE5A-4472-AA7E-1471D002E3DC}" srcOrd="1" destOrd="0" presId="urn:microsoft.com/office/officeart/2005/8/layout/bList2"/>
    <dgm:cxn modelId="{FCA44C1C-2019-43ED-9A37-D2AFEBEDB0C0}" type="presParOf" srcId="{0F48E5C6-BD0D-4642-A35E-7B0E4FE324B9}" destId="{15AEF82C-9253-4B06-933D-BB87CCDEC97B}" srcOrd="2" destOrd="0" presId="urn:microsoft.com/office/officeart/2005/8/layout/bList2"/>
    <dgm:cxn modelId="{5639BB33-7C8A-4FF4-B674-CBC03488C1BB}" type="presParOf" srcId="{0F48E5C6-BD0D-4642-A35E-7B0E4FE324B9}" destId="{0C3F02C3-FFF0-4208-ACAD-05596967A5AA}" srcOrd="3" destOrd="0" presId="urn:microsoft.com/office/officeart/2005/8/layout/bList2"/>
    <dgm:cxn modelId="{E1D4BFAE-C10B-47C9-884A-F20CEE39B035}" type="presParOf" srcId="{0AD652F4-4F94-4D5B-BE2A-FC5DEB787D22}" destId="{77CB11E1-7677-433B-BA2B-955F20ED35C0}" srcOrd="3" destOrd="0" presId="urn:microsoft.com/office/officeart/2005/8/layout/bList2"/>
    <dgm:cxn modelId="{CB094393-6246-4E36-846A-087839B070DB}" type="presParOf" srcId="{0AD652F4-4F94-4D5B-BE2A-FC5DEB787D22}" destId="{5595A7A8-41E3-4F3D-A4FD-E756F11FA344}" srcOrd="4" destOrd="0" presId="urn:microsoft.com/office/officeart/2005/8/layout/bList2"/>
    <dgm:cxn modelId="{BD943DC7-EFF0-4BE6-B0E6-B8AA988EBDBA}" type="presParOf" srcId="{5595A7A8-41E3-4F3D-A4FD-E756F11FA344}" destId="{192947ED-71BA-44AC-92DE-688449B86F91}" srcOrd="0" destOrd="0" presId="urn:microsoft.com/office/officeart/2005/8/layout/bList2"/>
    <dgm:cxn modelId="{987303B2-B117-43B2-922D-5FCFB259ED36}" type="presParOf" srcId="{5595A7A8-41E3-4F3D-A4FD-E756F11FA344}" destId="{27F81E47-9FBD-4A6B-99B6-57B46378FE7A}" srcOrd="1" destOrd="0" presId="urn:microsoft.com/office/officeart/2005/8/layout/bList2"/>
    <dgm:cxn modelId="{E08D8DCE-3EC7-47F7-A4AD-F7DC41B33EDE}" type="presParOf" srcId="{5595A7A8-41E3-4F3D-A4FD-E756F11FA344}" destId="{C3064B5F-FA66-48A6-89F0-0E4CCCA64197}" srcOrd="2" destOrd="0" presId="urn:microsoft.com/office/officeart/2005/8/layout/bList2"/>
    <dgm:cxn modelId="{534FABCC-C7B1-47C6-BFC8-BA296EEB4765}" type="presParOf" srcId="{5595A7A8-41E3-4F3D-A4FD-E756F11FA344}" destId="{C0F80532-A826-4E94-ACAF-3A4B79FEC15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32188EC-B94B-4C00-B3FC-C8E08E623451}" type="doc">
      <dgm:prSet loTypeId="urn:microsoft.com/office/officeart/2005/8/layout/lProcess1" loCatId="process" qsTypeId="urn:microsoft.com/office/officeart/2005/8/quickstyle/simple1#6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4053E00-0C2F-4252-94D4-4B63FC25968C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2017 год</a:t>
          </a:r>
          <a:endParaRPr lang="ru-RU" dirty="0">
            <a:latin typeface="Bookman Old Style" pitchFamily="18" charset="0"/>
          </a:endParaRPr>
        </a:p>
      </dgm:t>
    </dgm:pt>
    <dgm:pt modelId="{B08E1973-1882-4022-A9CD-E0B651ADF097}" type="parTrans" cxnId="{E7B6D163-9503-4737-8355-0DC234AD859A}">
      <dgm:prSet/>
      <dgm:spPr/>
      <dgm:t>
        <a:bodyPr/>
        <a:lstStyle/>
        <a:p>
          <a:endParaRPr lang="ru-RU"/>
        </a:p>
      </dgm:t>
    </dgm:pt>
    <dgm:pt modelId="{58233E39-8E84-49EE-B1FB-26493ABE08C3}" type="sibTrans" cxnId="{E7B6D163-9503-4737-8355-0DC234AD859A}">
      <dgm:prSet/>
      <dgm:spPr/>
      <dgm:t>
        <a:bodyPr/>
        <a:lstStyle/>
        <a:p>
          <a:endParaRPr lang="ru-RU"/>
        </a:p>
      </dgm:t>
    </dgm:pt>
    <dgm:pt modelId="{B1B42870-C6DE-4CA0-91F1-F98EE91C6BDC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Телевидение и радиовещание 830,39 тыс.руб.</a:t>
          </a:r>
          <a:endParaRPr lang="ru-RU" dirty="0">
            <a:latin typeface="Bookman Old Style" pitchFamily="18" charset="0"/>
          </a:endParaRPr>
        </a:p>
      </dgm:t>
    </dgm:pt>
    <dgm:pt modelId="{84C3AC62-2277-4105-A927-4FBE619042C1}" type="parTrans" cxnId="{E211F63B-8E63-4CF9-9F27-A218C993BF85}">
      <dgm:prSet/>
      <dgm:spPr/>
      <dgm:t>
        <a:bodyPr/>
        <a:lstStyle/>
        <a:p>
          <a:endParaRPr lang="ru-RU"/>
        </a:p>
      </dgm:t>
    </dgm:pt>
    <dgm:pt modelId="{70D05C43-375C-4B1A-8395-E69315F44827}" type="sibTrans" cxnId="{E211F63B-8E63-4CF9-9F27-A218C993BF85}">
      <dgm:prSet/>
      <dgm:spPr/>
      <dgm:t>
        <a:bodyPr/>
        <a:lstStyle/>
        <a:p>
          <a:endParaRPr lang="ru-RU"/>
        </a:p>
      </dgm:t>
    </dgm:pt>
    <dgm:pt modelId="{932AAB53-E274-41A6-ACD0-31217E4B9F65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Периодическая печать и издательство 300,00 тыс.руб.</a:t>
          </a:r>
          <a:endParaRPr lang="ru-RU" dirty="0">
            <a:latin typeface="Bookman Old Style" pitchFamily="18" charset="0"/>
          </a:endParaRPr>
        </a:p>
      </dgm:t>
    </dgm:pt>
    <dgm:pt modelId="{AC270E82-7CA0-4102-B878-92EF89BD39EA}" type="parTrans" cxnId="{50A94350-6E4A-44BE-B586-E911E39DB2B4}">
      <dgm:prSet/>
      <dgm:spPr/>
      <dgm:t>
        <a:bodyPr/>
        <a:lstStyle/>
        <a:p>
          <a:endParaRPr lang="ru-RU"/>
        </a:p>
      </dgm:t>
    </dgm:pt>
    <dgm:pt modelId="{0FC4C811-2B8A-440E-8C6D-5E99F904CD4D}" type="sibTrans" cxnId="{50A94350-6E4A-44BE-B586-E911E39DB2B4}">
      <dgm:prSet/>
      <dgm:spPr/>
      <dgm:t>
        <a:bodyPr/>
        <a:lstStyle/>
        <a:p>
          <a:endParaRPr lang="ru-RU"/>
        </a:p>
      </dgm:t>
    </dgm:pt>
    <dgm:pt modelId="{E63E30C3-66AA-4EEA-BBBD-C09493F23B62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2018-2019 г.г</a:t>
          </a:r>
          <a:r>
            <a:rPr lang="ru-RU" dirty="0" smtClean="0"/>
            <a:t>.</a:t>
          </a:r>
          <a:endParaRPr lang="ru-RU" dirty="0"/>
        </a:p>
      </dgm:t>
    </dgm:pt>
    <dgm:pt modelId="{E0AF9413-534E-4F67-AFF5-809F8F7F2012}" type="parTrans" cxnId="{3ED0C3C5-2B8E-4D74-859E-C733337781FF}">
      <dgm:prSet/>
      <dgm:spPr/>
      <dgm:t>
        <a:bodyPr/>
        <a:lstStyle/>
        <a:p>
          <a:endParaRPr lang="ru-RU"/>
        </a:p>
      </dgm:t>
    </dgm:pt>
    <dgm:pt modelId="{8BD296B1-35CC-49FA-844A-EE86AC503C55}" type="sibTrans" cxnId="{3ED0C3C5-2B8E-4D74-859E-C733337781FF}">
      <dgm:prSet/>
      <dgm:spPr/>
      <dgm:t>
        <a:bodyPr/>
        <a:lstStyle/>
        <a:p>
          <a:endParaRPr lang="ru-RU"/>
        </a:p>
      </dgm:t>
    </dgm:pt>
    <dgm:pt modelId="{B563A15F-02A4-4AD2-B985-3B32DDE721DB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Телевидение и радиовещание 830,39 тыс.руб</a:t>
          </a:r>
          <a:r>
            <a:rPr lang="ru-RU" dirty="0" smtClean="0"/>
            <a:t>.</a:t>
          </a:r>
          <a:endParaRPr lang="ru-RU" dirty="0"/>
        </a:p>
      </dgm:t>
    </dgm:pt>
    <dgm:pt modelId="{896BAC95-6D88-4C7B-9ED5-5D5EC75EDAA3}" type="parTrans" cxnId="{2A5876D2-355B-4324-9D03-28747132195D}">
      <dgm:prSet/>
      <dgm:spPr/>
      <dgm:t>
        <a:bodyPr/>
        <a:lstStyle/>
        <a:p>
          <a:endParaRPr lang="ru-RU"/>
        </a:p>
      </dgm:t>
    </dgm:pt>
    <dgm:pt modelId="{57DD73CE-42C5-4DE2-8538-EBAE13CC3DDF}" type="sibTrans" cxnId="{2A5876D2-355B-4324-9D03-28747132195D}">
      <dgm:prSet/>
      <dgm:spPr/>
      <dgm:t>
        <a:bodyPr/>
        <a:lstStyle/>
        <a:p>
          <a:endParaRPr lang="ru-RU"/>
        </a:p>
      </dgm:t>
    </dgm:pt>
    <dgm:pt modelId="{12F92FDE-B6BE-48E4-9E42-A3F6F55FBD63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Телевидение и радиовещание 830,39 тыс.руб.</a:t>
          </a:r>
          <a:endParaRPr lang="ru-RU" dirty="0">
            <a:latin typeface="Bookman Old Style" pitchFamily="18" charset="0"/>
          </a:endParaRPr>
        </a:p>
      </dgm:t>
    </dgm:pt>
    <dgm:pt modelId="{014102F6-A9CE-4537-B749-AB4A77CDF970}" type="parTrans" cxnId="{EB2D4A49-03DA-4664-A4AF-66AC74570A87}">
      <dgm:prSet/>
      <dgm:spPr/>
      <dgm:t>
        <a:bodyPr/>
        <a:lstStyle/>
        <a:p>
          <a:endParaRPr lang="ru-RU"/>
        </a:p>
      </dgm:t>
    </dgm:pt>
    <dgm:pt modelId="{E7BDCA96-FC42-47D8-8F35-37D7B746D346}" type="sibTrans" cxnId="{EB2D4A49-03DA-4664-A4AF-66AC74570A87}">
      <dgm:prSet/>
      <dgm:spPr/>
      <dgm:t>
        <a:bodyPr/>
        <a:lstStyle/>
        <a:p>
          <a:endParaRPr lang="ru-RU"/>
        </a:p>
      </dgm:t>
    </dgm:pt>
    <dgm:pt modelId="{47D0831B-8378-4C60-A7D6-DE4DEA7C8646}">
      <dgm:prSet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Итого: 1 130,39 тыс.руб.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2F72A6EF-4698-48F8-AFB9-F5558DCBE5D2}" type="parTrans" cxnId="{6BEE9536-B16F-4D4C-8BAE-7EFA42D44C06}">
      <dgm:prSet/>
      <dgm:spPr/>
      <dgm:t>
        <a:bodyPr/>
        <a:lstStyle/>
        <a:p>
          <a:endParaRPr lang="ru-RU"/>
        </a:p>
      </dgm:t>
    </dgm:pt>
    <dgm:pt modelId="{1677E685-56D8-4044-BCA8-DD416416032C}" type="sibTrans" cxnId="{6BEE9536-B16F-4D4C-8BAE-7EFA42D44C06}">
      <dgm:prSet/>
      <dgm:spPr/>
      <dgm:t>
        <a:bodyPr/>
        <a:lstStyle/>
        <a:p>
          <a:endParaRPr lang="ru-RU"/>
        </a:p>
      </dgm:t>
    </dgm:pt>
    <dgm:pt modelId="{8EDE162A-2EBD-4D5F-85D9-FEB4800D3722}">
      <dgm:prSet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Итого: 1 230,40 тыс.руб</a:t>
          </a:r>
          <a:r>
            <a:rPr lang="ru-RU" dirty="0" smtClean="0"/>
            <a:t>.</a:t>
          </a:r>
          <a:endParaRPr lang="ru-RU" dirty="0"/>
        </a:p>
      </dgm:t>
    </dgm:pt>
    <dgm:pt modelId="{8B2ED93A-EB0E-4BFD-8E62-CB72E788862B}" type="parTrans" cxnId="{48E30828-9C7E-4767-AD4A-C2F0ED970002}">
      <dgm:prSet/>
      <dgm:spPr/>
    </dgm:pt>
    <dgm:pt modelId="{D88E1EEA-8644-4EA0-8D95-59B54B101E1C}" type="sibTrans" cxnId="{48E30828-9C7E-4767-AD4A-C2F0ED970002}">
      <dgm:prSet/>
      <dgm:spPr/>
    </dgm:pt>
    <dgm:pt modelId="{B7307B31-7A1B-427C-97E2-1CA2715EBEF6}" type="pres">
      <dgm:prSet presAssocID="{A32188EC-B94B-4C00-B3FC-C8E08E6234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57E49-2430-4F98-8F9F-FC5B2E92A3CD}" type="pres">
      <dgm:prSet presAssocID="{44053E00-0C2F-4252-94D4-4B63FC25968C}" presName="vertFlow" presStyleCnt="0"/>
      <dgm:spPr/>
    </dgm:pt>
    <dgm:pt modelId="{D0D171B7-D578-49EA-ACEB-F3B7C2A83B45}" type="pres">
      <dgm:prSet presAssocID="{44053E00-0C2F-4252-94D4-4B63FC25968C}" presName="header" presStyleLbl="node1" presStyleIdx="0" presStyleCnt="2"/>
      <dgm:spPr/>
      <dgm:t>
        <a:bodyPr/>
        <a:lstStyle/>
        <a:p>
          <a:endParaRPr lang="ru-RU"/>
        </a:p>
      </dgm:t>
    </dgm:pt>
    <dgm:pt modelId="{F93911F6-38B3-4AFB-9EE8-26F7340E13BB}" type="pres">
      <dgm:prSet presAssocID="{84C3AC62-2277-4105-A927-4FBE619042C1}" presName="parTrans" presStyleLbl="sibTrans2D1" presStyleIdx="0" presStyleCnt="6"/>
      <dgm:spPr/>
      <dgm:t>
        <a:bodyPr/>
        <a:lstStyle/>
        <a:p>
          <a:endParaRPr lang="ru-RU"/>
        </a:p>
      </dgm:t>
    </dgm:pt>
    <dgm:pt modelId="{73364378-0BDC-478A-80DE-EF32E16FC575}" type="pres">
      <dgm:prSet presAssocID="{B1B42870-C6DE-4CA0-91F1-F98EE91C6BDC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A60A6-FC3F-46E9-BE3E-0C7758346CB5}" type="pres">
      <dgm:prSet presAssocID="{70D05C43-375C-4B1A-8395-E69315F44827}" presName="sibTrans" presStyleLbl="sibTrans2D1" presStyleIdx="1" presStyleCnt="6"/>
      <dgm:spPr/>
      <dgm:t>
        <a:bodyPr/>
        <a:lstStyle/>
        <a:p>
          <a:endParaRPr lang="ru-RU"/>
        </a:p>
      </dgm:t>
    </dgm:pt>
    <dgm:pt modelId="{7CE8326F-5250-429A-BA2F-651BAD74615D}" type="pres">
      <dgm:prSet presAssocID="{932AAB53-E274-41A6-ACD0-31217E4B9F65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B3F49-46B8-49E3-9F32-40E711C6F227}" type="pres">
      <dgm:prSet presAssocID="{0FC4C811-2B8A-440E-8C6D-5E99F904CD4D}" presName="sibTrans" presStyleLbl="sibTrans2D1" presStyleIdx="2" presStyleCnt="6"/>
      <dgm:spPr/>
      <dgm:t>
        <a:bodyPr/>
        <a:lstStyle/>
        <a:p>
          <a:endParaRPr lang="ru-RU"/>
        </a:p>
      </dgm:t>
    </dgm:pt>
    <dgm:pt modelId="{017346E7-55FE-4CFA-8E6B-B358AF0C5973}" type="pres">
      <dgm:prSet presAssocID="{47D0831B-8378-4C60-A7D6-DE4DEA7C8646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4ACDC-9875-43D4-B11F-EC7A52A74B43}" type="pres">
      <dgm:prSet presAssocID="{44053E00-0C2F-4252-94D4-4B63FC25968C}" presName="hSp" presStyleCnt="0"/>
      <dgm:spPr/>
    </dgm:pt>
    <dgm:pt modelId="{FC8E9E8A-BFB0-47C2-B3E7-DF1FF523C0B2}" type="pres">
      <dgm:prSet presAssocID="{E63E30C3-66AA-4EEA-BBBD-C09493F23B62}" presName="vertFlow" presStyleCnt="0"/>
      <dgm:spPr/>
    </dgm:pt>
    <dgm:pt modelId="{1B703C0E-7B3E-487B-AAB4-BC8CA397C476}" type="pres">
      <dgm:prSet presAssocID="{E63E30C3-66AA-4EEA-BBBD-C09493F23B62}" presName="header" presStyleLbl="node1" presStyleIdx="1" presStyleCnt="2"/>
      <dgm:spPr/>
      <dgm:t>
        <a:bodyPr/>
        <a:lstStyle/>
        <a:p>
          <a:endParaRPr lang="ru-RU"/>
        </a:p>
      </dgm:t>
    </dgm:pt>
    <dgm:pt modelId="{48332E5A-D487-4CE5-90BD-A437D07026E9}" type="pres">
      <dgm:prSet presAssocID="{896BAC95-6D88-4C7B-9ED5-5D5EC75EDAA3}" presName="parTrans" presStyleLbl="sibTrans2D1" presStyleIdx="3" presStyleCnt="6"/>
      <dgm:spPr/>
      <dgm:t>
        <a:bodyPr/>
        <a:lstStyle/>
        <a:p>
          <a:endParaRPr lang="ru-RU"/>
        </a:p>
      </dgm:t>
    </dgm:pt>
    <dgm:pt modelId="{3D3AF334-F62C-45BF-94B4-A4A40994BEEA}" type="pres">
      <dgm:prSet presAssocID="{B563A15F-02A4-4AD2-B985-3B32DDE721DB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86FCA-36F9-4022-9D57-90076139DA8D}" type="pres">
      <dgm:prSet presAssocID="{57DD73CE-42C5-4DE2-8538-EBAE13CC3DDF}" presName="sibTrans" presStyleLbl="sibTrans2D1" presStyleIdx="4" presStyleCnt="6"/>
      <dgm:spPr/>
      <dgm:t>
        <a:bodyPr/>
        <a:lstStyle/>
        <a:p>
          <a:endParaRPr lang="ru-RU"/>
        </a:p>
      </dgm:t>
    </dgm:pt>
    <dgm:pt modelId="{E00B4BAF-C80F-457C-8320-F8DC68011D0A}" type="pres">
      <dgm:prSet presAssocID="{12F92FDE-B6BE-48E4-9E42-A3F6F55FBD63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34B0E-56CC-4F38-955C-58961AC85B15}" type="pres">
      <dgm:prSet presAssocID="{E7BDCA96-FC42-47D8-8F35-37D7B746D346}" presName="sibTrans" presStyleLbl="sibTrans2D1" presStyleIdx="5" presStyleCnt="6"/>
      <dgm:spPr/>
      <dgm:t>
        <a:bodyPr/>
        <a:lstStyle/>
        <a:p>
          <a:endParaRPr lang="ru-RU"/>
        </a:p>
      </dgm:t>
    </dgm:pt>
    <dgm:pt modelId="{89D59837-4AFC-4470-B80F-AF3AB6B64BC0}" type="pres">
      <dgm:prSet presAssocID="{8EDE162A-2EBD-4D5F-85D9-FEB4800D3722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7983D0-B1B6-442E-B68D-AABC45652D1A}" type="presOf" srcId="{70D05C43-375C-4B1A-8395-E69315F44827}" destId="{635A60A6-FC3F-46E9-BE3E-0C7758346CB5}" srcOrd="0" destOrd="0" presId="urn:microsoft.com/office/officeart/2005/8/layout/lProcess1"/>
    <dgm:cxn modelId="{E211F63B-8E63-4CF9-9F27-A218C993BF85}" srcId="{44053E00-0C2F-4252-94D4-4B63FC25968C}" destId="{B1B42870-C6DE-4CA0-91F1-F98EE91C6BDC}" srcOrd="0" destOrd="0" parTransId="{84C3AC62-2277-4105-A927-4FBE619042C1}" sibTransId="{70D05C43-375C-4B1A-8395-E69315F44827}"/>
    <dgm:cxn modelId="{A371D527-21B7-4820-88B4-1B915AEB50DD}" type="presOf" srcId="{0FC4C811-2B8A-440E-8C6D-5E99F904CD4D}" destId="{BFCB3F49-46B8-49E3-9F32-40E711C6F227}" srcOrd="0" destOrd="0" presId="urn:microsoft.com/office/officeart/2005/8/layout/lProcess1"/>
    <dgm:cxn modelId="{51385799-5D6B-4662-B93B-E6BBFB9C27F2}" type="presOf" srcId="{B563A15F-02A4-4AD2-B985-3B32DDE721DB}" destId="{3D3AF334-F62C-45BF-94B4-A4A40994BEEA}" srcOrd="0" destOrd="0" presId="urn:microsoft.com/office/officeart/2005/8/layout/lProcess1"/>
    <dgm:cxn modelId="{3A586748-E8DB-4D18-8CB3-5ABD5CE244B4}" type="presOf" srcId="{12F92FDE-B6BE-48E4-9E42-A3F6F55FBD63}" destId="{E00B4BAF-C80F-457C-8320-F8DC68011D0A}" srcOrd="0" destOrd="0" presId="urn:microsoft.com/office/officeart/2005/8/layout/lProcess1"/>
    <dgm:cxn modelId="{EB2D4A49-03DA-4664-A4AF-66AC74570A87}" srcId="{E63E30C3-66AA-4EEA-BBBD-C09493F23B62}" destId="{12F92FDE-B6BE-48E4-9E42-A3F6F55FBD63}" srcOrd="1" destOrd="0" parTransId="{014102F6-A9CE-4537-B749-AB4A77CDF970}" sibTransId="{E7BDCA96-FC42-47D8-8F35-37D7B746D346}"/>
    <dgm:cxn modelId="{F233F4F8-1E35-4752-9459-D122D5A30484}" type="presOf" srcId="{47D0831B-8378-4C60-A7D6-DE4DEA7C8646}" destId="{017346E7-55FE-4CFA-8E6B-B358AF0C5973}" srcOrd="0" destOrd="0" presId="urn:microsoft.com/office/officeart/2005/8/layout/lProcess1"/>
    <dgm:cxn modelId="{ED45B753-11A4-4F6F-8F56-D6181A1344BC}" type="presOf" srcId="{A32188EC-B94B-4C00-B3FC-C8E08E623451}" destId="{B7307B31-7A1B-427C-97E2-1CA2715EBEF6}" srcOrd="0" destOrd="0" presId="urn:microsoft.com/office/officeart/2005/8/layout/lProcess1"/>
    <dgm:cxn modelId="{E7B6D163-9503-4737-8355-0DC234AD859A}" srcId="{A32188EC-B94B-4C00-B3FC-C8E08E623451}" destId="{44053E00-0C2F-4252-94D4-4B63FC25968C}" srcOrd="0" destOrd="0" parTransId="{B08E1973-1882-4022-A9CD-E0B651ADF097}" sibTransId="{58233E39-8E84-49EE-B1FB-26493ABE08C3}"/>
    <dgm:cxn modelId="{32F63980-7821-40CF-B4DA-577800E69ADF}" type="presOf" srcId="{B1B42870-C6DE-4CA0-91F1-F98EE91C6BDC}" destId="{73364378-0BDC-478A-80DE-EF32E16FC575}" srcOrd="0" destOrd="0" presId="urn:microsoft.com/office/officeart/2005/8/layout/lProcess1"/>
    <dgm:cxn modelId="{7D176249-508F-4DA0-90A5-03C9E1F92BC7}" type="presOf" srcId="{932AAB53-E274-41A6-ACD0-31217E4B9F65}" destId="{7CE8326F-5250-429A-BA2F-651BAD74615D}" srcOrd="0" destOrd="0" presId="urn:microsoft.com/office/officeart/2005/8/layout/lProcess1"/>
    <dgm:cxn modelId="{CD163C8A-D99E-4D0A-971A-D77E9E54327E}" type="presOf" srcId="{E7BDCA96-FC42-47D8-8F35-37D7B746D346}" destId="{9C934B0E-56CC-4F38-955C-58961AC85B15}" srcOrd="0" destOrd="0" presId="urn:microsoft.com/office/officeart/2005/8/layout/lProcess1"/>
    <dgm:cxn modelId="{48E30828-9C7E-4767-AD4A-C2F0ED970002}" srcId="{E63E30C3-66AA-4EEA-BBBD-C09493F23B62}" destId="{8EDE162A-2EBD-4D5F-85D9-FEB4800D3722}" srcOrd="2" destOrd="0" parTransId="{8B2ED93A-EB0E-4BFD-8E62-CB72E788862B}" sibTransId="{D88E1EEA-8644-4EA0-8D95-59B54B101E1C}"/>
    <dgm:cxn modelId="{50A94350-6E4A-44BE-B586-E911E39DB2B4}" srcId="{44053E00-0C2F-4252-94D4-4B63FC25968C}" destId="{932AAB53-E274-41A6-ACD0-31217E4B9F65}" srcOrd="1" destOrd="0" parTransId="{AC270E82-7CA0-4102-B878-92EF89BD39EA}" sibTransId="{0FC4C811-2B8A-440E-8C6D-5E99F904CD4D}"/>
    <dgm:cxn modelId="{F2FC8C15-5C0E-4587-88B1-8B600950F53A}" type="presOf" srcId="{8EDE162A-2EBD-4D5F-85D9-FEB4800D3722}" destId="{89D59837-4AFC-4470-B80F-AF3AB6B64BC0}" srcOrd="0" destOrd="0" presId="urn:microsoft.com/office/officeart/2005/8/layout/lProcess1"/>
    <dgm:cxn modelId="{CC20D29F-23C2-4BE2-A482-E8E8175D53E2}" type="presOf" srcId="{84C3AC62-2277-4105-A927-4FBE619042C1}" destId="{F93911F6-38B3-4AFB-9EE8-26F7340E13BB}" srcOrd="0" destOrd="0" presId="urn:microsoft.com/office/officeart/2005/8/layout/lProcess1"/>
    <dgm:cxn modelId="{D97445B1-8F8A-48C0-BD69-E5340BF83D19}" type="presOf" srcId="{E63E30C3-66AA-4EEA-BBBD-C09493F23B62}" destId="{1B703C0E-7B3E-487B-AAB4-BC8CA397C476}" srcOrd="0" destOrd="0" presId="urn:microsoft.com/office/officeart/2005/8/layout/lProcess1"/>
    <dgm:cxn modelId="{3ED0C3C5-2B8E-4D74-859E-C733337781FF}" srcId="{A32188EC-B94B-4C00-B3FC-C8E08E623451}" destId="{E63E30C3-66AA-4EEA-BBBD-C09493F23B62}" srcOrd="1" destOrd="0" parTransId="{E0AF9413-534E-4F67-AFF5-809F8F7F2012}" sibTransId="{8BD296B1-35CC-49FA-844A-EE86AC503C55}"/>
    <dgm:cxn modelId="{9ADB58D4-80B9-4344-A3F6-6A34AA79C609}" type="presOf" srcId="{44053E00-0C2F-4252-94D4-4B63FC25968C}" destId="{D0D171B7-D578-49EA-ACEB-F3B7C2A83B45}" srcOrd="0" destOrd="0" presId="urn:microsoft.com/office/officeart/2005/8/layout/lProcess1"/>
    <dgm:cxn modelId="{6BEE9536-B16F-4D4C-8BAE-7EFA42D44C06}" srcId="{44053E00-0C2F-4252-94D4-4B63FC25968C}" destId="{47D0831B-8378-4C60-A7D6-DE4DEA7C8646}" srcOrd="2" destOrd="0" parTransId="{2F72A6EF-4698-48F8-AFB9-F5558DCBE5D2}" sibTransId="{1677E685-56D8-4044-BCA8-DD416416032C}"/>
    <dgm:cxn modelId="{2A5876D2-355B-4324-9D03-28747132195D}" srcId="{E63E30C3-66AA-4EEA-BBBD-C09493F23B62}" destId="{B563A15F-02A4-4AD2-B985-3B32DDE721DB}" srcOrd="0" destOrd="0" parTransId="{896BAC95-6D88-4C7B-9ED5-5D5EC75EDAA3}" sibTransId="{57DD73CE-42C5-4DE2-8538-EBAE13CC3DDF}"/>
    <dgm:cxn modelId="{48388974-BB0C-4C6B-A672-A814443DF843}" type="presOf" srcId="{896BAC95-6D88-4C7B-9ED5-5D5EC75EDAA3}" destId="{48332E5A-D487-4CE5-90BD-A437D07026E9}" srcOrd="0" destOrd="0" presId="urn:microsoft.com/office/officeart/2005/8/layout/lProcess1"/>
    <dgm:cxn modelId="{0D741924-88A7-40A0-A54E-5D3B8A3EBE8A}" type="presOf" srcId="{57DD73CE-42C5-4DE2-8538-EBAE13CC3DDF}" destId="{21386FCA-36F9-4022-9D57-90076139DA8D}" srcOrd="0" destOrd="0" presId="urn:microsoft.com/office/officeart/2005/8/layout/lProcess1"/>
    <dgm:cxn modelId="{466B57B6-C8FC-4E4B-8DF1-FF58BD2BA53A}" type="presParOf" srcId="{B7307B31-7A1B-427C-97E2-1CA2715EBEF6}" destId="{7EE57E49-2430-4F98-8F9F-FC5B2E92A3CD}" srcOrd="0" destOrd="0" presId="urn:microsoft.com/office/officeart/2005/8/layout/lProcess1"/>
    <dgm:cxn modelId="{E2B8E1A2-24CC-4FC5-A86C-B3CB383F6E4A}" type="presParOf" srcId="{7EE57E49-2430-4F98-8F9F-FC5B2E92A3CD}" destId="{D0D171B7-D578-49EA-ACEB-F3B7C2A83B45}" srcOrd="0" destOrd="0" presId="urn:microsoft.com/office/officeart/2005/8/layout/lProcess1"/>
    <dgm:cxn modelId="{DB12BC40-E2FA-4E37-B80D-B2A3D897BEBE}" type="presParOf" srcId="{7EE57E49-2430-4F98-8F9F-FC5B2E92A3CD}" destId="{F93911F6-38B3-4AFB-9EE8-26F7340E13BB}" srcOrd="1" destOrd="0" presId="urn:microsoft.com/office/officeart/2005/8/layout/lProcess1"/>
    <dgm:cxn modelId="{55A94395-76BD-458A-8941-0B4EB6B17678}" type="presParOf" srcId="{7EE57E49-2430-4F98-8F9F-FC5B2E92A3CD}" destId="{73364378-0BDC-478A-80DE-EF32E16FC575}" srcOrd="2" destOrd="0" presId="urn:microsoft.com/office/officeart/2005/8/layout/lProcess1"/>
    <dgm:cxn modelId="{314709A3-0AD8-425C-870C-28BFFA4953C1}" type="presParOf" srcId="{7EE57E49-2430-4F98-8F9F-FC5B2E92A3CD}" destId="{635A60A6-FC3F-46E9-BE3E-0C7758346CB5}" srcOrd="3" destOrd="0" presId="urn:microsoft.com/office/officeart/2005/8/layout/lProcess1"/>
    <dgm:cxn modelId="{AAC30A02-7CFD-4F59-8F34-54C4500741DB}" type="presParOf" srcId="{7EE57E49-2430-4F98-8F9F-FC5B2E92A3CD}" destId="{7CE8326F-5250-429A-BA2F-651BAD74615D}" srcOrd="4" destOrd="0" presId="urn:microsoft.com/office/officeart/2005/8/layout/lProcess1"/>
    <dgm:cxn modelId="{D2573927-1374-4017-A4CA-7F1C7AFD020B}" type="presParOf" srcId="{7EE57E49-2430-4F98-8F9F-FC5B2E92A3CD}" destId="{BFCB3F49-46B8-49E3-9F32-40E711C6F227}" srcOrd="5" destOrd="0" presId="urn:microsoft.com/office/officeart/2005/8/layout/lProcess1"/>
    <dgm:cxn modelId="{6AF56293-F35B-4727-A54C-93D5ADE9DC37}" type="presParOf" srcId="{7EE57E49-2430-4F98-8F9F-FC5B2E92A3CD}" destId="{017346E7-55FE-4CFA-8E6B-B358AF0C5973}" srcOrd="6" destOrd="0" presId="urn:microsoft.com/office/officeart/2005/8/layout/lProcess1"/>
    <dgm:cxn modelId="{F74C7E25-A204-49B8-B2AE-A22CC907641F}" type="presParOf" srcId="{B7307B31-7A1B-427C-97E2-1CA2715EBEF6}" destId="{F354ACDC-9875-43D4-B11F-EC7A52A74B43}" srcOrd="1" destOrd="0" presId="urn:microsoft.com/office/officeart/2005/8/layout/lProcess1"/>
    <dgm:cxn modelId="{0E450EEC-9280-4ABC-BAC6-E4E92D7F0BD4}" type="presParOf" srcId="{B7307B31-7A1B-427C-97E2-1CA2715EBEF6}" destId="{FC8E9E8A-BFB0-47C2-B3E7-DF1FF523C0B2}" srcOrd="2" destOrd="0" presId="urn:microsoft.com/office/officeart/2005/8/layout/lProcess1"/>
    <dgm:cxn modelId="{BD845E5E-8263-423A-965F-ED69AB444A4A}" type="presParOf" srcId="{FC8E9E8A-BFB0-47C2-B3E7-DF1FF523C0B2}" destId="{1B703C0E-7B3E-487B-AAB4-BC8CA397C476}" srcOrd="0" destOrd="0" presId="urn:microsoft.com/office/officeart/2005/8/layout/lProcess1"/>
    <dgm:cxn modelId="{AF35B741-8030-4EAC-9A26-41EF6BB08185}" type="presParOf" srcId="{FC8E9E8A-BFB0-47C2-B3E7-DF1FF523C0B2}" destId="{48332E5A-D487-4CE5-90BD-A437D07026E9}" srcOrd="1" destOrd="0" presId="urn:microsoft.com/office/officeart/2005/8/layout/lProcess1"/>
    <dgm:cxn modelId="{EF0A0CAF-B39A-4D33-8477-B0C25D0609E9}" type="presParOf" srcId="{FC8E9E8A-BFB0-47C2-B3E7-DF1FF523C0B2}" destId="{3D3AF334-F62C-45BF-94B4-A4A40994BEEA}" srcOrd="2" destOrd="0" presId="urn:microsoft.com/office/officeart/2005/8/layout/lProcess1"/>
    <dgm:cxn modelId="{C6453030-E854-4065-A0B3-3276DFC8459F}" type="presParOf" srcId="{FC8E9E8A-BFB0-47C2-B3E7-DF1FF523C0B2}" destId="{21386FCA-36F9-4022-9D57-90076139DA8D}" srcOrd="3" destOrd="0" presId="urn:microsoft.com/office/officeart/2005/8/layout/lProcess1"/>
    <dgm:cxn modelId="{336301C3-3252-482E-BFED-D57DEC67F6BF}" type="presParOf" srcId="{FC8E9E8A-BFB0-47C2-B3E7-DF1FF523C0B2}" destId="{E00B4BAF-C80F-457C-8320-F8DC68011D0A}" srcOrd="4" destOrd="0" presId="urn:microsoft.com/office/officeart/2005/8/layout/lProcess1"/>
    <dgm:cxn modelId="{B06B6ACD-02D6-4B42-ADBB-0BCB4E668CC7}" type="presParOf" srcId="{FC8E9E8A-BFB0-47C2-B3E7-DF1FF523C0B2}" destId="{9C934B0E-56CC-4F38-955C-58961AC85B15}" srcOrd="5" destOrd="0" presId="urn:microsoft.com/office/officeart/2005/8/layout/lProcess1"/>
    <dgm:cxn modelId="{C10537C1-ED66-4E7D-B551-4A4B893BAA2D}" type="presParOf" srcId="{FC8E9E8A-BFB0-47C2-B3E7-DF1FF523C0B2}" destId="{89D59837-4AFC-4470-B80F-AF3AB6B64BC0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DEA9C6E-E31E-4EB9-A44C-978CC169EE38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C4B774C-1D9D-4E77-912B-C97EBB9C6E49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Муниципальная поддержка в сфере образования</a:t>
          </a:r>
        </a:p>
        <a:p>
          <a:r>
            <a:rPr lang="ru-RU" sz="1200" b="1" i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Цель:</a:t>
          </a:r>
          <a:r>
            <a:rPr lang="ru-RU" sz="1200" i="1" dirty="0" smtClean="0">
              <a:latin typeface="Bookman Old Style" pitchFamily="18" charset="0"/>
            </a:rPr>
            <a:t> </a:t>
          </a:r>
          <a:r>
            <a:rPr lang="ru-RU" sz="1200" i="1" dirty="0" smtClean="0">
              <a:solidFill>
                <a:schemeClr val="tx1"/>
              </a:solidFill>
              <a:latin typeface="Bookman Old Style" pitchFamily="18" charset="0"/>
            </a:rPr>
            <a:t>Обеспечение высокого качества  образования в Гайском городском округе в соответствии с меняющимися запросами населения и перспективными задачами развития общества и экономики</a:t>
          </a:r>
          <a:endParaRPr lang="ru-RU" sz="12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0B24E360-C8F2-4F74-97EE-95DEA70A7CD4}" type="parTrans" cxnId="{32DC8D99-E968-46CD-887B-7B7413BFCBB4}">
      <dgm:prSet/>
      <dgm:spPr/>
      <dgm:t>
        <a:bodyPr/>
        <a:lstStyle/>
        <a:p>
          <a:endParaRPr lang="ru-RU"/>
        </a:p>
      </dgm:t>
    </dgm:pt>
    <dgm:pt modelId="{C050520B-9881-43CE-BE27-BA2D8532C434}" type="sibTrans" cxnId="{32DC8D99-E968-46CD-887B-7B7413BFCBB4}">
      <dgm:prSet/>
      <dgm:spPr/>
      <dgm:t>
        <a:bodyPr/>
        <a:lstStyle/>
        <a:p>
          <a:endParaRPr lang="ru-RU"/>
        </a:p>
      </dgm:t>
    </dgm:pt>
    <dgm:pt modelId="{9AB3C6CB-B0A2-46AC-820D-3C55084204F9}">
      <dgm:prSet phldrT="[Текст]" custT="1"/>
      <dgm:spPr/>
      <dgm:t>
        <a:bodyPr/>
        <a:lstStyle/>
        <a:p>
          <a:endParaRPr lang="ru-RU" sz="1200" b="1" u="sng" dirty="0" smtClean="0">
            <a:latin typeface="Bookman Old Style" pitchFamily="18" charset="0"/>
          </a:endParaRPr>
        </a:p>
        <a:p>
          <a:r>
            <a:rPr lang="ru-RU" sz="1200" b="1" u="sng" dirty="0" smtClean="0">
              <a:latin typeface="Bookman Old Style" pitchFamily="18" charset="0"/>
            </a:rPr>
            <a:t>2017 год</a:t>
          </a:r>
        </a:p>
        <a:p>
          <a:r>
            <a:rPr lang="ru-RU" sz="1200" b="0" u="none" dirty="0" smtClean="0">
              <a:latin typeface="Bookman Old Style" pitchFamily="18" charset="0"/>
            </a:rPr>
            <a:t>529 050,88 тыс.руб.</a:t>
          </a:r>
        </a:p>
        <a:p>
          <a:endParaRPr lang="ru-RU" sz="1200" dirty="0">
            <a:latin typeface="Bookman Old Style" pitchFamily="18" charset="0"/>
          </a:endParaRPr>
        </a:p>
      </dgm:t>
    </dgm:pt>
    <dgm:pt modelId="{212C242C-4159-4DE1-9FB2-F7F456B9638B}" type="parTrans" cxnId="{1317D08E-C590-467E-966A-682E70F96F8C}">
      <dgm:prSet/>
      <dgm:spPr/>
      <dgm:t>
        <a:bodyPr/>
        <a:lstStyle/>
        <a:p>
          <a:endParaRPr lang="ru-RU"/>
        </a:p>
      </dgm:t>
    </dgm:pt>
    <dgm:pt modelId="{49B5F7D1-E391-4F28-A04D-D927203AB5AF}" type="sibTrans" cxnId="{1317D08E-C590-467E-966A-682E70F96F8C}">
      <dgm:prSet/>
      <dgm:spPr/>
      <dgm:t>
        <a:bodyPr/>
        <a:lstStyle/>
        <a:p>
          <a:endParaRPr lang="ru-RU"/>
        </a:p>
      </dgm:t>
    </dgm:pt>
    <dgm:pt modelId="{BD81D92F-FB29-4FA1-AA0E-B0132C4045EA}">
      <dgm:prSet phldrT="[Текст]" custT="1"/>
      <dgm:spPr/>
      <dgm:t>
        <a:bodyPr/>
        <a:lstStyle/>
        <a:p>
          <a:r>
            <a:rPr lang="ru-RU" sz="1200" b="1" u="sng" dirty="0" smtClean="0">
              <a:latin typeface="Bookman Old Style" pitchFamily="18" charset="0"/>
            </a:rPr>
            <a:t>2018 -2019 г.г.</a:t>
          </a:r>
        </a:p>
        <a:p>
          <a:r>
            <a:rPr lang="ru-RU" sz="1200" dirty="0" smtClean="0">
              <a:latin typeface="Bookman Old Style" pitchFamily="18" charset="0"/>
            </a:rPr>
            <a:t>542 519,44 тыс.руб.</a:t>
          </a:r>
          <a:endParaRPr lang="ru-RU" sz="1200" dirty="0">
            <a:latin typeface="Bookman Old Style" pitchFamily="18" charset="0"/>
          </a:endParaRPr>
        </a:p>
      </dgm:t>
    </dgm:pt>
    <dgm:pt modelId="{2B005FD8-B769-4BBF-B303-C167D8F70785}" type="parTrans" cxnId="{FC87085B-C408-4A33-88F9-B89A71F57860}">
      <dgm:prSet/>
      <dgm:spPr/>
      <dgm:t>
        <a:bodyPr/>
        <a:lstStyle/>
        <a:p>
          <a:endParaRPr lang="ru-RU"/>
        </a:p>
      </dgm:t>
    </dgm:pt>
    <dgm:pt modelId="{006F3BD9-506E-4DB7-B9BA-2D128629CFF1}" type="sibTrans" cxnId="{FC87085B-C408-4A33-88F9-B89A71F57860}">
      <dgm:prSet/>
      <dgm:spPr/>
      <dgm:t>
        <a:bodyPr/>
        <a:lstStyle/>
        <a:p>
          <a:endParaRPr lang="ru-RU"/>
        </a:p>
      </dgm:t>
    </dgm:pt>
    <dgm:pt modelId="{39CADEF5-2766-4A82-9CBC-212410AD0F92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Муниципальная поддержка в сфере социальной политики</a:t>
          </a:r>
        </a:p>
        <a:p>
          <a:r>
            <a:rPr lang="ru-RU" sz="1200" b="1" u="sng" dirty="0" smtClean="0">
              <a:latin typeface="Bookman Old Style" pitchFamily="18" charset="0"/>
            </a:rPr>
            <a:t>Цель:</a:t>
          </a:r>
          <a:r>
            <a:rPr lang="ru-RU" sz="1200" b="1" dirty="0" smtClean="0">
              <a:latin typeface="Bookman Old Style" pitchFamily="18" charset="0"/>
            </a:rPr>
            <a:t> </a:t>
          </a:r>
          <a:r>
            <a:rPr lang="ru-RU" sz="1200" i="1" dirty="0" smtClean="0">
              <a:solidFill>
                <a:schemeClr val="tx1"/>
              </a:solidFill>
              <a:latin typeface="Bookman Old Style" pitchFamily="18" charset="0"/>
            </a:rPr>
            <a:t>Создание благоприятных условий для комплексного развития и жизнедеятельности детей</a:t>
          </a:r>
          <a:endParaRPr lang="ru-RU" sz="1200" b="1" dirty="0" smtClean="0">
            <a:solidFill>
              <a:schemeClr val="tx1"/>
            </a:solidFill>
            <a:latin typeface="Bookman Old Style" pitchFamily="18" charset="0"/>
          </a:endParaRPr>
        </a:p>
        <a:p>
          <a:endParaRPr lang="ru-RU" sz="8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0B4EEBAD-5EC3-488C-A57F-230C7489AB41}" type="parTrans" cxnId="{11C8AE1B-408C-40A4-B7AB-85232180C70B}">
      <dgm:prSet/>
      <dgm:spPr/>
      <dgm:t>
        <a:bodyPr/>
        <a:lstStyle/>
        <a:p>
          <a:endParaRPr lang="ru-RU"/>
        </a:p>
      </dgm:t>
    </dgm:pt>
    <dgm:pt modelId="{F4E8C378-ACBC-4836-8AB0-FE6EDCB0F428}" type="sibTrans" cxnId="{11C8AE1B-408C-40A4-B7AB-85232180C70B}">
      <dgm:prSet/>
      <dgm:spPr/>
      <dgm:t>
        <a:bodyPr/>
        <a:lstStyle/>
        <a:p>
          <a:endParaRPr lang="ru-RU"/>
        </a:p>
      </dgm:t>
    </dgm:pt>
    <dgm:pt modelId="{0711850C-E628-4706-8BF1-66E2F9AC3EBC}">
      <dgm:prSet phldrT="[Текст]" custT="1"/>
      <dgm:spPr/>
      <dgm:t>
        <a:bodyPr/>
        <a:lstStyle/>
        <a:p>
          <a:r>
            <a:rPr lang="ru-RU" sz="1200" b="1" u="sng" dirty="0" smtClean="0">
              <a:latin typeface="Bookman Old Style" pitchFamily="18" charset="0"/>
            </a:rPr>
            <a:t>2017 год</a:t>
          </a:r>
        </a:p>
        <a:p>
          <a:r>
            <a:rPr lang="ru-RU" sz="1200" dirty="0" smtClean="0">
              <a:latin typeface="Bookman Old Style" pitchFamily="18" charset="0"/>
            </a:rPr>
            <a:t>9 207,10 тыс.руб</a:t>
          </a:r>
          <a:r>
            <a:rPr lang="ru-RU" sz="1200" dirty="0" smtClean="0"/>
            <a:t>.</a:t>
          </a:r>
          <a:endParaRPr lang="ru-RU" sz="1200" dirty="0"/>
        </a:p>
      </dgm:t>
    </dgm:pt>
    <dgm:pt modelId="{1B19AFC0-45C0-4060-8933-6C377F33DB36}" type="parTrans" cxnId="{DDADC795-932B-418A-952F-56D6A33F475B}">
      <dgm:prSet/>
      <dgm:spPr/>
      <dgm:t>
        <a:bodyPr/>
        <a:lstStyle/>
        <a:p>
          <a:endParaRPr lang="ru-RU"/>
        </a:p>
      </dgm:t>
    </dgm:pt>
    <dgm:pt modelId="{BCD6655F-FF0A-48B5-B683-8B390A4624C7}" type="sibTrans" cxnId="{DDADC795-932B-418A-952F-56D6A33F475B}">
      <dgm:prSet/>
      <dgm:spPr/>
      <dgm:t>
        <a:bodyPr/>
        <a:lstStyle/>
        <a:p>
          <a:endParaRPr lang="ru-RU"/>
        </a:p>
      </dgm:t>
    </dgm:pt>
    <dgm:pt modelId="{3657D465-1CF0-4029-80E8-4B9522F7D28D}">
      <dgm:prSet phldrT="[Текст]"/>
      <dgm:spPr/>
      <dgm:t>
        <a:bodyPr/>
        <a:lstStyle/>
        <a:p>
          <a:r>
            <a:rPr lang="ru-RU" b="1" u="sng" dirty="0" smtClean="0">
              <a:solidFill>
                <a:schemeClr val="tx1"/>
              </a:solidFill>
              <a:latin typeface="Bookman Old Style" pitchFamily="18" charset="0"/>
            </a:rPr>
            <a:t>2018-2019 г.г.</a:t>
          </a:r>
        </a:p>
        <a:p>
          <a:r>
            <a:rPr lang="ru-RU" dirty="0" smtClean="0">
              <a:latin typeface="Bookman Old Style" pitchFamily="18" charset="0"/>
            </a:rPr>
            <a:t>9 207,10 тыс.руб.</a:t>
          </a:r>
        </a:p>
      </dgm:t>
    </dgm:pt>
    <dgm:pt modelId="{110D62D4-185F-4C0F-BBC2-B68A5C7392D9}" type="parTrans" cxnId="{3978D9FF-9393-4472-963B-7978AE1F1CF4}">
      <dgm:prSet/>
      <dgm:spPr/>
      <dgm:t>
        <a:bodyPr/>
        <a:lstStyle/>
        <a:p>
          <a:endParaRPr lang="ru-RU"/>
        </a:p>
      </dgm:t>
    </dgm:pt>
    <dgm:pt modelId="{BCC615A0-B51B-4753-8FF4-1FDF71FFAE1D}" type="sibTrans" cxnId="{3978D9FF-9393-4472-963B-7978AE1F1CF4}">
      <dgm:prSet/>
      <dgm:spPr/>
      <dgm:t>
        <a:bodyPr/>
        <a:lstStyle/>
        <a:p>
          <a:endParaRPr lang="ru-RU"/>
        </a:p>
      </dgm:t>
    </dgm:pt>
    <dgm:pt modelId="{5D95F5B3-DFAD-41D8-ADF8-663E34FEC15F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Государственная поддержка семьи и детей в сфере культуры</a:t>
          </a:r>
        </a:p>
        <a:p>
          <a:r>
            <a:rPr lang="ru-RU" sz="1200" b="1" u="sng" dirty="0" smtClean="0">
              <a:latin typeface="Bookman Old Style" pitchFamily="18" charset="0"/>
            </a:rPr>
            <a:t>Цель: </a:t>
          </a:r>
          <a:r>
            <a:rPr lang="ru-RU" sz="1200" i="1" dirty="0" smtClean="0">
              <a:solidFill>
                <a:schemeClr val="tx1"/>
              </a:solidFill>
              <a:latin typeface="Bookman Old Style" pitchFamily="18" charset="0"/>
            </a:rPr>
            <a:t>Расширение доступа населения к культурным ценностям и информации и обеспечение прав граждан на участие в культурной жизни и реализация творческого потенциала населения</a:t>
          </a:r>
          <a:endParaRPr lang="ru-RU" sz="12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CAF5FC81-25EE-48EE-913E-BA529F3AE6A7}" type="parTrans" cxnId="{12E164FC-C8AC-4CA0-B461-F69650D58D5D}">
      <dgm:prSet/>
      <dgm:spPr/>
      <dgm:t>
        <a:bodyPr/>
        <a:lstStyle/>
        <a:p>
          <a:endParaRPr lang="ru-RU"/>
        </a:p>
      </dgm:t>
    </dgm:pt>
    <dgm:pt modelId="{E584B353-C36C-4311-AD55-D281A464B52B}" type="sibTrans" cxnId="{12E164FC-C8AC-4CA0-B461-F69650D58D5D}">
      <dgm:prSet/>
      <dgm:spPr/>
      <dgm:t>
        <a:bodyPr/>
        <a:lstStyle/>
        <a:p>
          <a:endParaRPr lang="ru-RU"/>
        </a:p>
      </dgm:t>
    </dgm:pt>
    <dgm:pt modelId="{8F8DCB11-95CE-47B3-9831-DDCCCCC888BA}">
      <dgm:prSet phldrT="[Текст]"/>
      <dgm:spPr/>
      <dgm:t>
        <a:bodyPr/>
        <a:lstStyle/>
        <a:p>
          <a:r>
            <a:rPr lang="ru-RU" b="1" u="sng" dirty="0" smtClean="0">
              <a:latin typeface="Bookman Old Style" pitchFamily="18" charset="0"/>
            </a:rPr>
            <a:t>2017 год</a:t>
          </a:r>
        </a:p>
        <a:p>
          <a:r>
            <a:rPr lang="ru-RU" dirty="0" smtClean="0">
              <a:latin typeface="Bookman Old Style" pitchFamily="18" charset="0"/>
            </a:rPr>
            <a:t>23 017,45 тыс.руб.</a:t>
          </a:r>
          <a:endParaRPr lang="ru-RU" dirty="0">
            <a:latin typeface="Bookman Old Style" pitchFamily="18" charset="0"/>
          </a:endParaRPr>
        </a:p>
      </dgm:t>
    </dgm:pt>
    <dgm:pt modelId="{77978302-F13B-44D7-89B2-86D92F88F669}" type="parTrans" cxnId="{278DAA9B-5E8B-4410-8010-68635F5D471D}">
      <dgm:prSet/>
      <dgm:spPr/>
      <dgm:t>
        <a:bodyPr/>
        <a:lstStyle/>
        <a:p>
          <a:endParaRPr lang="ru-RU"/>
        </a:p>
      </dgm:t>
    </dgm:pt>
    <dgm:pt modelId="{1F96D9B9-7726-4597-AFD4-7773D6083B68}" type="sibTrans" cxnId="{278DAA9B-5E8B-4410-8010-68635F5D471D}">
      <dgm:prSet/>
      <dgm:spPr/>
      <dgm:t>
        <a:bodyPr/>
        <a:lstStyle/>
        <a:p>
          <a:endParaRPr lang="ru-RU"/>
        </a:p>
      </dgm:t>
    </dgm:pt>
    <dgm:pt modelId="{292DC3D4-9CE3-4442-B261-30C2121EA1F1}">
      <dgm:prSet phldrT="[Текст]"/>
      <dgm:spPr/>
      <dgm:t>
        <a:bodyPr/>
        <a:lstStyle/>
        <a:p>
          <a:r>
            <a:rPr lang="ru-RU" b="1" u="sng" dirty="0" smtClean="0">
              <a:latin typeface="Bookman Old Style" pitchFamily="18" charset="0"/>
            </a:rPr>
            <a:t>2018 – 2019 г.г.</a:t>
          </a:r>
        </a:p>
        <a:p>
          <a:r>
            <a:rPr lang="ru-RU" dirty="0" smtClean="0">
              <a:latin typeface="Bookman Old Style" pitchFamily="18" charset="0"/>
            </a:rPr>
            <a:t>25 319,39 тыс.руб.</a:t>
          </a:r>
        </a:p>
      </dgm:t>
    </dgm:pt>
    <dgm:pt modelId="{F9AA6B34-7320-425C-9D79-43BC5385BAA0}" type="parTrans" cxnId="{5EECD959-11E2-4FA2-B088-8A2D7072C4A6}">
      <dgm:prSet/>
      <dgm:spPr/>
      <dgm:t>
        <a:bodyPr/>
        <a:lstStyle/>
        <a:p>
          <a:endParaRPr lang="ru-RU"/>
        </a:p>
      </dgm:t>
    </dgm:pt>
    <dgm:pt modelId="{0F491DD9-DB9C-4227-B257-596BF003045C}" type="sibTrans" cxnId="{5EECD959-11E2-4FA2-B088-8A2D7072C4A6}">
      <dgm:prSet/>
      <dgm:spPr/>
      <dgm:t>
        <a:bodyPr/>
        <a:lstStyle/>
        <a:p>
          <a:endParaRPr lang="ru-RU"/>
        </a:p>
      </dgm:t>
    </dgm:pt>
    <dgm:pt modelId="{E7B17307-54C9-46DC-B86A-59400FD2F421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Государственная поддержка семьи и детей в сфере физической, культуры, спорта и туризма</a:t>
          </a:r>
        </a:p>
        <a:p>
          <a:r>
            <a:rPr lang="ru-RU" sz="1200" b="1" u="sng" dirty="0" smtClean="0">
              <a:latin typeface="Bookman Old Style" pitchFamily="18" charset="0"/>
            </a:rPr>
            <a:t>Цель:</a:t>
          </a:r>
          <a:r>
            <a:rPr lang="ru-RU" sz="1200" dirty="0" smtClean="0"/>
            <a:t> </a:t>
          </a:r>
          <a:r>
            <a:rPr lang="ru-RU" sz="1200" i="1" dirty="0" smtClean="0">
              <a:solidFill>
                <a:schemeClr val="tx1"/>
              </a:solidFill>
            </a:rPr>
            <a:t>Обеспечение доступного и качественного дополнительного образования детей и молодёжи в области спорта</a:t>
          </a:r>
          <a:endParaRPr lang="ru-RU" sz="1200" b="1" dirty="0" smtClean="0">
            <a:solidFill>
              <a:schemeClr val="tx1"/>
            </a:solidFill>
          </a:endParaRPr>
        </a:p>
        <a:p>
          <a:endParaRPr lang="ru-RU" sz="800" dirty="0" smtClean="0">
            <a:solidFill>
              <a:schemeClr val="tx1"/>
            </a:solidFill>
          </a:endParaRPr>
        </a:p>
      </dgm:t>
    </dgm:pt>
    <dgm:pt modelId="{A9BECDCD-B5AF-4D09-BAEA-37CA5E385CE5}" type="parTrans" cxnId="{27CEDF45-D730-4C1B-8211-E6F157B63EC7}">
      <dgm:prSet/>
      <dgm:spPr/>
      <dgm:t>
        <a:bodyPr/>
        <a:lstStyle/>
        <a:p>
          <a:endParaRPr lang="ru-RU"/>
        </a:p>
      </dgm:t>
    </dgm:pt>
    <dgm:pt modelId="{86B4A95C-2D6C-4998-835F-F0D4643F5AC1}" type="sibTrans" cxnId="{27CEDF45-D730-4C1B-8211-E6F157B63EC7}">
      <dgm:prSet/>
      <dgm:spPr/>
      <dgm:t>
        <a:bodyPr/>
        <a:lstStyle/>
        <a:p>
          <a:endParaRPr lang="ru-RU"/>
        </a:p>
      </dgm:t>
    </dgm:pt>
    <dgm:pt modelId="{50799441-A978-4459-9F43-06EF671E69A7}">
      <dgm:prSet/>
      <dgm:spPr/>
      <dgm:t>
        <a:bodyPr/>
        <a:lstStyle/>
        <a:p>
          <a:r>
            <a:rPr lang="ru-RU" b="1" u="sng" dirty="0" smtClean="0">
              <a:latin typeface="Bookman Old Style" pitchFamily="18" charset="0"/>
            </a:rPr>
            <a:t>2018 год</a:t>
          </a:r>
        </a:p>
        <a:p>
          <a:r>
            <a:rPr lang="ru-RU" dirty="0" smtClean="0">
              <a:latin typeface="Bookman Old Style" pitchFamily="18" charset="0"/>
            </a:rPr>
            <a:t>13 638,49 тыс.руб.</a:t>
          </a:r>
          <a:endParaRPr lang="ru-RU" dirty="0">
            <a:latin typeface="Bookman Old Style" pitchFamily="18" charset="0"/>
          </a:endParaRPr>
        </a:p>
      </dgm:t>
    </dgm:pt>
    <dgm:pt modelId="{DB08F2CD-B1EA-4ECA-BF73-3670105A5770}" type="parTrans" cxnId="{B898F937-19A0-4587-A64B-7DED860EC726}">
      <dgm:prSet/>
      <dgm:spPr/>
      <dgm:t>
        <a:bodyPr/>
        <a:lstStyle/>
        <a:p>
          <a:endParaRPr lang="ru-RU"/>
        </a:p>
      </dgm:t>
    </dgm:pt>
    <dgm:pt modelId="{F47F356A-A4BC-4716-AA5F-479718E64E1F}" type="sibTrans" cxnId="{B898F937-19A0-4587-A64B-7DED860EC726}">
      <dgm:prSet/>
      <dgm:spPr/>
      <dgm:t>
        <a:bodyPr/>
        <a:lstStyle/>
        <a:p>
          <a:endParaRPr lang="ru-RU"/>
        </a:p>
      </dgm:t>
    </dgm:pt>
    <dgm:pt modelId="{ED1EF128-E847-4EEE-AD5D-688B00A3D6E6}">
      <dgm:prSet/>
      <dgm:spPr/>
      <dgm:t>
        <a:bodyPr/>
        <a:lstStyle/>
        <a:p>
          <a:r>
            <a:rPr lang="ru-RU" b="1" u="sng" dirty="0" smtClean="0">
              <a:latin typeface="Bookman Old Style" pitchFamily="18" charset="0"/>
            </a:rPr>
            <a:t>2017 год</a:t>
          </a:r>
        </a:p>
        <a:p>
          <a:r>
            <a:rPr lang="ru-RU" dirty="0" smtClean="0">
              <a:latin typeface="Bookman Old Style" pitchFamily="18" charset="0"/>
            </a:rPr>
            <a:t>12 838,48  тыс.руб.</a:t>
          </a:r>
          <a:endParaRPr lang="ru-RU" dirty="0">
            <a:latin typeface="Bookman Old Style" pitchFamily="18" charset="0"/>
          </a:endParaRPr>
        </a:p>
      </dgm:t>
    </dgm:pt>
    <dgm:pt modelId="{D95DDD9C-250B-4269-97FF-EA2E26C1D703}" type="parTrans" cxnId="{F0AF2A6F-3D11-4ED8-B634-176B692B0C5C}">
      <dgm:prSet/>
      <dgm:spPr/>
      <dgm:t>
        <a:bodyPr/>
        <a:lstStyle/>
        <a:p>
          <a:endParaRPr lang="ru-RU"/>
        </a:p>
      </dgm:t>
    </dgm:pt>
    <dgm:pt modelId="{746B0093-8919-4E1A-A0ED-430725C1D11B}" type="sibTrans" cxnId="{F0AF2A6F-3D11-4ED8-B634-176B692B0C5C}">
      <dgm:prSet/>
      <dgm:spPr/>
      <dgm:t>
        <a:bodyPr/>
        <a:lstStyle/>
        <a:p>
          <a:endParaRPr lang="ru-RU"/>
        </a:p>
      </dgm:t>
    </dgm:pt>
    <dgm:pt modelId="{1D9BAB50-C365-488C-BF4F-CCB982F6F84D}">
      <dgm:prSet custT="1"/>
      <dgm:spPr/>
      <dgm:t>
        <a:bodyPr/>
        <a:lstStyle/>
        <a:p>
          <a:r>
            <a:rPr lang="ru-RU" sz="1400" b="1" u="sng" dirty="0" smtClean="0">
              <a:latin typeface="Bookman Old Style" pitchFamily="18" charset="0"/>
            </a:rPr>
            <a:t>2019 год</a:t>
          </a:r>
        </a:p>
        <a:p>
          <a:r>
            <a:rPr lang="ru-RU" sz="1400" dirty="0" smtClean="0">
              <a:latin typeface="Bookman Old Style" pitchFamily="18" charset="0"/>
            </a:rPr>
            <a:t>13 638,29 тыс.руб.</a:t>
          </a:r>
          <a:endParaRPr lang="ru-RU" sz="1400" dirty="0">
            <a:latin typeface="Bookman Old Style" pitchFamily="18" charset="0"/>
          </a:endParaRPr>
        </a:p>
      </dgm:t>
    </dgm:pt>
    <dgm:pt modelId="{7A5B4CE4-2F94-48D0-8E6F-4C4218C06695}" type="parTrans" cxnId="{1CDD1D9D-1EE5-4D1B-B6BF-8BEA47FEF131}">
      <dgm:prSet/>
      <dgm:spPr/>
    </dgm:pt>
    <dgm:pt modelId="{0F85E241-4D8E-4CF9-85FB-1C67B2FF2098}" type="sibTrans" cxnId="{1CDD1D9D-1EE5-4D1B-B6BF-8BEA47FEF131}">
      <dgm:prSet/>
      <dgm:spPr/>
    </dgm:pt>
    <dgm:pt modelId="{CBC7956D-7C68-41B7-8F5A-3E9D21C8D737}" type="pres">
      <dgm:prSet presAssocID="{4DEA9C6E-E31E-4EB9-A44C-978CC169EE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96DB3D-3840-42CC-A7E1-BF0238E0A2DE}" type="pres">
      <dgm:prSet presAssocID="{E7B17307-54C9-46DC-B86A-59400FD2F421}" presName="boxAndChildren" presStyleCnt="0"/>
      <dgm:spPr/>
    </dgm:pt>
    <dgm:pt modelId="{8FA7880F-4980-4F65-8FE1-B884669273CC}" type="pres">
      <dgm:prSet presAssocID="{E7B17307-54C9-46DC-B86A-59400FD2F421}" presName="parentTextBox" presStyleLbl="node1" presStyleIdx="0" presStyleCnt="4"/>
      <dgm:spPr/>
      <dgm:t>
        <a:bodyPr/>
        <a:lstStyle/>
        <a:p>
          <a:endParaRPr lang="ru-RU"/>
        </a:p>
      </dgm:t>
    </dgm:pt>
    <dgm:pt modelId="{AABAB798-C2CA-4FE5-8C5F-EDC8F8277216}" type="pres">
      <dgm:prSet presAssocID="{E7B17307-54C9-46DC-B86A-59400FD2F421}" presName="entireBox" presStyleLbl="node1" presStyleIdx="0" presStyleCnt="4"/>
      <dgm:spPr/>
      <dgm:t>
        <a:bodyPr/>
        <a:lstStyle/>
        <a:p>
          <a:endParaRPr lang="ru-RU"/>
        </a:p>
      </dgm:t>
    </dgm:pt>
    <dgm:pt modelId="{541EC957-7415-4E39-BF68-A0858E64BA4B}" type="pres">
      <dgm:prSet presAssocID="{E7B17307-54C9-46DC-B86A-59400FD2F421}" presName="descendantBox" presStyleCnt="0"/>
      <dgm:spPr/>
    </dgm:pt>
    <dgm:pt modelId="{A3EA6129-D423-42F1-9E75-D7C10CB4C17C}" type="pres">
      <dgm:prSet presAssocID="{ED1EF128-E847-4EEE-AD5D-688B00A3D6E6}" presName="childTextBox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C91CC-5319-4920-9412-6E014E0CEF79}" type="pres">
      <dgm:prSet presAssocID="{50799441-A978-4459-9F43-06EF671E69A7}" presName="childTextBox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D8245-3763-457C-A34B-9A06F9118DC4}" type="pres">
      <dgm:prSet presAssocID="{1D9BAB50-C365-488C-BF4F-CCB982F6F84D}" presName="childTextBox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C9781-5E70-4DE5-AD10-549D1D1C89DF}" type="pres">
      <dgm:prSet presAssocID="{E584B353-C36C-4311-AD55-D281A464B52B}" presName="sp" presStyleCnt="0"/>
      <dgm:spPr/>
    </dgm:pt>
    <dgm:pt modelId="{46732668-F952-4572-BCFA-E6168CBF88E5}" type="pres">
      <dgm:prSet presAssocID="{5D95F5B3-DFAD-41D8-ADF8-663E34FEC15F}" presName="arrowAndChildren" presStyleCnt="0"/>
      <dgm:spPr/>
    </dgm:pt>
    <dgm:pt modelId="{D5C661D6-4479-4968-AD83-18F2A0324297}" type="pres">
      <dgm:prSet presAssocID="{5D95F5B3-DFAD-41D8-ADF8-663E34FEC15F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4F0E79F5-FBB1-4B58-B992-1863479B44DE}" type="pres">
      <dgm:prSet presAssocID="{5D95F5B3-DFAD-41D8-ADF8-663E34FEC15F}" presName="arrow" presStyleLbl="node1" presStyleIdx="1" presStyleCnt="4"/>
      <dgm:spPr/>
      <dgm:t>
        <a:bodyPr/>
        <a:lstStyle/>
        <a:p>
          <a:endParaRPr lang="ru-RU"/>
        </a:p>
      </dgm:t>
    </dgm:pt>
    <dgm:pt modelId="{CBEF16EE-CB3F-4F61-BF26-D3B2747E6050}" type="pres">
      <dgm:prSet presAssocID="{5D95F5B3-DFAD-41D8-ADF8-663E34FEC15F}" presName="descendantArrow" presStyleCnt="0"/>
      <dgm:spPr/>
    </dgm:pt>
    <dgm:pt modelId="{D49DF7E1-2656-4245-8112-D6B7293B8AAF}" type="pres">
      <dgm:prSet presAssocID="{8F8DCB11-95CE-47B3-9831-DDCCCCC888BA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12579-A05E-4508-8CB4-2ADA935F09EC}" type="pres">
      <dgm:prSet presAssocID="{292DC3D4-9CE3-4442-B261-30C2121EA1F1}" presName="childTextArrow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99C5D-96BB-4353-B45B-509430D1A6D2}" type="pres">
      <dgm:prSet presAssocID="{F4E8C378-ACBC-4836-8AB0-FE6EDCB0F428}" presName="sp" presStyleCnt="0"/>
      <dgm:spPr/>
    </dgm:pt>
    <dgm:pt modelId="{37D527D4-8CC9-4D5F-BA7D-83A863732745}" type="pres">
      <dgm:prSet presAssocID="{39CADEF5-2766-4A82-9CBC-212410AD0F92}" presName="arrowAndChildren" presStyleCnt="0"/>
      <dgm:spPr/>
    </dgm:pt>
    <dgm:pt modelId="{62C4C224-0BAC-413E-AAE8-2B7ABAF41363}" type="pres">
      <dgm:prSet presAssocID="{39CADEF5-2766-4A82-9CBC-212410AD0F92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EEBA3E4A-7180-461B-8DA4-5CDABB972E1B}" type="pres">
      <dgm:prSet presAssocID="{39CADEF5-2766-4A82-9CBC-212410AD0F92}" presName="arrow" presStyleLbl="node1" presStyleIdx="2" presStyleCnt="4"/>
      <dgm:spPr/>
      <dgm:t>
        <a:bodyPr/>
        <a:lstStyle/>
        <a:p>
          <a:endParaRPr lang="ru-RU"/>
        </a:p>
      </dgm:t>
    </dgm:pt>
    <dgm:pt modelId="{9C7220B1-784A-4F30-8544-075251B30892}" type="pres">
      <dgm:prSet presAssocID="{39CADEF5-2766-4A82-9CBC-212410AD0F92}" presName="descendantArrow" presStyleCnt="0"/>
      <dgm:spPr/>
    </dgm:pt>
    <dgm:pt modelId="{71BFEDAB-CFF7-4F2F-AEEA-1D81356E0B24}" type="pres">
      <dgm:prSet presAssocID="{0711850C-E628-4706-8BF1-66E2F9AC3EBC}" presName="childTextArrow" presStyleLbl="fgAccFollowNode1" presStyleIdx="5" presStyleCnt="9" custLinFactNeighborX="-1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ABC91-5A84-45F4-A659-77D64B2E4720}" type="pres">
      <dgm:prSet presAssocID="{3657D465-1CF0-4029-80E8-4B9522F7D28D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336B1-B642-488C-B19D-AA5C1AFC71F6}" type="pres">
      <dgm:prSet presAssocID="{C050520B-9881-43CE-BE27-BA2D8532C434}" presName="sp" presStyleCnt="0"/>
      <dgm:spPr/>
    </dgm:pt>
    <dgm:pt modelId="{5226A18F-741B-46B3-A723-B6F8DD8F5E35}" type="pres">
      <dgm:prSet presAssocID="{0C4B774C-1D9D-4E77-912B-C97EBB9C6E49}" presName="arrowAndChildren" presStyleCnt="0"/>
      <dgm:spPr/>
    </dgm:pt>
    <dgm:pt modelId="{F9C12EA0-8988-4DBD-9743-2628CB300048}" type="pres">
      <dgm:prSet presAssocID="{0C4B774C-1D9D-4E77-912B-C97EBB9C6E49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8340AF03-88F3-44B2-8502-EE60615A4313}" type="pres">
      <dgm:prSet presAssocID="{0C4B774C-1D9D-4E77-912B-C97EBB9C6E49}" presName="arrow" presStyleLbl="node1" presStyleIdx="3" presStyleCnt="4"/>
      <dgm:spPr/>
      <dgm:t>
        <a:bodyPr/>
        <a:lstStyle/>
        <a:p>
          <a:endParaRPr lang="ru-RU"/>
        </a:p>
      </dgm:t>
    </dgm:pt>
    <dgm:pt modelId="{231DC8E5-A420-40CD-8863-42541D9E5680}" type="pres">
      <dgm:prSet presAssocID="{0C4B774C-1D9D-4E77-912B-C97EBB9C6E49}" presName="descendantArrow" presStyleCnt="0"/>
      <dgm:spPr/>
    </dgm:pt>
    <dgm:pt modelId="{BCCF2BC5-FCCA-4332-946B-10ADFD128003}" type="pres">
      <dgm:prSet presAssocID="{9AB3C6CB-B0A2-46AC-820D-3C55084204F9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B47CE-4264-4A75-9DF6-E9D7A4743828}" type="pres">
      <dgm:prSet presAssocID="{BD81D92F-FB29-4FA1-AA0E-B0132C4045EA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98F937-19A0-4587-A64B-7DED860EC726}" srcId="{E7B17307-54C9-46DC-B86A-59400FD2F421}" destId="{50799441-A978-4459-9F43-06EF671E69A7}" srcOrd="1" destOrd="0" parTransId="{DB08F2CD-B1EA-4ECA-BF73-3670105A5770}" sibTransId="{F47F356A-A4BC-4716-AA5F-479718E64E1F}"/>
    <dgm:cxn modelId="{FC87085B-C408-4A33-88F9-B89A71F57860}" srcId="{0C4B774C-1D9D-4E77-912B-C97EBB9C6E49}" destId="{BD81D92F-FB29-4FA1-AA0E-B0132C4045EA}" srcOrd="1" destOrd="0" parTransId="{2B005FD8-B769-4BBF-B303-C167D8F70785}" sibTransId="{006F3BD9-506E-4DB7-B9BA-2D128629CFF1}"/>
    <dgm:cxn modelId="{1317D08E-C590-467E-966A-682E70F96F8C}" srcId="{0C4B774C-1D9D-4E77-912B-C97EBB9C6E49}" destId="{9AB3C6CB-B0A2-46AC-820D-3C55084204F9}" srcOrd="0" destOrd="0" parTransId="{212C242C-4159-4DE1-9FB2-F7F456B9638B}" sibTransId="{49B5F7D1-E391-4F28-A04D-D927203AB5AF}"/>
    <dgm:cxn modelId="{4C9B1EED-5389-489A-AE9E-F81784D01022}" type="presOf" srcId="{0C4B774C-1D9D-4E77-912B-C97EBB9C6E49}" destId="{F9C12EA0-8988-4DBD-9743-2628CB300048}" srcOrd="0" destOrd="0" presId="urn:microsoft.com/office/officeart/2005/8/layout/process4"/>
    <dgm:cxn modelId="{7FC5FA20-1B6E-44B6-A9DA-CC363E810A47}" type="presOf" srcId="{1D9BAB50-C365-488C-BF4F-CCB982F6F84D}" destId="{80FD8245-3763-457C-A34B-9A06F9118DC4}" srcOrd="0" destOrd="0" presId="urn:microsoft.com/office/officeart/2005/8/layout/process4"/>
    <dgm:cxn modelId="{3978D9FF-9393-4472-963B-7978AE1F1CF4}" srcId="{39CADEF5-2766-4A82-9CBC-212410AD0F92}" destId="{3657D465-1CF0-4029-80E8-4B9522F7D28D}" srcOrd="1" destOrd="0" parTransId="{110D62D4-185F-4C0F-BBC2-B68A5C7392D9}" sibTransId="{BCC615A0-B51B-4753-8FF4-1FDF71FFAE1D}"/>
    <dgm:cxn modelId="{12E164FC-C8AC-4CA0-B461-F69650D58D5D}" srcId="{4DEA9C6E-E31E-4EB9-A44C-978CC169EE38}" destId="{5D95F5B3-DFAD-41D8-ADF8-663E34FEC15F}" srcOrd="2" destOrd="0" parTransId="{CAF5FC81-25EE-48EE-913E-BA529F3AE6A7}" sibTransId="{E584B353-C36C-4311-AD55-D281A464B52B}"/>
    <dgm:cxn modelId="{6AFC7A98-8ACF-4DD8-95AD-0ACE56AAFC1B}" type="presOf" srcId="{E7B17307-54C9-46DC-B86A-59400FD2F421}" destId="{8FA7880F-4980-4F65-8FE1-B884669273CC}" srcOrd="0" destOrd="0" presId="urn:microsoft.com/office/officeart/2005/8/layout/process4"/>
    <dgm:cxn modelId="{278DAA9B-5E8B-4410-8010-68635F5D471D}" srcId="{5D95F5B3-DFAD-41D8-ADF8-663E34FEC15F}" destId="{8F8DCB11-95CE-47B3-9831-DDCCCCC888BA}" srcOrd="0" destOrd="0" parTransId="{77978302-F13B-44D7-89B2-86D92F88F669}" sibTransId="{1F96D9B9-7726-4597-AFD4-7773D6083B68}"/>
    <dgm:cxn modelId="{419E8C42-6880-41B6-96B5-7325ECD4EDFD}" type="presOf" srcId="{39CADEF5-2766-4A82-9CBC-212410AD0F92}" destId="{EEBA3E4A-7180-461B-8DA4-5CDABB972E1B}" srcOrd="1" destOrd="0" presId="urn:microsoft.com/office/officeart/2005/8/layout/process4"/>
    <dgm:cxn modelId="{3BF23828-6080-40FC-B6C4-63F3D5882357}" type="presOf" srcId="{5D95F5B3-DFAD-41D8-ADF8-663E34FEC15F}" destId="{D5C661D6-4479-4968-AD83-18F2A0324297}" srcOrd="0" destOrd="0" presId="urn:microsoft.com/office/officeart/2005/8/layout/process4"/>
    <dgm:cxn modelId="{5899AEAA-4FEB-4167-9997-0FB95B1CD7FB}" type="presOf" srcId="{5D95F5B3-DFAD-41D8-ADF8-663E34FEC15F}" destId="{4F0E79F5-FBB1-4B58-B992-1863479B44DE}" srcOrd="1" destOrd="0" presId="urn:microsoft.com/office/officeart/2005/8/layout/process4"/>
    <dgm:cxn modelId="{1CDD1D9D-1EE5-4D1B-B6BF-8BEA47FEF131}" srcId="{E7B17307-54C9-46DC-B86A-59400FD2F421}" destId="{1D9BAB50-C365-488C-BF4F-CCB982F6F84D}" srcOrd="2" destOrd="0" parTransId="{7A5B4CE4-2F94-48D0-8E6F-4C4218C06695}" sibTransId="{0F85E241-4D8E-4CF9-85FB-1C67B2FF2098}"/>
    <dgm:cxn modelId="{DA11F656-AA62-49F3-B3F9-7CFBEF3602A1}" type="presOf" srcId="{292DC3D4-9CE3-4442-B261-30C2121EA1F1}" destId="{86412579-A05E-4508-8CB4-2ADA935F09EC}" srcOrd="0" destOrd="0" presId="urn:microsoft.com/office/officeart/2005/8/layout/process4"/>
    <dgm:cxn modelId="{11C8AE1B-408C-40A4-B7AB-85232180C70B}" srcId="{4DEA9C6E-E31E-4EB9-A44C-978CC169EE38}" destId="{39CADEF5-2766-4A82-9CBC-212410AD0F92}" srcOrd="1" destOrd="0" parTransId="{0B4EEBAD-5EC3-488C-A57F-230C7489AB41}" sibTransId="{F4E8C378-ACBC-4836-8AB0-FE6EDCB0F428}"/>
    <dgm:cxn modelId="{D2583EFC-54F6-47B8-B525-9ED8E6E8291D}" type="presOf" srcId="{0C4B774C-1D9D-4E77-912B-C97EBB9C6E49}" destId="{8340AF03-88F3-44B2-8502-EE60615A4313}" srcOrd="1" destOrd="0" presId="urn:microsoft.com/office/officeart/2005/8/layout/process4"/>
    <dgm:cxn modelId="{99B7F577-7DF4-4936-BDE3-E35EDFEC1456}" type="presOf" srcId="{50799441-A978-4459-9F43-06EF671E69A7}" destId="{668C91CC-5319-4920-9412-6E014E0CEF79}" srcOrd="0" destOrd="0" presId="urn:microsoft.com/office/officeart/2005/8/layout/process4"/>
    <dgm:cxn modelId="{27CEDF45-D730-4C1B-8211-E6F157B63EC7}" srcId="{4DEA9C6E-E31E-4EB9-A44C-978CC169EE38}" destId="{E7B17307-54C9-46DC-B86A-59400FD2F421}" srcOrd="3" destOrd="0" parTransId="{A9BECDCD-B5AF-4D09-BAEA-37CA5E385CE5}" sibTransId="{86B4A95C-2D6C-4998-835F-F0D4643F5AC1}"/>
    <dgm:cxn modelId="{901010F8-5CEF-45B1-A507-FF5BB3BE0F4C}" type="presOf" srcId="{ED1EF128-E847-4EEE-AD5D-688B00A3D6E6}" destId="{A3EA6129-D423-42F1-9E75-D7C10CB4C17C}" srcOrd="0" destOrd="0" presId="urn:microsoft.com/office/officeart/2005/8/layout/process4"/>
    <dgm:cxn modelId="{0C1FE986-B6B7-4EA8-B3D8-1D0D9B5C4A63}" type="presOf" srcId="{9AB3C6CB-B0A2-46AC-820D-3C55084204F9}" destId="{BCCF2BC5-FCCA-4332-946B-10ADFD128003}" srcOrd="0" destOrd="0" presId="urn:microsoft.com/office/officeart/2005/8/layout/process4"/>
    <dgm:cxn modelId="{BBF0A948-47BD-4BD6-91CC-2AB21C66845A}" type="presOf" srcId="{3657D465-1CF0-4029-80E8-4B9522F7D28D}" destId="{14EABC91-5A84-45F4-A659-77D64B2E4720}" srcOrd="0" destOrd="0" presId="urn:microsoft.com/office/officeart/2005/8/layout/process4"/>
    <dgm:cxn modelId="{38B4D01D-CC33-405D-B39E-123A707A682C}" type="presOf" srcId="{0711850C-E628-4706-8BF1-66E2F9AC3EBC}" destId="{71BFEDAB-CFF7-4F2F-AEEA-1D81356E0B24}" srcOrd="0" destOrd="0" presId="urn:microsoft.com/office/officeart/2005/8/layout/process4"/>
    <dgm:cxn modelId="{32DC8D99-E968-46CD-887B-7B7413BFCBB4}" srcId="{4DEA9C6E-E31E-4EB9-A44C-978CC169EE38}" destId="{0C4B774C-1D9D-4E77-912B-C97EBB9C6E49}" srcOrd="0" destOrd="0" parTransId="{0B24E360-C8F2-4F74-97EE-95DEA70A7CD4}" sibTransId="{C050520B-9881-43CE-BE27-BA2D8532C434}"/>
    <dgm:cxn modelId="{72EAF1B1-F8B9-45D4-B121-FFCC5A02BA6E}" type="presOf" srcId="{39CADEF5-2766-4A82-9CBC-212410AD0F92}" destId="{62C4C224-0BAC-413E-AAE8-2B7ABAF41363}" srcOrd="0" destOrd="0" presId="urn:microsoft.com/office/officeart/2005/8/layout/process4"/>
    <dgm:cxn modelId="{DD2959D3-FA08-41D9-8FD8-67F14148EE69}" type="presOf" srcId="{E7B17307-54C9-46DC-B86A-59400FD2F421}" destId="{AABAB798-C2CA-4FE5-8C5F-EDC8F8277216}" srcOrd="1" destOrd="0" presId="urn:microsoft.com/office/officeart/2005/8/layout/process4"/>
    <dgm:cxn modelId="{FD084FA0-36B7-4AD2-9B6E-04C2CBDC4A35}" type="presOf" srcId="{4DEA9C6E-E31E-4EB9-A44C-978CC169EE38}" destId="{CBC7956D-7C68-41B7-8F5A-3E9D21C8D737}" srcOrd="0" destOrd="0" presId="urn:microsoft.com/office/officeart/2005/8/layout/process4"/>
    <dgm:cxn modelId="{5EECD959-11E2-4FA2-B088-8A2D7072C4A6}" srcId="{5D95F5B3-DFAD-41D8-ADF8-663E34FEC15F}" destId="{292DC3D4-9CE3-4442-B261-30C2121EA1F1}" srcOrd="1" destOrd="0" parTransId="{F9AA6B34-7320-425C-9D79-43BC5385BAA0}" sibTransId="{0F491DD9-DB9C-4227-B257-596BF003045C}"/>
    <dgm:cxn modelId="{E605DF37-3DCA-47DD-AED7-687D417B991B}" type="presOf" srcId="{BD81D92F-FB29-4FA1-AA0E-B0132C4045EA}" destId="{9BBB47CE-4264-4A75-9DF6-E9D7A4743828}" srcOrd="0" destOrd="0" presId="urn:microsoft.com/office/officeart/2005/8/layout/process4"/>
    <dgm:cxn modelId="{1FB835F3-E433-48F3-8E97-AB6A2E670BA9}" type="presOf" srcId="{8F8DCB11-95CE-47B3-9831-DDCCCCC888BA}" destId="{D49DF7E1-2656-4245-8112-D6B7293B8AAF}" srcOrd="0" destOrd="0" presId="urn:microsoft.com/office/officeart/2005/8/layout/process4"/>
    <dgm:cxn modelId="{F0AF2A6F-3D11-4ED8-B634-176B692B0C5C}" srcId="{E7B17307-54C9-46DC-B86A-59400FD2F421}" destId="{ED1EF128-E847-4EEE-AD5D-688B00A3D6E6}" srcOrd="0" destOrd="0" parTransId="{D95DDD9C-250B-4269-97FF-EA2E26C1D703}" sibTransId="{746B0093-8919-4E1A-A0ED-430725C1D11B}"/>
    <dgm:cxn modelId="{DDADC795-932B-418A-952F-56D6A33F475B}" srcId="{39CADEF5-2766-4A82-9CBC-212410AD0F92}" destId="{0711850C-E628-4706-8BF1-66E2F9AC3EBC}" srcOrd="0" destOrd="0" parTransId="{1B19AFC0-45C0-4060-8933-6C377F33DB36}" sibTransId="{BCD6655F-FF0A-48B5-B683-8B390A4624C7}"/>
    <dgm:cxn modelId="{124C52CE-5232-4B48-90CC-0765233A7007}" type="presParOf" srcId="{CBC7956D-7C68-41B7-8F5A-3E9D21C8D737}" destId="{4396DB3D-3840-42CC-A7E1-BF0238E0A2DE}" srcOrd="0" destOrd="0" presId="urn:microsoft.com/office/officeart/2005/8/layout/process4"/>
    <dgm:cxn modelId="{262FD536-83F6-47E9-ADF0-35DFB1F8D3BB}" type="presParOf" srcId="{4396DB3D-3840-42CC-A7E1-BF0238E0A2DE}" destId="{8FA7880F-4980-4F65-8FE1-B884669273CC}" srcOrd="0" destOrd="0" presId="urn:microsoft.com/office/officeart/2005/8/layout/process4"/>
    <dgm:cxn modelId="{DB6F2D7F-543B-49D9-B039-32692323C513}" type="presParOf" srcId="{4396DB3D-3840-42CC-A7E1-BF0238E0A2DE}" destId="{AABAB798-C2CA-4FE5-8C5F-EDC8F8277216}" srcOrd="1" destOrd="0" presId="urn:microsoft.com/office/officeart/2005/8/layout/process4"/>
    <dgm:cxn modelId="{2B9F671A-6CCD-434A-A492-72C4E61FDC02}" type="presParOf" srcId="{4396DB3D-3840-42CC-A7E1-BF0238E0A2DE}" destId="{541EC957-7415-4E39-BF68-A0858E64BA4B}" srcOrd="2" destOrd="0" presId="urn:microsoft.com/office/officeart/2005/8/layout/process4"/>
    <dgm:cxn modelId="{B25427D7-CDC6-4156-BBC6-3B61C06EE8CE}" type="presParOf" srcId="{541EC957-7415-4E39-BF68-A0858E64BA4B}" destId="{A3EA6129-D423-42F1-9E75-D7C10CB4C17C}" srcOrd="0" destOrd="0" presId="urn:microsoft.com/office/officeart/2005/8/layout/process4"/>
    <dgm:cxn modelId="{9866D605-C104-4176-8CC7-6ADBBDC2C1CE}" type="presParOf" srcId="{541EC957-7415-4E39-BF68-A0858E64BA4B}" destId="{668C91CC-5319-4920-9412-6E014E0CEF79}" srcOrd="1" destOrd="0" presId="urn:microsoft.com/office/officeart/2005/8/layout/process4"/>
    <dgm:cxn modelId="{2F971C98-4297-4E37-9CA0-8C3FB398FD7F}" type="presParOf" srcId="{541EC957-7415-4E39-BF68-A0858E64BA4B}" destId="{80FD8245-3763-457C-A34B-9A06F9118DC4}" srcOrd="2" destOrd="0" presId="urn:microsoft.com/office/officeart/2005/8/layout/process4"/>
    <dgm:cxn modelId="{903E5868-2891-43E1-8485-3A0768ED1163}" type="presParOf" srcId="{CBC7956D-7C68-41B7-8F5A-3E9D21C8D737}" destId="{269C9781-5E70-4DE5-AD10-549D1D1C89DF}" srcOrd="1" destOrd="0" presId="urn:microsoft.com/office/officeart/2005/8/layout/process4"/>
    <dgm:cxn modelId="{3DFDD724-F80E-4F56-8221-44B0CAD418F4}" type="presParOf" srcId="{CBC7956D-7C68-41B7-8F5A-3E9D21C8D737}" destId="{46732668-F952-4572-BCFA-E6168CBF88E5}" srcOrd="2" destOrd="0" presId="urn:microsoft.com/office/officeart/2005/8/layout/process4"/>
    <dgm:cxn modelId="{BCE76878-0FC6-40B6-9240-B463219B6C63}" type="presParOf" srcId="{46732668-F952-4572-BCFA-E6168CBF88E5}" destId="{D5C661D6-4479-4968-AD83-18F2A0324297}" srcOrd="0" destOrd="0" presId="urn:microsoft.com/office/officeart/2005/8/layout/process4"/>
    <dgm:cxn modelId="{FE3627C5-53D2-4A07-AB34-2C9767C97FAC}" type="presParOf" srcId="{46732668-F952-4572-BCFA-E6168CBF88E5}" destId="{4F0E79F5-FBB1-4B58-B992-1863479B44DE}" srcOrd="1" destOrd="0" presId="urn:microsoft.com/office/officeart/2005/8/layout/process4"/>
    <dgm:cxn modelId="{AB8FAF7B-9731-4359-AB53-4BD984DDF408}" type="presParOf" srcId="{46732668-F952-4572-BCFA-E6168CBF88E5}" destId="{CBEF16EE-CB3F-4F61-BF26-D3B2747E6050}" srcOrd="2" destOrd="0" presId="urn:microsoft.com/office/officeart/2005/8/layout/process4"/>
    <dgm:cxn modelId="{5BB7C343-50AE-4213-B672-1C9100D7D45F}" type="presParOf" srcId="{CBEF16EE-CB3F-4F61-BF26-D3B2747E6050}" destId="{D49DF7E1-2656-4245-8112-D6B7293B8AAF}" srcOrd="0" destOrd="0" presId="urn:microsoft.com/office/officeart/2005/8/layout/process4"/>
    <dgm:cxn modelId="{58D30AD6-8999-41B8-8A45-32937E5468BF}" type="presParOf" srcId="{CBEF16EE-CB3F-4F61-BF26-D3B2747E6050}" destId="{86412579-A05E-4508-8CB4-2ADA935F09EC}" srcOrd="1" destOrd="0" presId="urn:microsoft.com/office/officeart/2005/8/layout/process4"/>
    <dgm:cxn modelId="{102914DF-7FBC-4D84-9F48-40027C2DD629}" type="presParOf" srcId="{CBC7956D-7C68-41B7-8F5A-3E9D21C8D737}" destId="{15199C5D-96BB-4353-B45B-509430D1A6D2}" srcOrd="3" destOrd="0" presId="urn:microsoft.com/office/officeart/2005/8/layout/process4"/>
    <dgm:cxn modelId="{2AC1A5C7-FD2D-47BC-8058-72AE3C741C1B}" type="presParOf" srcId="{CBC7956D-7C68-41B7-8F5A-3E9D21C8D737}" destId="{37D527D4-8CC9-4D5F-BA7D-83A863732745}" srcOrd="4" destOrd="0" presId="urn:microsoft.com/office/officeart/2005/8/layout/process4"/>
    <dgm:cxn modelId="{DF8D4B4C-1FC8-48C1-BA25-4C965C4875A9}" type="presParOf" srcId="{37D527D4-8CC9-4D5F-BA7D-83A863732745}" destId="{62C4C224-0BAC-413E-AAE8-2B7ABAF41363}" srcOrd="0" destOrd="0" presId="urn:microsoft.com/office/officeart/2005/8/layout/process4"/>
    <dgm:cxn modelId="{1A74992B-F8F3-483C-9D3A-DE572C61FB21}" type="presParOf" srcId="{37D527D4-8CC9-4D5F-BA7D-83A863732745}" destId="{EEBA3E4A-7180-461B-8DA4-5CDABB972E1B}" srcOrd="1" destOrd="0" presId="urn:microsoft.com/office/officeart/2005/8/layout/process4"/>
    <dgm:cxn modelId="{BCF5598E-1678-46A3-B50B-29F6D3092E7C}" type="presParOf" srcId="{37D527D4-8CC9-4D5F-BA7D-83A863732745}" destId="{9C7220B1-784A-4F30-8544-075251B30892}" srcOrd="2" destOrd="0" presId="urn:microsoft.com/office/officeart/2005/8/layout/process4"/>
    <dgm:cxn modelId="{8DF9C7DE-BA41-469F-975F-411A1DF996FA}" type="presParOf" srcId="{9C7220B1-784A-4F30-8544-075251B30892}" destId="{71BFEDAB-CFF7-4F2F-AEEA-1D81356E0B24}" srcOrd="0" destOrd="0" presId="urn:microsoft.com/office/officeart/2005/8/layout/process4"/>
    <dgm:cxn modelId="{520D5DCD-622E-41AA-8071-5D6EF1ADC489}" type="presParOf" srcId="{9C7220B1-784A-4F30-8544-075251B30892}" destId="{14EABC91-5A84-45F4-A659-77D64B2E4720}" srcOrd="1" destOrd="0" presId="urn:microsoft.com/office/officeart/2005/8/layout/process4"/>
    <dgm:cxn modelId="{F8A23FE9-B712-40C1-833C-0A994D084996}" type="presParOf" srcId="{CBC7956D-7C68-41B7-8F5A-3E9D21C8D737}" destId="{464336B1-B642-488C-B19D-AA5C1AFC71F6}" srcOrd="5" destOrd="0" presId="urn:microsoft.com/office/officeart/2005/8/layout/process4"/>
    <dgm:cxn modelId="{4AD74120-C89E-49B7-9192-06D0E8350F9D}" type="presParOf" srcId="{CBC7956D-7C68-41B7-8F5A-3E9D21C8D737}" destId="{5226A18F-741B-46B3-A723-B6F8DD8F5E35}" srcOrd="6" destOrd="0" presId="urn:microsoft.com/office/officeart/2005/8/layout/process4"/>
    <dgm:cxn modelId="{D96D2726-103C-4A35-AC5C-74DFFE0D638E}" type="presParOf" srcId="{5226A18F-741B-46B3-A723-B6F8DD8F5E35}" destId="{F9C12EA0-8988-4DBD-9743-2628CB300048}" srcOrd="0" destOrd="0" presId="urn:microsoft.com/office/officeart/2005/8/layout/process4"/>
    <dgm:cxn modelId="{D4D298CF-B34E-4D0A-B737-10FA771D740D}" type="presParOf" srcId="{5226A18F-741B-46B3-A723-B6F8DD8F5E35}" destId="{8340AF03-88F3-44B2-8502-EE60615A4313}" srcOrd="1" destOrd="0" presId="urn:microsoft.com/office/officeart/2005/8/layout/process4"/>
    <dgm:cxn modelId="{0C811F89-4D4A-4B6F-A08F-9865C929B8C9}" type="presParOf" srcId="{5226A18F-741B-46B3-A723-B6F8DD8F5E35}" destId="{231DC8E5-A420-40CD-8863-42541D9E5680}" srcOrd="2" destOrd="0" presId="urn:microsoft.com/office/officeart/2005/8/layout/process4"/>
    <dgm:cxn modelId="{A7AF1F60-F101-45C2-B90A-AF1E368B173D}" type="presParOf" srcId="{231DC8E5-A420-40CD-8863-42541D9E5680}" destId="{BCCF2BC5-FCCA-4332-946B-10ADFD128003}" srcOrd="0" destOrd="0" presId="urn:microsoft.com/office/officeart/2005/8/layout/process4"/>
    <dgm:cxn modelId="{09020318-9AC4-47D6-B2C0-40771BAF18C0}" type="presParOf" srcId="{231DC8E5-A420-40CD-8863-42541D9E5680}" destId="{9BBB47CE-4264-4A75-9DF6-E9D7A474382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92F3960-053A-41F9-882E-8450013AF179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B4705AE-CAF2-4400-B94C-F494D7B4C028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Государственная поддержка несовершеннолетних и защита их прав</a:t>
          </a:r>
        </a:p>
        <a:p>
          <a:r>
            <a:rPr lang="ru-RU" sz="800" b="1" u="sng" dirty="0" smtClean="0">
              <a:latin typeface="Bookman Old Style" pitchFamily="18" charset="0"/>
            </a:rPr>
            <a:t>Цель</a:t>
          </a:r>
          <a:r>
            <a:rPr lang="ru-RU" sz="800" i="1" dirty="0" smtClean="0"/>
            <a:t>: </a:t>
          </a:r>
          <a:r>
            <a:rPr lang="ru-RU" sz="1200" i="1" dirty="0" smtClean="0">
              <a:solidFill>
                <a:schemeClr val="tx1"/>
              </a:solidFill>
            </a:rPr>
            <a:t>Развитие семейных форм устройства детей-сирот, оставшихся без попечения родителей; создание благоприятных условий для комплексного развития и жизнедеятельности детей-сирот, оставшихся без попечения родителей</a:t>
          </a:r>
          <a:endParaRPr lang="ru-RU" sz="1200" dirty="0">
            <a:solidFill>
              <a:schemeClr val="tx1"/>
            </a:solidFill>
          </a:endParaRPr>
        </a:p>
      </dgm:t>
    </dgm:pt>
    <dgm:pt modelId="{0A4CA17D-B6DA-4816-90BD-BAD242628118}" type="parTrans" cxnId="{B64D220F-8C2F-4AFD-A4CC-5DD40B8B1C78}">
      <dgm:prSet/>
      <dgm:spPr/>
      <dgm:t>
        <a:bodyPr/>
        <a:lstStyle/>
        <a:p>
          <a:endParaRPr lang="ru-RU"/>
        </a:p>
      </dgm:t>
    </dgm:pt>
    <dgm:pt modelId="{502F855C-D30B-42F9-AAF4-335F031BDBA7}" type="sibTrans" cxnId="{B64D220F-8C2F-4AFD-A4CC-5DD40B8B1C78}">
      <dgm:prSet/>
      <dgm:spPr/>
      <dgm:t>
        <a:bodyPr/>
        <a:lstStyle/>
        <a:p>
          <a:endParaRPr lang="ru-RU"/>
        </a:p>
      </dgm:t>
    </dgm:pt>
    <dgm:pt modelId="{DB8EC0A3-AD55-44C5-9C3C-7E2ECCB2A431}">
      <dgm:prSet phldrT="[Текст]" custT="1"/>
      <dgm:spPr/>
      <dgm:t>
        <a:bodyPr/>
        <a:lstStyle/>
        <a:p>
          <a:r>
            <a:rPr lang="ru-RU" sz="1400" b="1" u="sng" dirty="0" smtClean="0">
              <a:latin typeface="Bookman Old Style" pitchFamily="18" charset="0"/>
            </a:rPr>
            <a:t>2017 год</a:t>
          </a:r>
        </a:p>
        <a:p>
          <a:r>
            <a:rPr lang="ru-RU" sz="1400" dirty="0" smtClean="0">
              <a:latin typeface="Bookman Old Style" pitchFamily="18" charset="0"/>
            </a:rPr>
            <a:t>23 676,70 тыс.руб.</a:t>
          </a:r>
          <a:endParaRPr lang="ru-RU" sz="1400" dirty="0">
            <a:latin typeface="Bookman Old Style" pitchFamily="18" charset="0"/>
          </a:endParaRPr>
        </a:p>
      </dgm:t>
    </dgm:pt>
    <dgm:pt modelId="{94AA078F-9E6C-41A6-AFE1-ED8C0A6C7218}" type="parTrans" cxnId="{D2EF56EC-4C82-4314-B266-EB9D2A7B2501}">
      <dgm:prSet/>
      <dgm:spPr/>
      <dgm:t>
        <a:bodyPr/>
        <a:lstStyle/>
        <a:p>
          <a:endParaRPr lang="ru-RU"/>
        </a:p>
      </dgm:t>
    </dgm:pt>
    <dgm:pt modelId="{50C5AC76-F51A-4AC3-8E8F-609C6E0D46F4}" type="sibTrans" cxnId="{D2EF56EC-4C82-4314-B266-EB9D2A7B2501}">
      <dgm:prSet/>
      <dgm:spPr/>
      <dgm:t>
        <a:bodyPr/>
        <a:lstStyle/>
        <a:p>
          <a:endParaRPr lang="ru-RU"/>
        </a:p>
      </dgm:t>
    </dgm:pt>
    <dgm:pt modelId="{EFB2ECBE-E85E-4B44-85C5-8CF45F016F63}">
      <dgm:prSet phldrT="[Текст]" custT="1"/>
      <dgm:spPr/>
      <dgm:t>
        <a:bodyPr/>
        <a:lstStyle/>
        <a:p>
          <a:r>
            <a:rPr lang="ru-RU" sz="1400" b="1" u="sng" dirty="0" smtClean="0">
              <a:latin typeface="Bookman Old Style" pitchFamily="18" charset="0"/>
            </a:rPr>
            <a:t>2018-2019 г.г.</a:t>
          </a:r>
        </a:p>
        <a:p>
          <a:r>
            <a:rPr lang="ru-RU" sz="1400" dirty="0" smtClean="0">
              <a:latin typeface="Bookman Old Style" pitchFamily="18" charset="0"/>
            </a:rPr>
            <a:t>23 676,70 тыс.руб.</a:t>
          </a:r>
          <a:endParaRPr lang="ru-RU" sz="1400" dirty="0">
            <a:latin typeface="Bookman Old Style" pitchFamily="18" charset="0"/>
          </a:endParaRPr>
        </a:p>
      </dgm:t>
    </dgm:pt>
    <dgm:pt modelId="{E93E6924-4CF4-434C-8F89-25FEDE0F478D}" type="parTrans" cxnId="{0475B89A-AB0C-4C50-BABB-DF33ED3FA49E}">
      <dgm:prSet/>
      <dgm:spPr/>
      <dgm:t>
        <a:bodyPr/>
        <a:lstStyle/>
        <a:p>
          <a:endParaRPr lang="ru-RU"/>
        </a:p>
      </dgm:t>
    </dgm:pt>
    <dgm:pt modelId="{C8883302-1D74-4224-B064-1513674A8197}" type="sibTrans" cxnId="{0475B89A-AB0C-4C50-BABB-DF33ED3FA49E}">
      <dgm:prSet/>
      <dgm:spPr/>
      <dgm:t>
        <a:bodyPr/>
        <a:lstStyle/>
        <a:p>
          <a:endParaRPr lang="ru-RU"/>
        </a:p>
      </dgm:t>
    </dgm:pt>
    <dgm:pt modelId="{C1B4E253-4739-498F-8538-95E9979E3CBB}">
      <dgm:prSet phldrT="[Текст]" custT="1"/>
      <dgm:spPr/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Государственная поддержка семьи и детей в сфере обеспечения жильем и улучшения жилищных условий</a:t>
          </a:r>
        </a:p>
        <a:p>
          <a:r>
            <a:rPr lang="ru-RU" sz="1200" b="1" u="sng" dirty="0" smtClean="0">
              <a:latin typeface="Bookman Old Style" pitchFamily="18" charset="0"/>
            </a:rPr>
            <a:t>Цель:</a:t>
          </a:r>
          <a:r>
            <a:rPr lang="ru-RU" sz="1000" dirty="0" smtClean="0"/>
            <a:t> </a:t>
          </a:r>
          <a:r>
            <a:rPr lang="ru-RU" sz="1000" i="1" dirty="0" smtClean="0">
              <a:solidFill>
                <a:schemeClr val="tx1"/>
              </a:solidFill>
            </a:rPr>
            <a:t>Увеличение объема ввода в эксплуатацию жилья экономического класса и объектов инфраструктуры на вовлеченных в экономический оборот в целях жилищного строительства земельных участках, оказание на муниципальном уровне поддержки в решении жилищной проблемы молодым семьям, возраст каждого из супругов в которых не превышает 35 лет, признанным в установленном порядке нуждающимися в улучшении жилищных условий</a:t>
          </a:r>
          <a:endParaRPr lang="ru-RU" sz="1000" dirty="0">
            <a:solidFill>
              <a:schemeClr val="tx1"/>
            </a:solidFill>
          </a:endParaRPr>
        </a:p>
      </dgm:t>
    </dgm:pt>
    <dgm:pt modelId="{7031E04E-7CAB-4A7A-A562-25B3644954BA}" type="parTrans" cxnId="{E270DC92-A698-42D7-A5D4-181F872BE420}">
      <dgm:prSet/>
      <dgm:spPr/>
      <dgm:t>
        <a:bodyPr/>
        <a:lstStyle/>
        <a:p>
          <a:endParaRPr lang="ru-RU"/>
        </a:p>
      </dgm:t>
    </dgm:pt>
    <dgm:pt modelId="{6E18FB54-BA05-461E-B239-EC88C3D1FFD9}" type="sibTrans" cxnId="{E270DC92-A698-42D7-A5D4-181F872BE420}">
      <dgm:prSet/>
      <dgm:spPr/>
      <dgm:t>
        <a:bodyPr/>
        <a:lstStyle/>
        <a:p>
          <a:endParaRPr lang="ru-RU"/>
        </a:p>
      </dgm:t>
    </dgm:pt>
    <dgm:pt modelId="{8B7B7339-C9CA-4FC9-BBAD-57A9487CEF0C}">
      <dgm:prSet phldrT="[Текст]" custT="1"/>
      <dgm:spPr/>
      <dgm:t>
        <a:bodyPr/>
        <a:lstStyle/>
        <a:p>
          <a:r>
            <a:rPr lang="ru-RU" sz="1400" b="1" u="sng" dirty="0" smtClean="0">
              <a:latin typeface="Bookman Old Style" pitchFamily="18" charset="0"/>
            </a:rPr>
            <a:t>2017 год</a:t>
          </a:r>
        </a:p>
        <a:p>
          <a:r>
            <a:rPr lang="ru-RU" sz="1400" dirty="0" smtClean="0">
              <a:latin typeface="Bookman Old Style" pitchFamily="18" charset="0"/>
            </a:rPr>
            <a:t>18 552,80 тыс.руб.</a:t>
          </a:r>
          <a:endParaRPr lang="ru-RU" sz="1400" dirty="0">
            <a:latin typeface="Bookman Old Style" pitchFamily="18" charset="0"/>
          </a:endParaRPr>
        </a:p>
      </dgm:t>
    </dgm:pt>
    <dgm:pt modelId="{DD06E476-1483-40AE-AF25-41BE22340EDF}" type="parTrans" cxnId="{676DEA72-8A16-4C35-9077-7E8E4B348E1B}">
      <dgm:prSet/>
      <dgm:spPr/>
      <dgm:t>
        <a:bodyPr/>
        <a:lstStyle/>
        <a:p>
          <a:endParaRPr lang="ru-RU"/>
        </a:p>
      </dgm:t>
    </dgm:pt>
    <dgm:pt modelId="{75E599CD-DA25-4248-A935-6D840645C356}" type="sibTrans" cxnId="{676DEA72-8A16-4C35-9077-7E8E4B348E1B}">
      <dgm:prSet/>
      <dgm:spPr/>
      <dgm:t>
        <a:bodyPr/>
        <a:lstStyle/>
        <a:p>
          <a:endParaRPr lang="ru-RU"/>
        </a:p>
      </dgm:t>
    </dgm:pt>
    <dgm:pt modelId="{C4529F7A-9028-48BF-A8CC-B6A6AAEA2007}">
      <dgm:prSet phldrT="[Текст]" custT="1"/>
      <dgm:spPr/>
      <dgm:t>
        <a:bodyPr/>
        <a:lstStyle/>
        <a:p>
          <a:r>
            <a:rPr lang="ru-RU" sz="1400" b="1" u="sng" dirty="0" smtClean="0">
              <a:latin typeface="Bookman Old Style" pitchFamily="18" charset="0"/>
            </a:rPr>
            <a:t>2018-2019 г.г.</a:t>
          </a:r>
        </a:p>
        <a:p>
          <a:r>
            <a:rPr lang="ru-RU" sz="1400" dirty="0" smtClean="0">
              <a:latin typeface="Bookman Old Style" pitchFamily="18" charset="0"/>
            </a:rPr>
            <a:t>16 572,90 тыс.руб.</a:t>
          </a:r>
          <a:endParaRPr lang="ru-RU" sz="1400" dirty="0">
            <a:latin typeface="Bookman Old Style" pitchFamily="18" charset="0"/>
          </a:endParaRPr>
        </a:p>
      </dgm:t>
    </dgm:pt>
    <dgm:pt modelId="{E04F0464-BC83-4F7E-BA5A-3EA9063C03DD}" type="parTrans" cxnId="{431CB1BF-A4AF-48CE-8D05-F185029BF956}">
      <dgm:prSet/>
      <dgm:spPr/>
      <dgm:t>
        <a:bodyPr/>
        <a:lstStyle/>
        <a:p>
          <a:endParaRPr lang="ru-RU"/>
        </a:p>
      </dgm:t>
    </dgm:pt>
    <dgm:pt modelId="{8D249CB7-9F04-4D99-BFA6-5138AE425234}" type="sibTrans" cxnId="{431CB1BF-A4AF-48CE-8D05-F185029BF956}">
      <dgm:prSet/>
      <dgm:spPr/>
      <dgm:t>
        <a:bodyPr/>
        <a:lstStyle/>
        <a:p>
          <a:endParaRPr lang="ru-RU"/>
        </a:p>
      </dgm:t>
    </dgm:pt>
    <dgm:pt modelId="{4E8C34A5-D8BF-4CDD-9ACB-A21149211AC8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Государственная поддержка семьи и детей в сфере молодежной политики</a:t>
          </a:r>
        </a:p>
        <a:p>
          <a:r>
            <a:rPr lang="ru-RU" sz="1200" b="1" u="sng" dirty="0" smtClean="0">
              <a:latin typeface="Bookman Old Style" pitchFamily="18" charset="0"/>
            </a:rPr>
            <a:t>Цель:</a:t>
          </a:r>
          <a:r>
            <a:rPr lang="ru-RU" sz="1200" dirty="0" smtClean="0"/>
            <a:t> </a:t>
          </a:r>
          <a:r>
            <a:rPr lang="ru-RU" sz="1200" i="1" dirty="0" smtClean="0">
              <a:solidFill>
                <a:schemeClr val="tx1"/>
              </a:solidFill>
            </a:rPr>
            <a:t>Создание  условий для успешной социализации и эффективной самореализации молодых людей, использование потенциала молодежи в интересах социально-экономического, общественно-политического и культурного развития Гайского городского </a:t>
          </a:r>
          <a:r>
            <a:rPr lang="ru-RU" sz="800" i="1" dirty="0" smtClean="0">
              <a:solidFill>
                <a:schemeClr val="tx1"/>
              </a:solidFill>
            </a:rPr>
            <a:t>округа</a:t>
          </a:r>
          <a:endParaRPr lang="ru-RU" sz="800" i="1" dirty="0">
            <a:solidFill>
              <a:schemeClr val="tx1"/>
            </a:solidFill>
          </a:endParaRPr>
        </a:p>
      </dgm:t>
    </dgm:pt>
    <dgm:pt modelId="{BF1C7156-1BF9-4771-AFFC-94F24560AA56}" type="parTrans" cxnId="{943CF23F-9128-4320-8193-430AAEAB0A9A}">
      <dgm:prSet/>
      <dgm:spPr/>
      <dgm:t>
        <a:bodyPr/>
        <a:lstStyle/>
        <a:p>
          <a:endParaRPr lang="ru-RU"/>
        </a:p>
      </dgm:t>
    </dgm:pt>
    <dgm:pt modelId="{A3119FA6-94EC-4ABD-AC72-1BA0F501A9DF}" type="sibTrans" cxnId="{943CF23F-9128-4320-8193-430AAEAB0A9A}">
      <dgm:prSet/>
      <dgm:spPr/>
      <dgm:t>
        <a:bodyPr/>
        <a:lstStyle/>
        <a:p>
          <a:endParaRPr lang="ru-RU"/>
        </a:p>
      </dgm:t>
    </dgm:pt>
    <dgm:pt modelId="{85E0C1A1-79CC-4673-983F-3EFE303E04B0}">
      <dgm:prSet phldrT="[Текст]" custT="1"/>
      <dgm:spPr/>
      <dgm:t>
        <a:bodyPr/>
        <a:lstStyle/>
        <a:p>
          <a:r>
            <a:rPr lang="ru-RU" sz="1400" b="1" u="sng" dirty="0" smtClean="0">
              <a:latin typeface="Bookman Old Style" pitchFamily="18" charset="0"/>
            </a:rPr>
            <a:t>2017 год</a:t>
          </a:r>
        </a:p>
        <a:p>
          <a:r>
            <a:rPr lang="ru-RU" sz="1400" dirty="0" smtClean="0">
              <a:latin typeface="Bookman Old Style" pitchFamily="18" charset="0"/>
            </a:rPr>
            <a:t>6 285,20 тыс.руб.</a:t>
          </a:r>
          <a:endParaRPr lang="ru-RU" sz="1400" dirty="0">
            <a:latin typeface="Bookman Old Style" pitchFamily="18" charset="0"/>
          </a:endParaRPr>
        </a:p>
      </dgm:t>
    </dgm:pt>
    <dgm:pt modelId="{A999F520-6F07-4707-85B8-3E5C864A64F6}" type="parTrans" cxnId="{F2F946A9-DA88-4A3A-9785-A2376088499C}">
      <dgm:prSet/>
      <dgm:spPr/>
      <dgm:t>
        <a:bodyPr/>
        <a:lstStyle/>
        <a:p>
          <a:endParaRPr lang="ru-RU"/>
        </a:p>
      </dgm:t>
    </dgm:pt>
    <dgm:pt modelId="{8DEF935A-7AFA-4354-8460-8EA994760369}" type="sibTrans" cxnId="{F2F946A9-DA88-4A3A-9785-A2376088499C}">
      <dgm:prSet/>
      <dgm:spPr/>
      <dgm:t>
        <a:bodyPr/>
        <a:lstStyle/>
        <a:p>
          <a:endParaRPr lang="ru-RU"/>
        </a:p>
      </dgm:t>
    </dgm:pt>
    <dgm:pt modelId="{349C5287-D610-41F6-9D37-7F1759F00B01}">
      <dgm:prSet phldrT="[Текст]" custT="1"/>
      <dgm:spPr/>
      <dgm:t>
        <a:bodyPr/>
        <a:lstStyle/>
        <a:p>
          <a:r>
            <a:rPr lang="ru-RU" sz="1400" b="1" u="sng" dirty="0" smtClean="0">
              <a:latin typeface="Bookman Old Style" pitchFamily="18" charset="0"/>
            </a:rPr>
            <a:t>2018-2019 г.г.</a:t>
          </a:r>
        </a:p>
        <a:p>
          <a:r>
            <a:rPr lang="ru-RU" sz="1400" dirty="0" smtClean="0">
              <a:latin typeface="Bookman Old Style" pitchFamily="18" charset="0"/>
            </a:rPr>
            <a:t>6 285,20 тыс.руб.</a:t>
          </a:r>
          <a:endParaRPr lang="ru-RU" sz="1400" dirty="0">
            <a:latin typeface="Bookman Old Style" pitchFamily="18" charset="0"/>
          </a:endParaRPr>
        </a:p>
      </dgm:t>
    </dgm:pt>
    <dgm:pt modelId="{275D7AFC-A2AB-4FB0-8C1C-9F9A2A815EF4}" type="parTrans" cxnId="{9AA4EB90-CEC0-4B60-8497-6E9E1CAADE6C}">
      <dgm:prSet/>
      <dgm:spPr/>
      <dgm:t>
        <a:bodyPr/>
        <a:lstStyle/>
        <a:p>
          <a:endParaRPr lang="ru-RU"/>
        </a:p>
      </dgm:t>
    </dgm:pt>
    <dgm:pt modelId="{7A87FD5D-FA4C-4569-AE21-B35D61009945}" type="sibTrans" cxnId="{9AA4EB90-CEC0-4B60-8497-6E9E1CAADE6C}">
      <dgm:prSet/>
      <dgm:spPr/>
      <dgm:t>
        <a:bodyPr/>
        <a:lstStyle/>
        <a:p>
          <a:endParaRPr lang="ru-RU"/>
        </a:p>
      </dgm:t>
    </dgm:pt>
    <dgm:pt modelId="{0A33D63D-5CB2-459D-8781-46FC89C900B5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Bookman Old Style" pitchFamily="18" charset="0"/>
            </a:rPr>
            <a:t>Итого по детскому бюджету:</a:t>
          </a:r>
        </a:p>
        <a:p>
          <a:r>
            <a:rPr lang="ru-RU" sz="1200" dirty="0" smtClean="0">
              <a:solidFill>
                <a:schemeClr val="tx1"/>
              </a:solidFill>
              <a:latin typeface="Bookman Old Style" pitchFamily="18" charset="0"/>
            </a:rPr>
            <a:t>На 2017 год -  622 628,62 тыс.руб.</a:t>
          </a:r>
        </a:p>
        <a:p>
          <a:r>
            <a:rPr lang="ru-RU" sz="1200" dirty="0" smtClean="0">
              <a:solidFill>
                <a:schemeClr val="tx1"/>
              </a:solidFill>
              <a:latin typeface="Bookman Old Style" pitchFamily="18" charset="0"/>
            </a:rPr>
            <a:t>На 2018 год – 637219,23 тыс.руб.</a:t>
          </a:r>
        </a:p>
        <a:p>
          <a:r>
            <a:rPr lang="ru-RU" sz="1200" dirty="0" smtClean="0">
              <a:solidFill>
                <a:schemeClr val="tx1"/>
              </a:solidFill>
              <a:latin typeface="Bookman Old Style" pitchFamily="18" charset="0"/>
            </a:rPr>
            <a:t>На 2019 год – </a:t>
          </a:r>
          <a:r>
            <a:rPr lang="ru-RU" sz="1200" smtClean="0">
              <a:solidFill>
                <a:schemeClr val="tx1"/>
              </a:solidFill>
              <a:latin typeface="Bookman Old Style" pitchFamily="18" charset="0"/>
            </a:rPr>
            <a:t>637 219,03 </a:t>
          </a:r>
          <a:r>
            <a:rPr lang="ru-RU" sz="1200" dirty="0" smtClean="0">
              <a:solidFill>
                <a:schemeClr val="tx1"/>
              </a:solidFill>
              <a:latin typeface="Bookman Old Style" pitchFamily="18" charset="0"/>
            </a:rPr>
            <a:t>тыс.руб.</a:t>
          </a:r>
        </a:p>
      </dgm:t>
    </dgm:pt>
    <dgm:pt modelId="{70115047-4721-466B-B9DE-47365730538C}" type="parTrans" cxnId="{11B76263-8398-4620-AC43-E4389CF8C513}">
      <dgm:prSet/>
      <dgm:spPr/>
      <dgm:t>
        <a:bodyPr/>
        <a:lstStyle/>
        <a:p>
          <a:endParaRPr lang="ru-RU"/>
        </a:p>
      </dgm:t>
    </dgm:pt>
    <dgm:pt modelId="{20C17544-3A03-44B8-8131-25E376201313}" type="sibTrans" cxnId="{11B76263-8398-4620-AC43-E4389CF8C513}">
      <dgm:prSet/>
      <dgm:spPr/>
      <dgm:t>
        <a:bodyPr/>
        <a:lstStyle/>
        <a:p>
          <a:endParaRPr lang="ru-RU"/>
        </a:p>
      </dgm:t>
    </dgm:pt>
    <dgm:pt modelId="{21B28646-8E3F-475D-A367-73ED9A519902}" type="pres">
      <dgm:prSet presAssocID="{D92F3960-053A-41F9-882E-8450013AF1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11F0CE-410B-48AD-B5FB-99BDDA336107}" type="pres">
      <dgm:prSet presAssocID="{0A33D63D-5CB2-459D-8781-46FC89C900B5}" presName="boxAndChildren" presStyleCnt="0"/>
      <dgm:spPr/>
    </dgm:pt>
    <dgm:pt modelId="{CDFBC1F2-9AC9-4C7F-A068-86F7322C4555}" type="pres">
      <dgm:prSet presAssocID="{0A33D63D-5CB2-459D-8781-46FC89C900B5}" presName="parentTextBox" presStyleLbl="node1" presStyleIdx="0" presStyleCnt="4" custScaleY="56928" custLinFactNeighborX="174" custLinFactNeighborY="-2023"/>
      <dgm:spPr/>
      <dgm:t>
        <a:bodyPr/>
        <a:lstStyle/>
        <a:p>
          <a:endParaRPr lang="ru-RU"/>
        </a:p>
      </dgm:t>
    </dgm:pt>
    <dgm:pt modelId="{36284A4D-286C-4B3A-B65A-84936F0EC76C}" type="pres">
      <dgm:prSet presAssocID="{A3119FA6-94EC-4ABD-AC72-1BA0F501A9DF}" presName="sp" presStyleCnt="0"/>
      <dgm:spPr/>
    </dgm:pt>
    <dgm:pt modelId="{5AB319F1-863E-4B8A-8704-69E95DCD2E45}" type="pres">
      <dgm:prSet presAssocID="{4E8C34A5-D8BF-4CDD-9ACB-A21149211AC8}" presName="arrowAndChildren" presStyleCnt="0"/>
      <dgm:spPr/>
    </dgm:pt>
    <dgm:pt modelId="{1C21E853-8A96-4DCA-A8AB-0B718A2C4020}" type="pres">
      <dgm:prSet presAssocID="{4E8C34A5-D8BF-4CDD-9ACB-A21149211AC8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1FE8D861-1CF6-4CFB-AE97-E383DE86F39E}" type="pres">
      <dgm:prSet presAssocID="{4E8C34A5-D8BF-4CDD-9ACB-A21149211AC8}" presName="arrow" presStyleLbl="node1" presStyleIdx="1" presStyleCnt="4" custLinFactNeighborY="1832"/>
      <dgm:spPr/>
      <dgm:t>
        <a:bodyPr/>
        <a:lstStyle/>
        <a:p>
          <a:endParaRPr lang="ru-RU"/>
        </a:p>
      </dgm:t>
    </dgm:pt>
    <dgm:pt modelId="{877CEC76-E51B-4096-B948-F143590972DA}" type="pres">
      <dgm:prSet presAssocID="{4E8C34A5-D8BF-4CDD-9ACB-A21149211AC8}" presName="descendantArrow" presStyleCnt="0"/>
      <dgm:spPr/>
    </dgm:pt>
    <dgm:pt modelId="{E4834CF4-E015-4D7C-982F-5CB2393ED6DB}" type="pres">
      <dgm:prSet presAssocID="{85E0C1A1-79CC-4673-983F-3EFE303E04B0}" presName="childTextArrow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90FAB-6DEE-4720-8244-D4AAC52AB1F1}" type="pres">
      <dgm:prSet presAssocID="{349C5287-D610-41F6-9D37-7F1759F00B01}" presName="childTextArrow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DC7D0-DB42-4295-91C1-D76E8EE0022B}" type="pres">
      <dgm:prSet presAssocID="{6E18FB54-BA05-461E-B239-EC88C3D1FFD9}" presName="sp" presStyleCnt="0"/>
      <dgm:spPr/>
    </dgm:pt>
    <dgm:pt modelId="{C2D64627-20BF-42EF-97E9-66F3F49E4536}" type="pres">
      <dgm:prSet presAssocID="{C1B4E253-4739-498F-8538-95E9979E3CBB}" presName="arrowAndChildren" presStyleCnt="0"/>
      <dgm:spPr/>
    </dgm:pt>
    <dgm:pt modelId="{762B8EA6-8E9B-4233-A48D-4C4886E124C0}" type="pres">
      <dgm:prSet presAssocID="{C1B4E253-4739-498F-8538-95E9979E3CBB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E6F59855-5607-4C59-A2D6-1241EDF100F9}" type="pres">
      <dgm:prSet presAssocID="{C1B4E253-4739-498F-8538-95E9979E3CBB}" presName="arrow" presStyleLbl="node1" presStyleIdx="2" presStyleCnt="4"/>
      <dgm:spPr/>
      <dgm:t>
        <a:bodyPr/>
        <a:lstStyle/>
        <a:p>
          <a:endParaRPr lang="ru-RU"/>
        </a:p>
      </dgm:t>
    </dgm:pt>
    <dgm:pt modelId="{097C86B3-6D9F-4D95-BEC5-A6FD7F5A90CD}" type="pres">
      <dgm:prSet presAssocID="{C1B4E253-4739-498F-8538-95E9979E3CBB}" presName="descendantArrow" presStyleCnt="0"/>
      <dgm:spPr/>
    </dgm:pt>
    <dgm:pt modelId="{905F083D-ADDD-4DCE-A733-BB001668BFE0}" type="pres">
      <dgm:prSet presAssocID="{8B7B7339-C9CA-4FC9-BBAD-57A9487CEF0C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8E02A-A319-431D-ABAA-DD57E18AC130}" type="pres">
      <dgm:prSet presAssocID="{C4529F7A-9028-48BF-A8CC-B6A6AAEA2007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F6E9C-D6AB-4B28-8CBE-9D375D316DBA}" type="pres">
      <dgm:prSet presAssocID="{502F855C-D30B-42F9-AAF4-335F031BDBA7}" presName="sp" presStyleCnt="0"/>
      <dgm:spPr/>
    </dgm:pt>
    <dgm:pt modelId="{0036881E-DA44-493E-9BCF-B130A06FDC17}" type="pres">
      <dgm:prSet presAssocID="{EB4705AE-CAF2-4400-B94C-F494D7B4C028}" presName="arrowAndChildren" presStyleCnt="0"/>
      <dgm:spPr/>
    </dgm:pt>
    <dgm:pt modelId="{50E2B0CC-6645-4EBB-A100-B232354AA9CF}" type="pres">
      <dgm:prSet presAssocID="{EB4705AE-CAF2-4400-B94C-F494D7B4C028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002D3BCB-7279-476D-A5B3-43499A68FFAD}" type="pres">
      <dgm:prSet presAssocID="{EB4705AE-CAF2-4400-B94C-F494D7B4C028}" presName="arrow" presStyleLbl="node1" presStyleIdx="3" presStyleCnt="4"/>
      <dgm:spPr/>
      <dgm:t>
        <a:bodyPr/>
        <a:lstStyle/>
        <a:p>
          <a:endParaRPr lang="ru-RU"/>
        </a:p>
      </dgm:t>
    </dgm:pt>
    <dgm:pt modelId="{36A4BBED-F94A-492D-B802-1824234BAD7D}" type="pres">
      <dgm:prSet presAssocID="{EB4705AE-CAF2-4400-B94C-F494D7B4C028}" presName="descendantArrow" presStyleCnt="0"/>
      <dgm:spPr/>
    </dgm:pt>
    <dgm:pt modelId="{1E402D0C-207C-4F15-A62E-123D71869F74}" type="pres">
      <dgm:prSet presAssocID="{DB8EC0A3-AD55-44C5-9C3C-7E2ECCB2A431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55821-3952-4C0A-916D-4A7CF84790A7}" type="pres">
      <dgm:prSet presAssocID="{EFB2ECBE-E85E-4B44-85C5-8CF45F016F63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EF56EC-4C82-4314-B266-EB9D2A7B2501}" srcId="{EB4705AE-CAF2-4400-B94C-F494D7B4C028}" destId="{DB8EC0A3-AD55-44C5-9C3C-7E2ECCB2A431}" srcOrd="0" destOrd="0" parTransId="{94AA078F-9E6C-41A6-AFE1-ED8C0A6C7218}" sibTransId="{50C5AC76-F51A-4AC3-8E8F-609C6E0D46F4}"/>
    <dgm:cxn modelId="{F2F946A9-DA88-4A3A-9785-A2376088499C}" srcId="{4E8C34A5-D8BF-4CDD-9ACB-A21149211AC8}" destId="{85E0C1A1-79CC-4673-983F-3EFE303E04B0}" srcOrd="0" destOrd="0" parTransId="{A999F520-6F07-4707-85B8-3E5C864A64F6}" sibTransId="{8DEF935A-7AFA-4354-8460-8EA994760369}"/>
    <dgm:cxn modelId="{9AA4EB90-CEC0-4B60-8497-6E9E1CAADE6C}" srcId="{4E8C34A5-D8BF-4CDD-9ACB-A21149211AC8}" destId="{349C5287-D610-41F6-9D37-7F1759F00B01}" srcOrd="1" destOrd="0" parTransId="{275D7AFC-A2AB-4FB0-8C1C-9F9A2A815EF4}" sibTransId="{7A87FD5D-FA4C-4569-AE21-B35D61009945}"/>
    <dgm:cxn modelId="{676DEA72-8A16-4C35-9077-7E8E4B348E1B}" srcId="{C1B4E253-4739-498F-8538-95E9979E3CBB}" destId="{8B7B7339-C9CA-4FC9-BBAD-57A9487CEF0C}" srcOrd="0" destOrd="0" parTransId="{DD06E476-1483-40AE-AF25-41BE22340EDF}" sibTransId="{75E599CD-DA25-4248-A935-6D840645C356}"/>
    <dgm:cxn modelId="{E270DC92-A698-42D7-A5D4-181F872BE420}" srcId="{D92F3960-053A-41F9-882E-8450013AF179}" destId="{C1B4E253-4739-498F-8538-95E9979E3CBB}" srcOrd="1" destOrd="0" parTransId="{7031E04E-7CAB-4A7A-A562-25B3644954BA}" sibTransId="{6E18FB54-BA05-461E-B239-EC88C3D1FFD9}"/>
    <dgm:cxn modelId="{E75FD45D-2DEC-4ED5-9134-C849644415B6}" type="presOf" srcId="{85E0C1A1-79CC-4673-983F-3EFE303E04B0}" destId="{E4834CF4-E015-4D7C-982F-5CB2393ED6DB}" srcOrd="0" destOrd="0" presId="urn:microsoft.com/office/officeart/2005/8/layout/process4"/>
    <dgm:cxn modelId="{0475B89A-AB0C-4C50-BABB-DF33ED3FA49E}" srcId="{EB4705AE-CAF2-4400-B94C-F494D7B4C028}" destId="{EFB2ECBE-E85E-4B44-85C5-8CF45F016F63}" srcOrd="1" destOrd="0" parTransId="{E93E6924-4CF4-434C-8F89-25FEDE0F478D}" sibTransId="{C8883302-1D74-4224-B064-1513674A8197}"/>
    <dgm:cxn modelId="{E9D12781-1700-4F7F-937F-F47C553AB2F2}" type="presOf" srcId="{DB8EC0A3-AD55-44C5-9C3C-7E2ECCB2A431}" destId="{1E402D0C-207C-4F15-A62E-123D71869F74}" srcOrd="0" destOrd="0" presId="urn:microsoft.com/office/officeart/2005/8/layout/process4"/>
    <dgm:cxn modelId="{2F792EE0-BEB2-4B3E-9068-1D0F815CA093}" type="presOf" srcId="{4E8C34A5-D8BF-4CDD-9ACB-A21149211AC8}" destId="{1C21E853-8A96-4DCA-A8AB-0B718A2C4020}" srcOrd="0" destOrd="0" presId="urn:microsoft.com/office/officeart/2005/8/layout/process4"/>
    <dgm:cxn modelId="{CE34518F-85D8-4AA6-B214-20D2F4E9B852}" type="presOf" srcId="{4E8C34A5-D8BF-4CDD-9ACB-A21149211AC8}" destId="{1FE8D861-1CF6-4CFB-AE97-E383DE86F39E}" srcOrd="1" destOrd="0" presId="urn:microsoft.com/office/officeart/2005/8/layout/process4"/>
    <dgm:cxn modelId="{11B76263-8398-4620-AC43-E4389CF8C513}" srcId="{D92F3960-053A-41F9-882E-8450013AF179}" destId="{0A33D63D-5CB2-459D-8781-46FC89C900B5}" srcOrd="3" destOrd="0" parTransId="{70115047-4721-466B-B9DE-47365730538C}" sibTransId="{20C17544-3A03-44B8-8131-25E376201313}"/>
    <dgm:cxn modelId="{943CF23F-9128-4320-8193-430AAEAB0A9A}" srcId="{D92F3960-053A-41F9-882E-8450013AF179}" destId="{4E8C34A5-D8BF-4CDD-9ACB-A21149211AC8}" srcOrd="2" destOrd="0" parTransId="{BF1C7156-1BF9-4771-AFFC-94F24560AA56}" sibTransId="{A3119FA6-94EC-4ABD-AC72-1BA0F501A9DF}"/>
    <dgm:cxn modelId="{5BD446DA-9636-460E-B04A-F24668527302}" type="presOf" srcId="{8B7B7339-C9CA-4FC9-BBAD-57A9487CEF0C}" destId="{905F083D-ADDD-4DCE-A733-BB001668BFE0}" srcOrd="0" destOrd="0" presId="urn:microsoft.com/office/officeart/2005/8/layout/process4"/>
    <dgm:cxn modelId="{95644B37-C5F4-4B9A-ABE8-C89F4E40CDF2}" type="presOf" srcId="{0A33D63D-5CB2-459D-8781-46FC89C900B5}" destId="{CDFBC1F2-9AC9-4C7F-A068-86F7322C4555}" srcOrd="0" destOrd="0" presId="urn:microsoft.com/office/officeart/2005/8/layout/process4"/>
    <dgm:cxn modelId="{C3C6C14B-1349-41AC-9413-DF0441670856}" type="presOf" srcId="{EFB2ECBE-E85E-4B44-85C5-8CF45F016F63}" destId="{6CE55821-3952-4C0A-916D-4A7CF84790A7}" srcOrd="0" destOrd="0" presId="urn:microsoft.com/office/officeart/2005/8/layout/process4"/>
    <dgm:cxn modelId="{A5EC015B-EFBE-400D-A2AC-EF6328160D3B}" type="presOf" srcId="{349C5287-D610-41F6-9D37-7F1759F00B01}" destId="{7CA90FAB-6DEE-4720-8244-D4AAC52AB1F1}" srcOrd="0" destOrd="0" presId="urn:microsoft.com/office/officeart/2005/8/layout/process4"/>
    <dgm:cxn modelId="{B64D220F-8C2F-4AFD-A4CC-5DD40B8B1C78}" srcId="{D92F3960-053A-41F9-882E-8450013AF179}" destId="{EB4705AE-CAF2-4400-B94C-F494D7B4C028}" srcOrd="0" destOrd="0" parTransId="{0A4CA17D-B6DA-4816-90BD-BAD242628118}" sibTransId="{502F855C-D30B-42F9-AAF4-335F031BDBA7}"/>
    <dgm:cxn modelId="{431CB1BF-A4AF-48CE-8D05-F185029BF956}" srcId="{C1B4E253-4739-498F-8538-95E9979E3CBB}" destId="{C4529F7A-9028-48BF-A8CC-B6A6AAEA2007}" srcOrd="1" destOrd="0" parTransId="{E04F0464-BC83-4F7E-BA5A-3EA9063C03DD}" sibTransId="{8D249CB7-9F04-4D99-BFA6-5138AE425234}"/>
    <dgm:cxn modelId="{6A32BCBE-7ED6-42D3-A7CE-B44DD44AE1F9}" type="presOf" srcId="{C1B4E253-4739-498F-8538-95E9979E3CBB}" destId="{E6F59855-5607-4C59-A2D6-1241EDF100F9}" srcOrd="1" destOrd="0" presId="urn:microsoft.com/office/officeart/2005/8/layout/process4"/>
    <dgm:cxn modelId="{1A7B4C2D-44C4-46B4-A28B-B8DA1F1CAB6D}" type="presOf" srcId="{EB4705AE-CAF2-4400-B94C-F494D7B4C028}" destId="{002D3BCB-7279-476D-A5B3-43499A68FFAD}" srcOrd="1" destOrd="0" presId="urn:microsoft.com/office/officeart/2005/8/layout/process4"/>
    <dgm:cxn modelId="{788FA884-328B-405B-8419-B04692995C9E}" type="presOf" srcId="{D92F3960-053A-41F9-882E-8450013AF179}" destId="{21B28646-8E3F-475D-A367-73ED9A519902}" srcOrd="0" destOrd="0" presId="urn:microsoft.com/office/officeart/2005/8/layout/process4"/>
    <dgm:cxn modelId="{E8945E3E-4CA1-4091-8272-73D339938A8C}" type="presOf" srcId="{EB4705AE-CAF2-4400-B94C-F494D7B4C028}" destId="{50E2B0CC-6645-4EBB-A100-B232354AA9CF}" srcOrd="0" destOrd="0" presId="urn:microsoft.com/office/officeart/2005/8/layout/process4"/>
    <dgm:cxn modelId="{94562FBC-55D5-45B2-A15C-8AF08A079F93}" type="presOf" srcId="{C4529F7A-9028-48BF-A8CC-B6A6AAEA2007}" destId="{F4F8E02A-A319-431D-ABAA-DD57E18AC130}" srcOrd="0" destOrd="0" presId="urn:microsoft.com/office/officeart/2005/8/layout/process4"/>
    <dgm:cxn modelId="{A1461919-9515-43A5-B5D5-E8C3E58BA1FB}" type="presOf" srcId="{C1B4E253-4739-498F-8538-95E9979E3CBB}" destId="{762B8EA6-8E9B-4233-A48D-4C4886E124C0}" srcOrd="0" destOrd="0" presId="urn:microsoft.com/office/officeart/2005/8/layout/process4"/>
    <dgm:cxn modelId="{9FD1A057-C64C-4918-92CC-72E440285504}" type="presParOf" srcId="{21B28646-8E3F-475D-A367-73ED9A519902}" destId="{1C11F0CE-410B-48AD-B5FB-99BDDA336107}" srcOrd="0" destOrd="0" presId="urn:microsoft.com/office/officeart/2005/8/layout/process4"/>
    <dgm:cxn modelId="{03220D66-5885-4606-A624-EBBCCADD3DD3}" type="presParOf" srcId="{1C11F0CE-410B-48AD-B5FB-99BDDA336107}" destId="{CDFBC1F2-9AC9-4C7F-A068-86F7322C4555}" srcOrd="0" destOrd="0" presId="urn:microsoft.com/office/officeart/2005/8/layout/process4"/>
    <dgm:cxn modelId="{D5CB02AF-42E2-4043-8532-C1E08284CC4A}" type="presParOf" srcId="{21B28646-8E3F-475D-A367-73ED9A519902}" destId="{36284A4D-286C-4B3A-B65A-84936F0EC76C}" srcOrd="1" destOrd="0" presId="urn:microsoft.com/office/officeart/2005/8/layout/process4"/>
    <dgm:cxn modelId="{F6FA010B-C16A-4B8E-8917-337872105A92}" type="presParOf" srcId="{21B28646-8E3F-475D-A367-73ED9A519902}" destId="{5AB319F1-863E-4B8A-8704-69E95DCD2E45}" srcOrd="2" destOrd="0" presId="urn:microsoft.com/office/officeart/2005/8/layout/process4"/>
    <dgm:cxn modelId="{3EF096E7-0046-4B7A-9A99-7C15A53BC26E}" type="presParOf" srcId="{5AB319F1-863E-4B8A-8704-69E95DCD2E45}" destId="{1C21E853-8A96-4DCA-A8AB-0B718A2C4020}" srcOrd="0" destOrd="0" presId="urn:microsoft.com/office/officeart/2005/8/layout/process4"/>
    <dgm:cxn modelId="{0FD55463-32B1-4B3E-B894-82947D7B783F}" type="presParOf" srcId="{5AB319F1-863E-4B8A-8704-69E95DCD2E45}" destId="{1FE8D861-1CF6-4CFB-AE97-E383DE86F39E}" srcOrd="1" destOrd="0" presId="urn:microsoft.com/office/officeart/2005/8/layout/process4"/>
    <dgm:cxn modelId="{F12B7444-216E-4331-BBAE-79B68DFFC7F2}" type="presParOf" srcId="{5AB319F1-863E-4B8A-8704-69E95DCD2E45}" destId="{877CEC76-E51B-4096-B948-F143590972DA}" srcOrd="2" destOrd="0" presId="urn:microsoft.com/office/officeart/2005/8/layout/process4"/>
    <dgm:cxn modelId="{E3CE52C4-214C-469F-9432-31F035C25138}" type="presParOf" srcId="{877CEC76-E51B-4096-B948-F143590972DA}" destId="{E4834CF4-E015-4D7C-982F-5CB2393ED6DB}" srcOrd="0" destOrd="0" presId="urn:microsoft.com/office/officeart/2005/8/layout/process4"/>
    <dgm:cxn modelId="{C042329F-C9DE-4504-8A8E-2B5696F738FC}" type="presParOf" srcId="{877CEC76-E51B-4096-B948-F143590972DA}" destId="{7CA90FAB-6DEE-4720-8244-D4AAC52AB1F1}" srcOrd="1" destOrd="0" presId="urn:microsoft.com/office/officeart/2005/8/layout/process4"/>
    <dgm:cxn modelId="{5D60D49F-6769-44E0-8671-F3D098E7F9B4}" type="presParOf" srcId="{21B28646-8E3F-475D-A367-73ED9A519902}" destId="{D27DC7D0-DB42-4295-91C1-D76E8EE0022B}" srcOrd="3" destOrd="0" presId="urn:microsoft.com/office/officeart/2005/8/layout/process4"/>
    <dgm:cxn modelId="{2D60107E-AD4A-49E1-A907-9B534A0B140E}" type="presParOf" srcId="{21B28646-8E3F-475D-A367-73ED9A519902}" destId="{C2D64627-20BF-42EF-97E9-66F3F49E4536}" srcOrd="4" destOrd="0" presId="urn:microsoft.com/office/officeart/2005/8/layout/process4"/>
    <dgm:cxn modelId="{15C0DBB4-D318-4DCD-8C5A-8D52C8820219}" type="presParOf" srcId="{C2D64627-20BF-42EF-97E9-66F3F49E4536}" destId="{762B8EA6-8E9B-4233-A48D-4C4886E124C0}" srcOrd="0" destOrd="0" presId="urn:microsoft.com/office/officeart/2005/8/layout/process4"/>
    <dgm:cxn modelId="{541C5DB1-CC80-4716-8231-CAF997568B96}" type="presParOf" srcId="{C2D64627-20BF-42EF-97E9-66F3F49E4536}" destId="{E6F59855-5607-4C59-A2D6-1241EDF100F9}" srcOrd="1" destOrd="0" presId="urn:microsoft.com/office/officeart/2005/8/layout/process4"/>
    <dgm:cxn modelId="{658A2050-4627-41A7-A664-7A4DFD9F55DB}" type="presParOf" srcId="{C2D64627-20BF-42EF-97E9-66F3F49E4536}" destId="{097C86B3-6D9F-4D95-BEC5-A6FD7F5A90CD}" srcOrd="2" destOrd="0" presId="urn:microsoft.com/office/officeart/2005/8/layout/process4"/>
    <dgm:cxn modelId="{D7B76748-B358-4F7B-9D10-552535BD885A}" type="presParOf" srcId="{097C86B3-6D9F-4D95-BEC5-A6FD7F5A90CD}" destId="{905F083D-ADDD-4DCE-A733-BB001668BFE0}" srcOrd="0" destOrd="0" presId="urn:microsoft.com/office/officeart/2005/8/layout/process4"/>
    <dgm:cxn modelId="{58E9CA1E-8924-441C-B724-958E17618E15}" type="presParOf" srcId="{097C86B3-6D9F-4D95-BEC5-A6FD7F5A90CD}" destId="{F4F8E02A-A319-431D-ABAA-DD57E18AC130}" srcOrd="1" destOrd="0" presId="urn:microsoft.com/office/officeart/2005/8/layout/process4"/>
    <dgm:cxn modelId="{3AAB86DD-7E5A-4F8D-B370-0178FA71BA19}" type="presParOf" srcId="{21B28646-8E3F-475D-A367-73ED9A519902}" destId="{A88F6E9C-D6AB-4B28-8CBE-9D375D316DBA}" srcOrd="5" destOrd="0" presId="urn:microsoft.com/office/officeart/2005/8/layout/process4"/>
    <dgm:cxn modelId="{BA2F2EF7-1F7B-439F-B28C-153EF2AC7383}" type="presParOf" srcId="{21B28646-8E3F-475D-A367-73ED9A519902}" destId="{0036881E-DA44-493E-9BCF-B130A06FDC17}" srcOrd="6" destOrd="0" presId="urn:microsoft.com/office/officeart/2005/8/layout/process4"/>
    <dgm:cxn modelId="{41EFFA01-3099-45DC-8C46-5984D2E13DB6}" type="presParOf" srcId="{0036881E-DA44-493E-9BCF-B130A06FDC17}" destId="{50E2B0CC-6645-4EBB-A100-B232354AA9CF}" srcOrd="0" destOrd="0" presId="urn:microsoft.com/office/officeart/2005/8/layout/process4"/>
    <dgm:cxn modelId="{5DD43DC3-F8E6-4564-94AC-73ED14EBB221}" type="presParOf" srcId="{0036881E-DA44-493E-9BCF-B130A06FDC17}" destId="{002D3BCB-7279-476D-A5B3-43499A68FFAD}" srcOrd="1" destOrd="0" presId="urn:microsoft.com/office/officeart/2005/8/layout/process4"/>
    <dgm:cxn modelId="{AC70FD8A-FA68-4468-A741-0E84E5A30169}" type="presParOf" srcId="{0036881E-DA44-493E-9BCF-B130A06FDC17}" destId="{36A4BBED-F94A-492D-B802-1824234BAD7D}" srcOrd="2" destOrd="0" presId="urn:microsoft.com/office/officeart/2005/8/layout/process4"/>
    <dgm:cxn modelId="{06E1D853-6725-4FBC-9E0D-B109A610551D}" type="presParOf" srcId="{36A4BBED-F94A-492D-B802-1824234BAD7D}" destId="{1E402D0C-207C-4F15-A62E-123D71869F74}" srcOrd="0" destOrd="0" presId="urn:microsoft.com/office/officeart/2005/8/layout/process4"/>
    <dgm:cxn modelId="{4B163028-8301-4FC0-8181-6E352D2C094F}" type="presParOf" srcId="{36A4BBED-F94A-492D-B802-1824234BAD7D}" destId="{6CE55821-3952-4C0A-916D-4A7CF84790A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27FABFF-3D64-41D4-8DCA-7A39B2EAD246}" type="doc">
      <dgm:prSet loTypeId="urn:microsoft.com/office/officeart/2005/8/layout/venn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43401EA-B302-4737-85CD-81588647C6FF}" type="pres">
      <dgm:prSet presAssocID="{227FABFF-3D64-41D4-8DCA-7A39B2EAD24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D8079-99EE-4086-9F0E-1C80C15AC54C}" type="presOf" srcId="{227FABFF-3D64-41D4-8DCA-7A39B2EAD246}" destId="{043401EA-B302-4737-85CD-81588647C6FF}" srcOrd="0" destOrd="0" presId="urn:microsoft.com/office/officeart/2005/8/layout/ven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0DE666E-1AD5-49C4-B162-47C399D5AE92}" type="doc">
      <dgm:prSet loTypeId="urn:microsoft.com/office/officeart/2005/8/layout/hProcess4" loCatId="process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FE31D7F1-67EB-41C4-8CAC-9FD30247FDA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Программные расходы  </a:t>
          </a:r>
        </a:p>
        <a:p>
          <a:r>
            <a:rPr lang="ru-RU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833 032,20 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тыс. руб. общего или </a:t>
          </a:r>
        </a:p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96,0% от объема расходов </a:t>
          </a:r>
          <a:endParaRPr lang="ru-RU" dirty="0"/>
        </a:p>
      </dgm:t>
    </dgm:pt>
    <dgm:pt modelId="{5FBC6A87-1D7C-46DB-8295-543B5F8D7D0B}" type="parTrans" cxnId="{7EA32A3B-2F35-4F02-9788-D96B628BFD8C}">
      <dgm:prSet/>
      <dgm:spPr/>
      <dgm:t>
        <a:bodyPr/>
        <a:lstStyle/>
        <a:p>
          <a:endParaRPr lang="ru-RU"/>
        </a:p>
      </dgm:t>
    </dgm:pt>
    <dgm:pt modelId="{74916FFB-4E20-41FC-99B4-B5E215B554E5}" type="sibTrans" cxnId="{7EA32A3B-2F35-4F02-9788-D96B628BFD8C}">
      <dgm:prSet/>
      <dgm:spPr/>
      <dgm:t>
        <a:bodyPr/>
        <a:lstStyle/>
        <a:p>
          <a:endParaRPr lang="ru-RU"/>
        </a:p>
      </dgm:t>
    </dgm:pt>
    <dgm:pt modelId="{2ED75316-504D-4917-87D4-50BE11A88B53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Общий объем расходов бюджета городского округа на 2017 год</a:t>
          </a:r>
          <a:endParaRPr lang="ru-RU" dirty="0"/>
        </a:p>
      </dgm:t>
    </dgm:pt>
    <dgm:pt modelId="{30704CFC-5C08-402B-BCC7-F34F8280F730}" type="parTrans" cxnId="{CC4B6594-AA16-4F0F-8513-BD08784E20CE}">
      <dgm:prSet/>
      <dgm:spPr/>
      <dgm:t>
        <a:bodyPr/>
        <a:lstStyle/>
        <a:p>
          <a:endParaRPr lang="ru-RU"/>
        </a:p>
      </dgm:t>
    </dgm:pt>
    <dgm:pt modelId="{D9707D86-B2E6-459A-B671-99AD4512C074}" type="sibTrans" cxnId="{CC4B6594-AA16-4F0F-8513-BD08784E20CE}">
      <dgm:prSet/>
      <dgm:spPr/>
      <dgm:t>
        <a:bodyPr/>
        <a:lstStyle/>
        <a:p>
          <a:endParaRPr lang="ru-RU"/>
        </a:p>
      </dgm:t>
    </dgm:pt>
    <dgm:pt modelId="{B1B7F56B-31EC-48CE-8248-C9F2A2153EE6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Общий объем расходов бюджета городского округа на 2018 год</a:t>
          </a:r>
        </a:p>
        <a:p>
          <a:r>
            <a: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838 131,40</a:t>
          </a:r>
        </a:p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dirty="0"/>
        </a:p>
      </dgm:t>
    </dgm:pt>
    <dgm:pt modelId="{D2C1E70D-7F7E-48EB-ADA2-874E5F5CB99B}" type="parTrans" cxnId="{58797524-0977-450F-81AF-1C9D7C3164A0}">
      <dgm:prSet/>
      <dgm:spPr/>
      <dgm:t>
        <a:bodyPr/>
        <a:lstStyle/>
        <a:p>
          <a:endParaRPr lang="ru-RU"/>
        </a:p>
      </dgm:t>
    </dgm:pt>
    <dgm:pt modelId="{0E4D91FF-E1EF-4D22-B0E9-216B93641D6C}" type="sibTrans" cxnId="{58797524-0977-450F-81AF-1C9D7C3164A0}">
      <dgm:prSet/>
      <dgm:spPr/>
      <dgm:t>
        <a:bodyPr/>
        <a:lstStyle/>
        <a:p>
          <a:endParaRPr lang="ru-RU"/>
        </a:p>
      </dgm:t>
    </dgm:pt>
    <dgm:pt modelId="{F331BFD5-F4C5-41DF-AA17-C4ECD21267A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Программные расходы</a:t>
          </a:r>
          <a:endParaRPr lang="ru-RU" dirty="0"/>
        </a:p>
      </dgm:t>
    </dgm:pt>
    <dgm:pt modelId="{3B99F2B6-775C-471E-810C-F67A6EDDF4FF}" type="parTrans" cxnId="{260A82E5-91F5-4ED2-9187-435D65DA2EC7}">
      <dgm:prSet/>
      <dgm:spPr/>
      <dgm:t>
        <a:bodyPr/>
        <a:lstStyle/>
        <a:p>
          <a:endParaRPr lang="ru-RU"/>
        </a:p>
      </dgm:t>
    </dgm:pt>
    <dgm:pt modelId="{793D2010-59C6-4D63-B0A1-1E795021341E}" type="sibTrans" cxnId="{260A82E5-91F5-4ED2-9187-435D65DA2EC7}">
      <dgm:prSet/>
      <dgm:spPr/>
      <dgm:t>
        <a:bodyPr/>
        <a:lstStyle/>
        <a:p>
          <a:endParaRPr lang="ru-RU"/>
        </a:p>
      </dgm:t>
    </dgm:pt>
    <dgm:pt modelId="{9F20B644-9117-455F-9FD2-F46C261361B2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Программные расходы  </a:t>
          </a:r>
        </a:p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810 715, 50 тыс. руб. или 96 % от общего объема расходов</a:t>
          </a:r>
          <a:endParaRPr lang="ru-RU" dirty="0"/>
        </a:p>
      </dgm:t>
    </dgm:pt>
    <dgm:pt modelId="{95AA2598-5AE9-4FCF-8566-70C51A68C039}" type="parTrans" cxnId="{C6F6EBD1-9A57-4A79-BF59-77F942FB1EA0}">
      <dgm:prSet/>
      <dgm:spPr/>
      <dgm:t>
        <a:bodyPr/>
        <a:lstStyle/>
        <a:p>
          <a:endParaRPr lang="ru-RU"/>
        </a:p>
      </dgm:t>
    </dgm:pt>
    <dgm:pt modelId="{487BB455-915C-4C6D-BD16-6056A78A490E}" type="sibTrans" cxnId="{C6F6EBD1-9A57-4A79-BF59-77F942FB1EA0}">
      <dgm:prSet/>
      <dgm:spPr/>
      <dgm:t>
        <a:bodyPr/>
        <a:lstStyle/>
        <a:p>
          <a:endParaRPr lang="ru-RU"/>
        </a:p>
      </dgm:t>
    </dgm:pt>
    <dgm:pt modelId="{CAA68696-BD5D-40A1-94E7-18926B3384CE}">
      <dgm:prSet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Общий объем расходов бюджета городского округа на 2019 год                   842 132,80 </a:t>
          </a:r>
          <a:r>
            <a: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dirty="0"/>
        </a:p>
      </dgm:t>
    </dgm:pt>
    <dgm:pt modelId="{464C2448-1551-4230-B509-CF5C0B3B1A91}" type="parTrans" cxnId="{A0273FED-96EB-42B3-8D62-1B6E20BDF927}">
      <dgm:prSet/>
      <dgm:spPr/>
      <dgm:t>
        <a:bodyPr/>
        <a:lstStyle/>
        <a:p>
          <a:endParaRPr lang="ru-RU"/>
        </a:p>
      </dgm:t>
    </dgm:pt>
    <dgm:pt modelId="{1B0D097D-54CD-4D3A-8AB4-39F79CDF6078}" type="sibTrans" cxnId="{A0273FED-96EB-42B3-8D62-1B6E20BDF927}">
      <dgm:prSet/>
      <dgm:spPr/>
      <dgm:t>
        <a:bodyPr/>
        <a:lstStyle/>
        <a:p>
          <a:endParaRPr lang="ru-RU"/>
        </a:p>
      </dgm:t>
    </dgm:pt>
    <dgm:pt modelId="{F408C525-4C22-42AD-A781-59C543F9E0BC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863 523,40</a:t>
          </a:r>
          <a:r>
            <a: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dirty="0"/>
        </a:p>
      </dgm:t>
    </dgm:pt>
    <dgm:pt modelId="{149C05DC-A03A-4D3A-B318-FB3AEA8A4EB9}" type="parTrans" cxnId="{2B624772-EA07-46F7-AA83-753FBCC72EF7}">
      <dgm:prSet/>
      <dgm:spPr/>
      <dgm:t>
        <a:bodyPr/>
        <a:lstStyle/>
        <a:p>
          <a:endParaRPr lang="ru-RU"/>
        </a:p>
      </dgm:t>
    </dgm:pt>
    <dgm:pt modelId="{42C062B1-E221-432D-AA45-FE7B2800C446}" type="sibTrans" cxnId="{2B624772-EA07-46F7-AA83-753FBCC72EF7}">
      <dgm:prSet/>
      <dgm:spPr/>
      <dgm:t>
        <a:bodyPr/>
        <a:lstStyle/>
        <a:p>
          <a:endParaRPr lang="ru-RU"/>
        </a:p>
      </dgm:t>
    </dgm:pt>
    <dgm:pt modelId="{0876A76A-8C9F-4A83-8A3B-A6C622DE7990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806 713,70 тыс. руб. или 96 % от общего объема расходов</a:t>
          </a:r>
          <a:endParaRPr lang="ru-RU" dirty="0"/>
        </a:p>
      </dgm:t>
    </dgm:pt>
    <dgm:pt modelId="{EF812B1B-70FA-445A-8784-0A1E66C828A3}" type="parTrans" cxnId="{4244DD8E-B3AB-42AF-9A97-625C80855B4B}">
      <dgm:prSet/>
      <dgm:spPr/>
    </dgm:pt>
    <dgm:pt modelId="{CD4629B8-1C95-4ACA-9BCE-BC5DA969B62E}" type="sibTrans" cxnId="{4244DD8E-B3AB-42AF-9A97-625C80855B4B}">
      <dgm:prSet/>
      <dgm:spPr/>
    </dgm:pt>
    <dgm:pt modelId="{E5F05286-ED31-472B-8303-82A5CF267204}" type="pres">
      <dgm:prSet presAssocID="{60DE666E-1AD5-49C4-B162-47C399D5AE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9C20ED-9B57-4249-B27D-B9438FF7924F}" type="pres">
      <dgm:prSet presAssocID="{60DE666E-1AD5-49C4-B162-47C399D5AE92}" presName="tSp" presStyleCnt="0"/>
      <dgm:spPr/>
    </dgm:pt>
    <dgm:pt modelId="{7554B0CE-E0A3-4624-98EA-DD02013179AE}" type="pres">
      <dgm:prSet presAssocID="{60DE666E-1AD5-49C4-B162-47C399D5AE92}" presName="bSp" presStyleCnt="0"/>
      <dgm:spPr/>
    </dgm:pt>
    <dgm:pt modelId="{B232699F-0360-4F35-9378-FC44B9460585}" type="pres">
      <dgm:prSet presAssocID="{60DE666E-1AD5-49C4-B162-47C399D5AE92}" presName="process" presStyleCnt="0"/>
      <dgm:spPr/>
    </dgm:pt>
    <dgm:pt modelId="{001757A9-7079-4405-9648-25172A53E19D}" type="pres">
      <dgm:prSet presAssocID="{FE31D7F1-67EB-41C4-8CAC-9FD30247FDA9}" presName="composite1" presStyleCnt="0"/>
      <dgm:spPr/>
    </dgm:pt>
    <dgm:pt modelId="{38103E6C-2621-4914-BA4A-8E6E0A7F7DE0}" type="pres">
      <dgm:prSet presAssocID="{FE31D7F1-67EB-41C4-8CAC-9FD30247FDA9}" presName="dummyNode1" presStyleLbl="node1" presStyleIdx="0" presStyleCnt="3"/>
      <dgm:spPr/>
    </dgm:pt>
    <dgm:pt modelId="{DB9850C2-837F-49DA-8FC7-DF0DF66B4D1C}" type="pres">
      <dgm:prSet presAssocID="{FE31D7F1-67EB-41C4-8CAC-9FD30247FDA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3CC9C-9BAA-4782-82DD-92BCD7D2EBFD}" type="pres">
      <dgm:prSet presAssocID="{FE31D7F1-67EB-41C4-8CAC-9FD30247FD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506C3-EB49-4DD8-801E-B9AD35A0E3B2}" type="pres">
      <dgm:prSet presAssocID="{FE31D7F1-67EB-41C4-8CAC-9FD30247FDA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CB4EC-705B-4FCD-8098-CD0B418D982D}" type="pres">
      <dgm:prSet presAssocID="{FE31D7F1-67EB-41C4-8CAC-9FD30247FDA9}" presName="connSite1" presStyleCnt="0"/>
      <dgm:spPr/>
    </dgm:pt>
    <dgm:pt modelId="{DF8D6415-707C-4A6C-AF50-A69A6652CA35}" type="pres">
      <dgm:prSet presAssocID="{74916FFB-4E20-41FC-99B4-B5E215B554E5}" presName="Name9" presStyleLbl="sibTrans2D1" presStyleIdx="0" presStyleCnt="2"/>
      <dgm:spPr/>
      <dgm:t>
        <a:bodyPr/>
        <a:lstStyle/>
        <a:p>
          <a:endParaRPr lang="ru-RU"/>
        </a:p>
      </dgm:t>
    </dgm:pt>
    <dgm:pt modelId="{7D9C14F1-ADEE-404A-A6A6-5B6CA7153C40}" type="pres">
      <dgm:prSet presAssocID="{B1B7F56B-31EC-48CE-8248-C9F2A2153EE6}" presName="composite2" presStyleCnt="0"/>
      <dgm:spPr/>
    </dgm:pt>
    <dgm:pt modelId="{51490417-DA2F-458A-8199-BF385D7F4172}" type="pres">
      <dgm:prSet presAssocID="{B1B7F56B-31EC-48CE-8248-C9F2A2153EE6}" presName="dummyNode2" presStyleLbl="node1" presStyleIdx="0" presStyleCnt="3"/>
      <dgm:spPr/>
    </dgm:pt>
    <dgm:pt modelId="{A779DCBA-3837-488C-AAF5-DFFDD92BC9B9}" type="pres">
      <dgm:prSet presAssocID="{B1B7F56B-31EC-48CE-8248-C9F2A2153EE6}" presName="childNode2" presStyleLbl="bgAcc1" presStyleIdx="1" presStyleCnt="3" custLinFactNeighborY="8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BDD6F-0372-4093-92D8-3221AFFD6881}" type="pres">
      <dgm:prSet presAssocID="{B1B7F56B-31EC-48CE-8248-C9F2A2153EE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E77D8-9561-4137-859E-38F4E5457136}" type="pres">
      <dgm:prSet presAssocID="{B1B7F56B-31EC-48CE-8248-C9F2A2153EE6}" presName="parentNode2" presStyleLbl="node1" presStyleIdx="1" presStyleCnt="3" custScaleX="116435" custScaleY="139000" custLinFactNeighborX="4274" custLinFactNeighborY="-71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3FA88-F04D-4819-B59A-51B65448EFB3}" type="pres">
      <dgm:prSet presAssocID="{B1B7F56B-31EC-48CE-8248-C9F2A2153EE6}" presName="connSite2" presStyleCnt="0"/>
      <dgm:spPr/>
    </dgm:pt>
    <dgm:pt modelId="{E7670999-9D52-4B17-BE05-83C0ECA8A129}" type="pres">
      <dgm:prSet presAssocID="{0E4D91FF-E1EF-4D22-B0E9-216B93641D6C}" presName="Name18" presStyleLbl="sibTrans2D1" presStyleIdx="1" presStyleCnt="2"/>
      <dgm:spPr/>
      <dgm:t>
        <a:bodyPr/>
        <a:lstStyle/>
        <a:p>
          <a:endParaRPr lang="ru-RU"/>
        </a:p>
      </dgm:t>
    </dgm:pt>
    <dgm:pt modelId="{16C60F25-5A41-40A2-B17A-81ED3CF83C42}" type="pres">
      <dgm:prSet presAssocID="{9F20B644-9117-455F-9FD2-F46C261361B2}" presName="composite1" presStyleCnt="0"/>
      <dgm:spPr/>
    </dgm:pt>
    <dgm:pt modelId="{FAD614C5-6B50-4F9C-9B18-717E63C3BF25}" type="pres">
      <dgm:prSet presAssocID="{9F20B644-9117-455F-9FD2-F46C261361B2}" presName="dummyNode1" presStyleLbl="node1" presStyleIdx="1" presStyleCnt="3"/>
      <dgm:spPr/>
    </dgm:pt>
    <dgm:pt modelId="{56F0C709-CB9A-42D1-B176-C442E927F70D}" type="pres">
      <dgm:prSet presAssocID="{9F20B644-9117-455F-9FD2-F46C261361B2}" presName="childNode1" presStyleLbl="bgAcc1" presStyleIdx="2" presStyleCnt="3" custLinFactNeighborX="-1689" custLinFactNeighborY="-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CCABA-2183-437A-8ABE-ED0A0D0258B4}" type="pres">
      <dgm:prSet presAssocID="{9F20B644-9117-455F-9FD2-F46C261361B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B82CC-C9A6-41C1-A2B2-D5E295009806}" type="pres">
      <dgm:prSet presAssocID="{9F20B644-9117-455F-9FD2-F46C261361B2}" presName="parentNode1" presStyleLbl="node1" presStyleIdx="2" presStyleCnt="3" custScaleX="110351" custScaleY="170248" custLinFactX="91551" custLinFactNeighborX="100000" custLinFactNeighborY="303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D61E4-CF89-4556-9032-03C591DE3146}" type="pres">
      <dgm:prSet presAssocID="{9F20B644-9117-455F-9FD2-F46C261361B2}" presName="connSite1" presStyleCnt="0"/>
      <dgm:spPr/>
    </dgm:pt>
  </dgm:ptLst>
  <dgm:cxnLst>
    <dgm:cxn modelId="{78E71C10-D696-40A8-8441-247A783A9728}" type="presOf" srcId="{F408C525-4C22-42AD-A781-59C543F9E0BC}" destId="{DB23CC9C-9BAA-4782-82DD-92BCD7D2EBFD}" srcOrd="1" destOrd="1" presId="urn:microsoft.com/office/officeart/2005/8/layout/hProcess4"/>
    <dgm:cxn modelId="{DF3DE90D-CAE2-45BA-A3A9-FC1692460F55}" type="presOf" srcId="{9F20B644-9117-455F-9FD2-F46C261361B2}" destId="{1D7B82CC-C9A6-41C1-A2B2-D5E295009806}" srcOrd="0" destOrd="0" presId="urn:microsoft.com/office/officeart/2005/8/layout/hProcess4"/>
    <dgm:cxn modelId="{4D441BF8-3F59-41D7-AB47-722DF5196D3F}" type="presOf" srcId="{0876A76A-8C9F-4A83-8A3B-A6C622DE7990}" destId="{A779DCBA-3837-488C-AAF5-DFFDD92BC9B9}" srcOrd="0" destOrd="1" presId="urn:microsoft.com/office/officeart/2005/8/layout/hProcess4"/>
    <dgm:cxn modelId="{E7B62386-003E-4A94-9D03-B8837D916CA0}" type="presOf" srcId="{0876A76A-8C9F-4A83-8A3B-A6C622DE7990}" destId="{099BDD6F-0372-4093-92D8-3221AFFD6881}" srcOrd="1" destOrd="1" presId="urn:microsoft.com/office/officeart/2005/8/layout/hProcess4"/>
    <dgm:cxn modelId="{7EA32A3B-2F35-4F02-9788-D96B628BFD8C}" srcId="{60DE666E-1AD5-49C4-B162-47C399D5AE92}" destId="{FE31D7F1-67EB-41C4-8CAC-9FD30247FDA9}" srcOrd="0" destOrd="0" parTransId="{5FBC6A87-1D7C-46DB-8295-543B5F8D7D0B}" sibTransId="{74916FFB-4E20-41FC-99B4-B5E215B554E5}"/>
    <dgm:cxn modelId="{8714B333-800C-4EA1-B956-AC7998517B02}" type="presOf" srcId="{CAA68696-BD5D-40A1-94E7-18926B3384CE}" destId="{93ECCABA-2183-437A-8ABE-ED0A0D0258B4}" srcOrd="1" destOrd="0" presId="urn:microsoft.com/office/officeart/2005/8/layout/hProcess4"/>
    <dgm:cxn modelId="{CC4B6594-AA16-4F0F-8513-BD08784E20CE}" srcId="{FE31D7F1-67EB-41C4-8CAC-9FD30247FDA9}" destId="{2ED75316-504D-4917-87D4-50BE11A88B53}" srcOrd="0" destOrd="0" parTransId="{30704CFC-5C08-402B-BCC7-F34F8280F730}" sibTransId="{D9707D86-B2E6-459A-B671-99AD4512C074}"/>
    <dgm:cxn modelId="{260A82E5-91F5-4ED2-9187-435D65DA2EC7}" srcId="{B1B7F56B-31EC-48CE-8248-C9F2A2153EE6}" destId="{F331BFD5-F4C5-41DF-AA17-C4ECD21267A8}" srcOrd="0" destOrd="0" parTransId="{3B99F2B6-775C-471E-810C-F67A6EDDF4FF}" sibTransId="{793D2010-59C6-4D63-B0A1-1E795021341E}"/>
    <dgm:cxn modelId="{1B3C3948-940E-484E-A092-F3413F7202A8}" type="presOf" srcId="{2ED75316-504D-4917-87D4-50BE11A88B53}" destId="{DB23CC9C-9BAA-4782-82DD-92BCD7D2EBFD}" srcOrd="1" destOrd="0" presId="urn:microsoft.com/office/officeart/2005/8/layout/hProcess4"/>
    <dgm:cxn modelId="{EFC033D4-6EC1-4885-BE9D-5E3BC8FE485A}" type="presOf" srcId="{F408C525-4C22-42AD-A781-59C543F9E0BC}" destId="{DB9850C2-837F-49DA-8FC7-DF0DF66B4D1C}" srcOrd="0" destOrd="1" presId="urn:microsoft.com/office/officeart/2005/8/layout/hProcess4"/>
    <dgm:cxn modelId="{C6F6EBD1-9A57-4A79-BF59-77F942FB1EA0}" srcId="{60DE666E-1AD5-49C4-B162-47C399D5AE92}" destId="{9F20B644-9117-455F-9FD2-F46C261361B2}" srcOrd="2" destOrd="0" parTransId="{95AA2598-5AE9-4FCF-8566-70C51A68C039}" sibTransId="{487BB455-915C-4C6D-BD16-6056A78A490E}"/>
    <dgm:cxn modelId="{4244DD8E-B3AB-42AF-9A97-625C80855B4B}" srcId="{B1B7F56B-31EC-48CE-8248-C9F2A2153EE6}" destId="{0876A76A-8C9F-4A83-8A3B-A6C622DE7990}" srcOrd="1" destOrd="0" parTransId="{EF812B1B-70FA-445A-8784-0A1E66C828A3}" sibTransId="{CD4629B8-1C95-4ACA-9BCE-BC5DA969B62E}"/>
    <dgm:cxn modelId="{ED1BFBA7-B36A-49C5-B698-39185562AEFA}" type="presOf" srcId="{FE31D7F1-67EB-41C4-8CAC-9FD30247FDA9}" destId="{350506C3-EB49-4DD8-801E-B9AD35A0E3B2}" srcOrd="0" destOrd="0" presId="urn:microsoft.com/office/officeart/2005/8/layout/hProcess4"/>
    <dgm:cxn modelId="{E025B3C2-22B8-4030-9AC5-29C8F6544534}" type="presOf" srcId="{2ED75316-504D-4917-87D4-50BE11A88B53}" destId="{DB9850C2-837F-49DA-8FC7-DF0DF66B4D1C}" srcOrd="0" destOrd="0" presId="urn:microsoft.com/office/officeart/2005/8/layout/hProcess4"/>
    <dgm:cxn modelId="{A0273FED-96EB-42B3-8D62-1B6E20BDF927}" srcId="{9F20B644-9117-455F-9FD2-F46C261361B2}" destId="{CAA68696-BD5D-40A1-94E7-18926B3384CE}" srcOrd="0" destOrd="0" parTransId="{464C2448-1551-4230-B509-CF5C0B3B1A91}" sibTransId="{1B0D097D-54CD-4D3A-8AB4-39F79CDF6078}"/>
    <dgm:cxn modelId="{B95BB265-C9BC-4996-8662-AB2EA35C7391}" type="presOf" srcId="{60DE666E-1AD5-49C4-B162-47C399D5AE92}" destId="{E5F05286-ED31-472B-8303-82A5CF267204}" srcOrd="0" destOrd="0" presId="urn:microsoft.com/office/officeart/2005/8/layout/hProcess4"/>
    <dgm:cxn modelId="{EF0FAEFD-BE2D-47DC-B4E4-DF1F43ACA2EC}" type="presOf" srcId="{B1B7F56B-31EC-48CE-8248-C9F2A2153EE6}" destId="{09EE77D8-9561-4137-859E-38F4E5457136}" srcOrd="0" destOrd="0" presId="urn:microsoft.com/office/officeart/2005/8/layout/hProcess4"/>
    <dgm:cxn modelId="{2F04EBF3-5CFF-4558-AFC3-9E929FDE15CD}" type="presOf" srcId="{0E4D91FF-E1EF-4D22-B0E9-216B93641D6C}" destId="{E7670999-9D52-4B17-BE05-83C0ECA8A129}" srcOrd="0" destOrd="0" presId="urn:microsoft.com/office/officeart/2005/8/layout/hProcess4"/>
    <dgm:cxn modelId="{DD2BC1DD-A15D-469C-A224-5BBE3EEDB7E0}" type="presOf" srcId="{F331BFD5-F4C5-41DF-AA17-C4ECD21267A8}" destId="{099BDD6F-0372-4093-92D8-3221AFFD6881}" srcOrd="1" destOrd="0" presId="urn:microsoft.com/office/officeart/2005/8/layout/hProcess4"/>
    <dgm:cxn modelId="{58797524-0977-450F-81AF-1C9D7C3164A0}" srcId="{60DE666E-1AD5-49C4-B162-47C399D5AE92}" destId="{B1B7F56B-31EC-48CE-8248-C9F2A2153EE6}" srcOrd="1" destOrd="0" parTransId="{D2C1E70D-7F7E-48EB-ADA2-874E5F5CB99B}" sibTransId="{0E4D91FF-E1EF-4D22-B0E9-216B93641D6C}"/>
    <dgm:cxn modelId="{17FFDACE-586D-465A-824D-C3AAA5B8EBA8}" type="presOf" srcId="{CAA68696-BD5D-40A1-94E7-18926B3384CE}" destId="{56F0C709-CB9A-42D1-B176-C442E927F70D}" srcOrd="0" destOrd="0" presId="urn:microsoft.com/office/officeart/2005/8/layout/hProcess4"/>
    <dgm:cxn modelId="{9907B514-4C30-4AE8-87F2-EB861244F090}" type="presOf" srcId="{F331BFD5-F4C5-41DF-AA17-C4ECD21267A8}" destId="{A779DCBA-3837-488C-AAF5-DFFDD92BC9B9}" srcOrd="0" destOrd="0" presId="urn:microsoft.com/office/officeart/2005/8/layout/hProcess4"/>
    <dgm:cxn modelId="{2B624772-EA07-46F7-AA83-753FBCC72EF7}" srcId="{FE31D7F1-67EB-41C4-8CAC-9FD30247FDA9}" destId="{F408C525-4C22-42AD-A781-59C543F9E0BC}" srcOrd="1" destOrd="0" parTransId="{149C05DC-A03A-4D3A-B318-FB3AEA8A4EB9}" sibTransId="{42C062B1-E221-432D-AA45-FE7B2800C446}"/>
    <dgm:cxn modelId="{84E548A1-37A7-47B0-A4D6-F1EE3464DD3F}" type="presOf" srcId="{74916FFB-4E20-41FC-99B4-B5E215B554E5}" destId="{DF8D6415-707C-4A6C-AF50-A69A6652CA35}" srcOrd="0" destOrd="0" presId="urn:microsoft.com/office/officeart/2005/8/layout/hProcess4"/>
    <dgm:cxn modelId="{10741537-94A4-487D-A5CE-0FADEEF9E771}" type="presParOf" srcId="{E5F05286-ED31-472B-8303-82A5CF267204}" destId="{8B9C20ED-9B57-4249-B27D-B9438FF7924F}" srcOrd="0" destOrd="0" presId="urn:microsoft.com/office/officeart/2005/8/layout/hProcess4"/>
    <dgm:cxn modelId="{E1442B61-2347-4291-943B-165D74C84D5B}" type="presParOf" srcId="{E5F05286-ED31-472B-8303-82A5CF267204}" destId="{7554B0CE-E0A3-4624-98EA-DD02013179AE}" srcOrd="1" destOrd="0" presId="urn:microsoft.com/office/officeart/2005/8/layout/hProcess4"/>
    <dgm:cxn modelId="{BF60D66E-F528-455E-BF49-D99C8EEC49A9}" type="presParOf" srcId="{E5F05286-ED31-472B-8303-82A5CF267204}" destId="{B232699F-0360-4F35-9378-FC44B9460585}" srcOrd="2" destOrd="0" presId="urn:microsoft.com/office/officeart/2005/8/layout/hProcess4"/>
    <dgm:cxn modelId="{F9F03071-3E9F-4707-8809-42D33D9A9A91}" type="presParOf" srcId="{B232699F-0360-4F35-9378-FC44B9460585}" destId="{001757A9-7079-4405-9648-25172A53E19D}" srcOrd="0" destOrd="0" presId="urn:microsoft.com/office/officeart/2005/8/layout/hProcess4"/>
    <dgm:cxn modelId="{77BF9BEC-E6A7-4E1B-878D-0A0105E3B59C}" type="presParOf" srcId="{001757A9-7079-4405-9648-25172A53E19D}" destId="{38103E6C-2621-4914-BA4A-8E6E0A7F7DE0}" srcOrd="0" destOrd="0" presId="urn:microsoft.com/office/officeart/2005/8/layout/hProcess4"/>
    <dgm:cxn modelId="{D4550683-060A-4943-BF76-9E6B3640C0E5}" type="presParOf" srcId="{001757A9-7079-4405-9648-25172A53E19D}" destId="{DB9850C2-837F-49DA-8FC7-DF0DF66B4D1C}" srcOrd="1" destOrd="0" presId="urn:microsoft.com/office/officeart/2005/8/layout/hProcess4"/>
    <dgm:cxn modelId="{E07A3FEE-E38D-43B9-A072-BB7E90E01B34}" type="presParOf" srcId="{001757A9-7079-4405-9648-25172A53E19D}" destId="{DB23CC9C-9BAA-4782-82DD-92BCD7D2EBFD}" srcOrd="2" destOrd="0" presId="urn:microsoft.com/office/officeart/2005/8/layout/hProcess4"/>
    <dgm:cxn modelId="{FA00EA46-4A65-4369-832D-DF64FD3C4664}" type="presParOf" srcId="{001757A9-7079-4405-9648-25172A53E19D}" destId="{350506C3-EB49-4DD8-801E-B9AD35A0E3B2}" srcOrd="3" destOrd="0" presId="urn:microsoft.com/office/officeart/2005/8/layout/hProcess4"/>
    <dgm:cxn modelId="{3EEF7E8B-92EE-4F4A-9D4C-1B74A3D54AF5}" type="presParOf" srcId="{001757A9-7079-4405-9648-25172A53E19D}" destId="{0E9CB4EC-705B-4FCD-8098-CD0B418D982D}" srcOrd="4" destOrd="0" presId="urn:microsoft.com/office/officeart/2005/8/layout/hProcess4"/>
    <dgm:cxn modelId="{A5434541-9747-4C38-A637-F1B7FAE00BD2}" type="presParOf" srcId="{B232699F-0360-4F35-9378-FC44B9460585}" destId="{DF8D6415-707C-4A6C-AF50-A69A6652CA35}" srcOrd="1" destOrd="0" presId="urn:microsoft.com/office/officeart/2005/8/layout/hProcess4"/>
    <dgm:cxn modelId="{6163BBF6-08FF-4699-91A6-FD5BBFCB0575}" type="presParOf" srcId="{B232699F-0360-4F35-9378-FC44B9460585}" destId="{7D9C14F1-ADEE-404A-A6A6-5B6CA7153C40}" srcOrd="2" destOrd="0" presId="urn:microsoft.com/office/officeart/2005/8/layout/hProcess4"/>
    <dgm:cxn modelId="{1644C438-8B94-4811-91AE-EE9094A44018}" type="presParOf" srcId="{7D9C14F1-ADEE-404A-A6A6-5B6CA7153C40}" destId="{51490417-DA2F-458A-8199-BF385D7F4172}" srcOrd="0" destOrd="0" presId="urn:microsoft.com/office/officeart/2005/8/layout/hProcess4"/>
    <dgm:cxn modelId="{527FFA20-2701-48EF-A0EA-FA321B646D0F}" type="presParOf" srcId="{7D9C14F1-ADEE-404A-A6A6-5B6CA7153C40}" destId="{A779DCBA-3837-488C-AAF5-DFFDD92BC9B9}" srcOrd="1" destOrd="0" presId="urn:microsoft.com/office/officeart/2005/8/layout/hProcess4"/>
    <dgm:cxn modelId="{292607E2-5BB6-4E00-A526-3D371522D97B}" type="presParOf" srcId="{7D9C14F1-ADEE-404A-A6A6-5B6CA7153C40}" destId="{099BDD6F-0372-4093-92D8-3221AFFD6881}" srcOrd="2" destOrd="0" presId="urn:microsoft.com/office/officeart/2005/8/layout/hProcess4"/>
    <dgm:cxn modelId="{C7ECD570-2C03-490A-AEA1-BB605DF83CAE}" type="presParOf" srcId="{7D9C14F1-ADEE-404A-A6A6-5B6CA7153C40}" destId="{09EE77D8-9561-4137-859E-38F4E5457136}" srcOrd="3" destOrd="0" presId="urn:microsoft.com/office/officeart/2005/8/layout/hProcess4"/>
    <dgm:cxn modelId="{22246C58-974E-46D2-8C2A-7472A6DF04BE}" type="presParOf" srcId="{7D9C14F1-ADEE-404A-A6A6-5B6CA7153C40}" destId="{1473FA88-F04D-4819-B59A-51B65448EFB3}" srcOrd="4" destOrd="0" presId="urn:microsoft.com/office/officeart/2005/8/layout/hProcess4"/>
    <dgm:cxn modelId="{95F24D4C-3B3A-42AC-BC2C-411394218802}" type="presParOf" srcId="{B232699F-0360-4F35-9378-FC44B9460585}" destId="{E7670999-9D52-4B17-BE05-83C0ECA8A129}" srcOrd="3" destOrd="0" presId="urn:microsoft.com/office/officeart/2005/8/layout/hProcess4"/>
    <dgm:cxn modelId="{507FC393-3183-4A5D-83F8-EB1E491A8555}" type="presParOf" srcId="{B232699F-0360-4F35-9378-FC44B9460585}" destId="{16C60F25-5A41-40A2-B17A-81ED3CF83C42}" srcOrd="4" destOrd="0" presId="urn:microsoft.com/office/officeart/2005/8/layout/hProcess4"/>
    <dgm:cxn modelId="{C68C2D0D-85C7-455E-8895-C5A05474806E}" type="presParOf" srcId="{16C60F25-5A41-40A2-B17A-81ED3CF83C42}" destId="{FAD614C5-6B50-4F9C-9B18-717E63C3BF25}" srcOrd="0" destOrd="0" presId="urn:microsoft.com/office/officeart/2005/8/layout/hProcess4"/>
    <dgm:cxn modelId="{D97E23B7-24BF-4805-9149-2866FC4E89FA}" type="presParOf" srcId="{16C60F25-5A41-40A2-B17A-81ED3CF83C42}" destId="{56F0C709-CB9A-42D1-B176-C442E927F70D}" srcOrd="1" destOrd="0" presId="urn:microsoft.com/office/officeart/2005/8/layout/hProcess4"/>
    <dgm:cxn modelId="{42588CD5-B071-4E90-A0BA-71E00B9ED4D1}" type="presParOf" srcId="{16C60F25-5A41-40A2-B17A-81ED3CF83C42}" destId="{93ECCABA-2183-437A-8ABE-ED0A0D0258B4}" srcOrd="2" destOrd="0" presId="urn:microsoft.com/office/officeart/2005/8/layout/hProcess4"/>
    <dgm:cxn modelId="{D7CD7CBD-4EB5-4A8A-B827-F05A0459C904}" type="presParOf" srcId="{16C60F25-5A41-40A2-B17A-81ED3CF83C42}" destId="{1D7B82CC-C9A6-41C1-A2B2-D5E295009806}" srcOrd="3" destOrd="0" presId="urn:microsoft.com/office/officeart/2005/8/layout/hProcess4"/>
    <dgm:cxn modelId="{1698DE66-B32A-4FD0-83E8-389B288C68F2}" type="presParOf" srcId="{16C60F25-5A41-40A2-B17A-81ED3CF83C42}" destId="{BBDD61E4-CF89-4556-9032-03C591DE314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24EF6-95A5-462E-9331-37EF3442C150}" type="doc">
      <dgm:prSet loTypeId="urn:microsoft.com/office/officeart/2005/8/layout/arrow2" loCatId="process" qsTypeId="urn:microsoft.com/office/officeart/2005/8/quickstyle/3d3" qsCatId="3D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C91E574D-8719-4198-A81A-3F3025FDFFC3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Транспорт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2 670,00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51A82-88DD-4DAF-8ABD-884794A47FA0}" type="parTrans" cxnId="{491D5D90-7534-460B-95BA-9DB3370180E3}">
      <dgm:prSet/>
      <dgm:spPr/>
      <dgm:t>
        <a:bodyPr/>
        <a:lstStyle/>
        <a:p>
          <a:endParaRPr lang="ru-RU" sz="1400"/>
        </a:p>
      </dgm:t>
    </dgm:pt>
    <dgm:pt modelId="{6FC3B1C2-DFF7-4274-A3B2-46A4178474F2}" type="sibTrans" cxnId="{491D5D90-7534-460B-95BA-9DB3370180E3}">
      <dgm:prSet/>
      <dgm:spPr/>
      <dgm:t>
        <a:bodyPr/>
        <a:lstStyle/>
        <a:p>
          <a:endParaRPr lang="ru-RU" sz="1400"/>
        </a:p>
      </dgm:t>
    </dgm:pt>
    <dgm:pt modelId="{AED5FCE4-FCE9-431C-95EA-08C4073C37FC}">
      <dgm:prSet custT="1"/>
      <dgm:spPr/>
      <dgm:t>
        <a:bodyPr/>
        <a:lstStyle/>
        <a:p>
          <a:pPr algn="l"/>
          <a:endParaRPr lang="ru-RU" sz="1600" b="1" dirty="0" smtClean="0">
            <a:latin typeface="Times New Roman" pitchFamily="16" charset="0"/>
          </a:endParaRPr>
        </a:p>
        <a:p>
          <a:pPr algn="ctr"/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Сельское хозяйство</a:t>
          </a:r>
        </a:p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</a:t>
          </a:r>
          <a:r>
            <a:rPr lang="ru-RU" sz="1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12 852,60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71B27C-586F-49E2-898E-E58D8EA9941B}" type="parTrans" cxnId="{947031E8-A4B5-4EDC-A5D5-670FE31E8BC3}">
      <dgm:prSet/>
      <dgm:spPr/>
      <dgm:t>
        <a:bodyPr/>
        <a:lstStyle/>
        <a:p>
          <a:endParaRPr lang="ru-RU" sz="1400"/>
        </a:p>
      </dgm:t>
    </dgm:pt>
    <dgm:pt modelId="{78CCEFDC-A573-4A49-9A0D-74E9A6E9ACC5}" type="sibTrans" cxnId="{947031E8-A4B5-4EDC-A5D5-670FE31E8BC3}">
      <dgm:prSet/>
      <dgm:spPr/>
      <dgm:t>
        <a:bodyPr/>
        <a:lstStyle/>
        <a:p>
          <a:endParaRPr lang="ru-RU" sz="1400"/>
        </a:p>
      </dgm:t>
    </dgm:pt>
    <dgm:pt modelId="{861CE80B-7461-4653-8B6D-0E1AF2A70815}">
      <dgm:prSet custT="1"/>
      <dgm:spPr/>
      <dgm:t>
        <a:bodyPr/>
        <a:lstStyle/>
        <a:p>
          <a:pPr algn="l"/>
          <a:endParaRPr lang="ru-RU" sz="1400" b="1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национальной экономики</a:t>
          </a:r>
        </a:p>
        <a:p>
          <a:pPr algn="l"/>
          <a:r>
            <a:rPr lang="ru-RU" sz="1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    7 064,90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3FDCE40-B99B-47EB-B498-5FA42A3503C9}" type="parTrans" cxnId="{B2CC2424-E492-472F-BF7A-26CB14C3E64D}">
      <dgm:prSet/>
      <dgm:spPr/>
      <dgm:t>
        <a:bodyPr/>
        <a:lstStyle/>
        <a:p>
          <a:endParaRPr lang="ru-RU"/>
        </a:p>
      </dgm:t>
    </dgm:pt>
    <dgm:pt modelId="{9B4BE633-7834-4B92-8228-CFC6ECAF9B21}" type="sibTrans" cxnId="{B2CC2424-E492-472F-BF7A-26CB14C3E64D}">
      <dgm:prSet/>
      <dgm:spPr/>
      <dgm:t>
        <a:bodyPr/>
        <a:lstStyle/>
        <a:p>
          <a:endParaRPr lang="ru-RU"/>
        </a:p>
      </dgm:t>
    </dgm:pt>
    <dgm:pt modelId="{A22A65E4-85E1-41A6-9792-BC9EE4F8F9D5}">
      <dgm:prSet custT="1"/>
      <dgm:spPr/>
      <dgm:t>
        <a:bodyPr/>
        <a:lstStyle/>
        <a:p>
          <a:endParaRPr lang="ru-RU" dirty="0"/>
        </a:p>
      </dgm:t>
    </dgm:pt>
    <dgm:pt modelId="{107BCFD8-E772-41E4-9112-3A95E7737161}" type="sibTrans" cxnId="{2E8A2EE5-F363-4EAC-A1C3-5419CF57372D}">
      <dgm:prSet/>
      <dgm:spPr/>
      <dgm:t>
        <a:bodyPr/>
        <a:lstStyle/>
        <a:p>
          <a:endParaRPr lang="ru-RU" sz="1400"/>
        </a:p>
      </dgm:t>
    </dgm:pt>
    <dgm:pt modelId="{2FCE4C75-2A69-48E8-B457-61C57567C609}" type="parTrans" cxnId="{2E8A2EE5-F363-4EAC-A1C3-5419CF57372D}">
      <dgm:prSet/>
      <dgm:spPr/>
      <dgm:t>
        <a:bodyPr/>
        <a:lstStyle/>
        <a:p>
          <a:endParaRPr lang="ru-RU" sz="1400"/>
        </a:p>
      </dgm:t>
    </dgm:pt>
    <dgm:pt modelId="{2C5F0F17-B5F4-453B-A232-5DC53AA2E70D}" type="pres">
      <dgm:prSet presAssocID="{FE424EF6-95A5-462E-9331-37EF3442C15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C76563-5A5F-4FC2-B42F-78C575506C11}" type="pres">
      <dgm:prSet presAssocID="{FE424EF6-95A5-462E-9331-37EF3442C150}" presName="arrow" presStyleLbl="bgShp" presStyleIdx="0" presStyleCnt="1" custScaleX="119612" custLinFactNeighborX="93"/>
      <dgm:spPr/>
      <dgm:t>
        <a:bodyPr/>
        <a:lstStyle/>
        <a:p>
          <a:endParaRPr lang="ru-RU"/>
        </a:p>
      </dgm:t>
    </dgm:pt>
    <dgm:pt modelId="{8B365C65-15C0-4CC4-85F6-068337490DBB}" type="pres">
      <dgm:prSet presAssocID="{FE424EF6-95A5-462E-9331-37EF3442C150}" presName="arrowDiagram4" presStyleCnt="0"/>
      <dgm:spPr/>
    </dgm:pt>
    <dgm:pt modelId="{A81651F0-76B4-40B4-9D02-709166498B05}" type="pres">
      <dgm:prSet presAssocID="{C91E574D-8719-4198-A81A-3F3025FDFFC3}" presName="bullet4a" presStyleLbl="node1" presStyleIdx="0" presStyleCnt="4" custLinFactX="-200000" custLinFactY="2328" custLinFactNeighborX="-245850" custLinFactNeighborY="100000"/>
      <dgm:spPr/>
    </dgm:pt>
    <dgm:pt modelId="{E6FF4581-EF55-4E64-BA73-C8487472348E}" type="pres">
      <dgm:prSet presAssocID="{C91E574D-8719-4198-A81A-3F3025FDFFC3}" presName="textBox4a" presStyleLbl="revTx" presStyleIdx="0" presStyleCnt="4" custScaleX="139887" custScaleY="60915" custLinFactNeighborX="-38973" custLinFactNeighborY="17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3C505-20F6-4246-8BA5-4F6B70F1EE92}" type="pres">
      <dgm:prSet presAssocID="{861CE80B-7461-4653-8B6D-0E1AF2A70815}" presName="bullet4b" presStyleLbl="node1" presStyleIdx="1" presStyleCnt="4" custLinFactNeighborX="2280" custLinFactNeighborY="-33810"/>
      <dgm:spPr/>
    </dgm:pt>
    <dgm:pt modelId="{32CFFE47-1F90-4D29-8FC7-F9A76DB43460}" type="pres">
      <dgm:prSet presAssocID="{861CE80B-7461-4653-8B6D-0E1AF2A70815}" presName="textBox4b" presStyleLbl="revTx" presStyleIdx="1" presStyleCnt="4" custScaleX="147778" custLinFactNeighborX="-35859" custLinFactNeighborY="2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F9F32-9125-4FB5-8131-51F28DD38E19}" type="pres">
      <dgm:prSet presAssocID="{AED5FCE4-FCE9-431C-95EA-08C4073C37FC}" presName="bullet4c" presStyleLbl="node1" presStyleIdx="2" presStyleCnt="4" custLinFactX="37108" custLinFactNeighborX="100000" custLinFactNeighborY="-23755"/>
      <dgm:spPr/>
    </dgm:pt>
    <dgm:pt modelId="{4DD6887C-7332-4DB6-80E4-5798DEE17268}" type="pres">
      <dgm:prSet presAssocID="{AED5FCE4-FCE9-431C-95EA-08C4073C37FC}" presName="textBox4c" presStyleLbl="revTx" presStyleIdx="2" presStyleCnt="4" custScaleX="165957" custLinFactNeighborX="-9677" custLinFactNeighborY="20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753E1-1C08-4D82-A377-774C9691C023}" type="pres">
      <dgm:prSet presAssocID="{A22A65E4-85E1-41A6-9792-BC9EE4F8F9D5}" presName="bullet4d" presStyleLbl="node1" presStyleIdx="3" presStyleCnt="4" custLinFactX="100000" custLinFactNeighborX="114815" custLinFactNeighborY="-11826"/>
      <dgm:spPr/>
    </dgm:pt>
    <dgm:pt modelId="{E5122DFF-BDE0-45E3-A0E3-B5A287C9B269}" type="pres">
      <dgm:prSet presAssocID="{A22A65E4-85E1-41A6-9792-BC9EE4F8F9D5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7031E8-A4B5-4EDC-A5D5-670FE31E8BC3}" srcId="{FE424EF6-95A5-462E-9331-37EF3442C150}" destId="{AED5FCE4-FCE9-431C-95EA-08C4073C37FC}" srcOrd="2" destOrd="0" parTransId="{0F71B27C-586F-49E2-898E-E58D8EA9941B}" sibTransId="{78CCEFDC-A573-4A49-9A0D-74E9A6E9ACC5}"/>
    <dgm:cxn modelId="{B2CC2424-E492-472F-BF7A-26CB14C3E64D}" srcId="{FE424EF6-95A5-462E-9331-37EF3442C150}" destId="{861CE80B-7461-4653-8B6D-0E1AF2A70815}" srcOrd="1" destOrd="0" parTransId="{53FDCE40-B99B-47EB-B498-5FA42A3503C9}" sibTransId="{9B4BE633-7834-4B92-8228-CFC6ECAF9B21}"/>
    <dgm:cxn modelId="{491D5D90-7534-460B-95BA-9DB3370180E3}" srcId="{FE424EF6-95A5-462E-9331-37EF3442C150}" destId="{C91E574D-8719-4198-A81A-3F3025FDFFC3}" srcOrd="0" destOrd="0" parTransId="{64951A82-88DD-4DAF-8ABD-884794A47FA0}" sibTransId="{6FC3B1C2-DFF7-4274-A3B2-46A4178474F2}"/>
    <dgm:cxn modelId="{CA5BC449-5CF8-427C-BA93-6BF83C3E18A6}" type="presOf" srcId="{861CE80B-7461-4653-8B6D-0E1AF2A70815}" destId="{32CFFE47-1F90-4D29-8FC7-F9A76DB43460}" srcOrd="0" destOrd="0" presId="urn:microsoft.com/office/officeart/2005/8/layout/arrow2"/>
    <dgm:cxn modelId="{7A223307-5514-4997-9C7E-247EBD2F217F}" type="presOf" srcId="{FE424EF6-95A5-462E-9331-37EF3442C150}" destId="{2C5F0F17-B5F4-453B-A232-5DC53AA2E70D}" srcOrd="0" destOrd="0" presId="urn:microsoft.com/office/officeart/2005/8/layout/arrow2"/>
    <dgm:cxn modelId="{D452A83E-8766-4606-ADC6-C4513E7580EB}" type="presOf" srcId="{C91E574D-8719-4198-A81A-3F3025FDFFC3}" destId="{E6FF4581-EF55-4E64-BA73-C8487472348E}" srcOrd="0" destOrd="0" presId="urn:microsoft.com/office/officeart/2005/8/layout/arrow2"/>
    <dgm:cxn modelId="{30DBB1DD-E17F-4598-B0C8-9269332A81FA}" type="presOf" srcId="{AED5FCE4-FCE9-431C-95EA-08C4073C37FC}" destId="{4DD6887C-7332-4DB6-80E4-5798DEE17268}" srcOrd="0" destOrd="0" presId="urn:microsoft.com/office/officeart/2005/8/layout/arrow2"/>
    <dgm:cxn modelId="{3FE3E06E-F0CF-4CC3-B8FF-CE7EED7A6134}" type="presOf" srcId="{A22A65E4-85E1-41A6-9792-BC9EE4F8F9D5}" destId="{E5122DFF-BDE0-45E3-A0E3-B5A287C9B269}" srcOrd="0" destOrd="0" presId="urn:microsoft.com/office/officeart/2005/8/layout/arrow2"/>
    <dgm:cxn modelId="{2E8A2EE5-F363-4EAC-A1C3-5419CF57372D}" srcId="{FE424EF6-95A5-462E-9331-37EF3442C150}" destId="{A22A65E4-85E1-41A6-9792-BC9EE4F8F9D5}" srcOrd="3" destOrd="0" parTransId="{2FCE4C75-2A69-48E8-B457-61C57567C609}" sibTransId="{107BCFD8-E772-41E4-9112-3A95E7737161}"/>
    <dgm:cxn modelId="{B5FE5D25-8466-481B-BB90-B54A95346F68}" type="presParOf" srcId="{2C5F0F17-B5F4-453B-A232-5DC53AA2E70D}" destId="{94C76563-5A5F-4FC2-B42F-78C575506C11}" srcOrd="0" destOrd="0" presId="urn:microsoft.com/office/officeart/2005/8/layout/arrow2"/>
    <dgm:cxn modelId="{976A3BAD-17DD-4851-92E1-BF26E55008C2}" type="presParOf" srcId="{2C5F0F17-B5F4-453B-A232-5DC53AA2E70D}" destId="{8B365C65-15C0-4CC4-85F6-068337490DBB}" srcOrd="1" destOrd="0" presId="urn:microsoft.com/office/officeart/2005/8/layout/arrow2"/>
    <dgm:cxn modelId="{39ECF8F7-F4AA-4123-B6F7-ACD7681C87FD}" type="presParOf" srcId="{8B365C65-15C0-4CC4-85F6-068337490DBB}" destId="{A81651F0-76B4-40B4-9D02-709166498B05}" srcOrd="0" destOrd="0" presId="urn:microsoft.com/office/officeart/2005/8/layout/arrow2"/>
    <dgm:cxn modelId="{DE23DC8F-062F-4398-9D08-5923DD9C7CC2}" type="presParOf" srcId="{8B365C65-15C0-4CC4-85F6-068337490DBB}" destId="{E6FF4581-EF55-4E64-BA73-C8487472348E}" srcOrd="1" destOrd="0" presId="urn:microsoft.com/office/officeart/2005/8/layout/arrow2"/>
    <dgm:cxn modelId="{4AB66C03-2888-47F9-AC48-BEAE4D96B3DC}" type="presParOf" srcId="{8B365C65-15C0-4CC4-85F6-068337490DBB}" destId="{1AF3C505-20F6-4246-8BA5-4F6B70F1EE92}" srcOrd="2" destOrd="0" presId="urn:microsoft.com/office/officeart/2005/8/layout/arrow2"/>
    <dgm:cxn modelId="{D6E5DD00-DDB5-486C-BCBC-993539AD39BC}" type="presParOf" srcId="{8B365C65-15C0-4CC4-85F6-068337490DBB}" destId="{32CFFE47-1F90-4D29-8FC7-F9A76DB43460}" srcOrd="3" destOrd="0" presId="urn:microsoft.com/office/officeart/2005/8/layout/arrow2"/>
    <dgm:cxn modelId="{6BB44DAF-36F9-4498-B6E2-EA4690383D8F}" type="presParOf" srcId="{8B365C65-15C0-4CC4-85F6-068337490DBB}" destId="{075F9F32-9125-4FB5-8131-51F28DD38E19}" srcOrd="4" destOrd="0" presId="urn:microsoft.com/office/officeart/2005/8/layout/arrow2"/>
    <dgm:cxn modelId="{C7CABC43-DF10-4BB9-ACC9-08E6E923AF2C}" type="presParOf" srcId="{8B365C65-15C0-4CC4-85F6-068337490DBB}" destId="{4DD6887C-7332-4DB6-80E4-5798DEE17268}" srcOrd="5" destOrd="0" presId="urn:microsoft.com/office/officeart/2005/8/layout/arrow2"/>
    <dgm:cxn modelId="{E491BC1C-A13B-43C6-8129-9E2DAD510DB3}" type="presParOf" srcId="{8B365C65-15C0-4CC4-85F6-068337490DBB}" destId="{781753E1-1C08-4D82-A377-774C9691C023}" srcOrd="6" destOrd="0" presId="urn:microsoft.com/office/officeart/2005/8/layout/arrow2"/>
    <dgm:cxn modelId="{3BF83F7C-CE48-490F-ABD6-AEE0453A6B46}" type="presParOf" srcId="{8B365C65-15C0-4CC4-85F6-068337490DBB}" destId="{E5122DFF-BDE0-45E3-A0E3-B5A287C9B26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191C3F8-6E6A-49D7-944F-17BAE7664F53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A2D23AFE-650B-4E57-AB55-77D670C02CD5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Проект бюджета Гайского городского округа на 2017 год и плановый период 2018-2019 годов размещен на сайте  </a:t>
          </a:r>
        </a:p>
        <a:p>
          <a:r>
            <a:rPr lang="en-US" dirty="0" smtClean="0">
              <a:latin typeface="Bookman Old Style" pitchFamily="18" charset="0"/>
              <a:hlinkClick xmlns:r="http://schemas.openxmlformats.org/officeDocument/2006/relationships" r:id="rId1"/>
            </a:rPr>
            <a:t>http://</a:t>
          </a:r>
          <a:r>
            <a:rPr lang="ru-RU" dirty="0" smtClean="0">
              <a:latin typeface="Bookman Old Style" pitchFamily="18" charset="0"/>
              <a:hlinkClick xmlns:r="http://schemas.openxmlformats.org/officeDocument/2006/relationships" r:id="rId1"/>
            </a:rPr>
            <a:t> </a:t>
          </a:r>
          <a:r>
            <a:rPr lang="en-US" dirty="0" smtClean="0">
              <a:latin typeface="Bookman Old Style" pitchFamily="18" charset="0"/>
              <a:hlinkClick xmlns:r="http://schemas.openxmlformats.org/officeDocument/2006/relationships" r:id="rId1"/>
            </a:rPr>
            <a:t>www.gy.orb.ru/36/45/184</a:t>
          </a:r>
          <a:r>
            <a:rPr lang="ru-RU" dirty="0" smtClean="0">
              <a:latin typeface="Bookman Old Style" pitchFamily="18" charset="0"/>
            </a:rPr>
            <a:t> </a:t>
          </a:r>
        </a:p>
        <a:p>
          <a:r>
            <a:rPr lang="ru-RU" dirty="0" smtClean="0">
              <a:latin typeface="Bookman Old Style" pitchFamily="18" charset="0"/>
            </a:rPr>
            <a:t>(«Экономика»- «Бюджет, финансы - Дополнительные материалы к проекту бюджета)</a:t>
          </a:r>
        </a:p>
        <a:p>
          <a:endParaRPr lang="ru-RU" dirty="0"/>
        </a:p>
      </dgm:t>
    </dgm:pt>
    <dgm:pt modelId="{9FFC678B-D307-455F-830D-1B38430CC368}" type="parTrans" cxnId="{AEDE6E02-3A0A-4B50-824C-4504639BEB59}">
      <dgm:prSet/>
      <dgm:spPr/>
      <dgm:t>
        <a:bodyPr/>
        <a:lstStyle/>
        <a:p>
          <a:endParaRPr lang="ru-RU"/>
        </a:p>
      </dgm:t>
    </dgm:pt>
    <dgm:pt modelId="{CC62A1F3-43E2-4595-ABE3-4D2FC5F79C6C}" type="sibTrans" cxnId="{AEDE6E02-3A0A-4B50-824C-4504639BEB59}">
      <dgm:prSet/>
      <dgm:spPr/>
      <dgm:t>
        <a:bodyPr/>
        <a:lstStyle/>
        <a:p>
          <a:endParaRPr lang="ru-RU"/>
        </a:p>
      </dgm:t>
    </dgm:pt>
    <dgm:pt modelId="{B0B202EC-7442-40F7-B2F1-4908B4E2918A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Замечания и предложения к проекту бюджета Гайского городского округа на 2017 год и плановый период 2018-2019 годов в бумажном  виде следует направлять по адресу:</a:t>
          </a:r>
        </a:p>
        <a:p>
          <a:r>
            <a:rPr lang="ru-RU" dirty="0" smtClean="0">
              <a:latin typeface="Bookman Old Style" pitchFamily="18" charset="0"/>
            </a:rPr>
            <a:t>Г.Гай Администрация к. 412</a:t>
          </a:r>
          <a:endParaRPr lang="ru-RU" dirty="0">
            <a:latin typeface="Bookman Old Style" pitchFamily="18" charset="0"/>
          </a:endParaRPr>
        </a:p>
      </dgm:t>
    </dgm:pt>
    <dgm:pt modelId="{3DFEC943-B7EE-4FB6-AF24-62BD9E76E9C6}" type="parTrans" cxnId="{52E939E8-BEA7-4E36-A221-7F7B80DB55C9}">
      <dgm:prSet/>
      <dgm:spPr/>
      <dgm:t>
        <a:bodyPr/>
        <a:lstStyle/>
        <a:p>
          <a:endParaRPr lang="ru-RU"/>
        </a:p>
      </dgm:t>
    </dgm:pt>
    <dgm:pt modelId="{25FD8FF0-0AEE-45F6-A7A3-FE102020D3DF}" type="sibTrans" cxnId="{52E939E8-BEA7-4E36-A221-7F7B80DB55C9}">
      <dgm:prSet/>
      <dgm:spPr/>
      <dgm:t>
        <a:bodyPr/>
        <a:lstStyle/>
        <a:p>
          <a:endParaRPr lang="ru-RU"/>
        </a:p>
      </dgm:t>
    </dgm:pt>
    <dgm:pt modelId="{D5A4525E-BDB3-4F7E-938A-AC594AF9AEEB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Замечания и предложения к проекту бюджета Гайского городского округа на 2017 год и плановый период 2018-2019 годов в электронном виде следует направлять</a:t>
          </a:r>
        </a:p>
        <a:p>
          <a:r>
            <a:rPr lang="ru-RU" dirty="0" smtClean="0">
              <a:latin typeface="Bookman Old Style" pitchFamily="18" charset="0"/>
            </a:rPr>
            <a:t>на </a:t>
          </a:r>
          <a:r>
            <a:rPr lang="en-US" dirty="0" smtClean="0">
              <a:latin typeface="Bookman Old Style" pitchFamily="18" charset="0"/>
            </a:rPr>
            <a:t>e-mail.ru</a:t>
          </a:r>
          <a:r>
            <a:rPr lang="ru-RU" dirty="0" smtClean="0">
              <a:latin typeface="Bookman Old Style" pitchFamily="18" charset="0"/>
            </a:rPr>
            <a:t>: </a:t>
          </a:r>
          <a:r>
            <a:rPr lang="en-US" dirty="0" smtClean="0">
              <a:latin typeface="Bookman Old Style" pitchFamily="18" charset="0"/>
            </a:rPr>
            <a:t>gy_fin@mail.orb.ru</a:t>
          </a:r>
          <a:endParaRPr lang="ru-RU" dirty="0">
            <a:latin typeface="Bookman Old Style" pitchFamily="18" charset="0"/>
          </a:endParaRPr>
        </a:p>
      </dgm:t>
    </dgm:pt>
    <dgm:pt modelId="{C1C06A7D-C0D0-47A0-8AE1-AE9BDD2B6BB2}" type="parTrans" cxnId="{864845DC-0A73-4066-8377-7E92D519F956}">
      <dgm:prSet/>
      <dgm:spPr/>
      <dgm:t>
        <a:bodyPr/>
        <a:lstStyle/>
        <a:p>
          <a:endParaRPr lang="ru-RU"/>
        </a:p>
      </dgm:t>
    </dgm:pt>
    <dgm:pt modelId="{837F6406-3C61-4D24-8EC8-F3ABB1C1DE30}" type="sibTrans" cxnId="{864845DC-0A73-4066-8377-7E92D519F956}">
      <dgm:prSet/>
      <dgm:spPr/>
      <dgm:t>
        <a:bodyPr/>
        <a:lstStyle/>
        <a:p>
          <a:endParaRPr lang="ru-RU"/>
        </a:p>
      </dgm:t>
    </dgm:pt>
    <dgm:pt modelId="{110B28A2-A1F3-45A0-A17C-49D8D7ED9592}" type="pres">
      <dgm:prSet presAssocID="{0191C3F8-6E6A-49D7-944F-17BAE7664F53}" presName="linearFlow" presStyleCnt="0">
        <dgm:presLayoutVars>
          <dgm:dir/>
          <dgm:resizeHandles val="exact"/>
        </dgm:presLayoutVars>
      </dgm:prSet>
      <dgm:spPr/>
    </dgm:pt>
    <dgm:pt modelId="{E2D8715F-690A-4A64-8976-4877AEECD23D}" type="pres">
      <dgm:prSet presAssocID="{A2D23AFE-650B-4E57-AB55-77D670C02CD5}" presName="composite" presStyleCnt="0"/>
      <dgm:spPr/>
    </dgm:pt>
    <dgm:pt modelId="{B89D3A26-CD61-48B4-BCE8-C195219275B2}" type="pres">
      <dgm:prSet presAssocID="{A2D23AFE-650B-4E57-AB55-77D670C02CD5}" presName="imgShp" presStyleLbl="fgImgPlac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B1BC710-2967-4B1D-A95B-D4E25D04E8F7}" type="pres">
      <dgm:prSet presAssocID="{A2D23AFE-650B-4E57-AB55-77D670C02CD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82DA0-D996-4881-B1D1-06574D6315CC}" type="pres">
      <dgm:prSet presAssocID="{CC62A1F3-43E2-4595-ABE3-4D2FC5F79C6C}" presName="spacing" presStyleCnt="0"/>
      <dgm:spPr/>
    </dgm:pt>
    <dgm:pt modelId="{EC66AB00-93F3-42CD-857B-3741D8D18E47}" type="pres">
      <dgm:prSet presAssocID="{B0B202EC-7442-40F7-B2F1-4908B4E2918A}" presName="composite" presStyleCnt="0"/>
      <dgm:spPr/>
    </dgm:pt>
    <dgm:pt modelId="{8CA47487-CCF5-456A-A547-92B90610043C}" type="pres">
      <dgm:prSet presAssocID="{B0B202EC-7442-40F7-B2F1-4908B4E2918A}" presName="imgShp" presStyleLbl="fgImgPlace1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81127E8-35B1-4C85-AC74-092E5A304407}" type="pres">
      <dgm:prSet presAssocID="{B0B202EC-7442-40F7-B2F1-4908B4E2918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3EA10-C2BF-45F2-89C1-859E00BCC47E}" type="pres">
      <dgm:prSet presAssocID="{25FD8FF0-0AEE-45F6-A7A3-FE102020D3DF}" presName="spacing" presStyleCnt="0"/>
      <dgm:spPr/>
    </dgm:pt>
    <dgm:pt modelId="{F7B23143-B048-4DD4-95D3-4232A0D80F30}" type="pres">
      <dgm:prSet presAssocID="{D5A4525E-BDB3-4F7E-938A-AC594AF9AEEB}" presName="composite" presStyleCnt="0"/>
      <dgm:spPr/>
    </dgm:pt>
    <dgm:pt modelId="{4CAE60E4-8782-45F9-B495-40293FD059C5}" type="pres">
      <dgm:prSet presAssocID="{D5A4525E-BDB3-4F7E-938A-AC594AF9AEEB}" presName="imgShp" presStyleLbl="fgImgPlace1" presStyleIdx="2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6F7A62D-68DB-4502-9981-2BC1191EE46D}" type="pres">
      <dgm:prSet presAssocID="{D5A4525E-BDB3-4F7E-938A-AC594AF9AEE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4845DC-0A73-4066-8377-7E92D519F956}" srcId="{0191C3F8-6E6A-49D7-944F-17BAE7664F53}" destId="{D5A4525E-BDB3-4F7E-938A-AC594AF9AEEB}" srcOrd="2" destOrd="0" parTransId="{C1C06A7D-C0D0-47A0-8AE1-AE9BDD2B6BB2}" sibTransId="{837F6406-3C61-4D24-8EC8-F3ABB1C1DE30}"/>
    <dgm:cxn modelId="{BEA9A3F7-4A96-485A-A46D-6864A7D82024}" type="presOf" srcId="{B0B202EC-7442-40F7-B2F1-4908B4E2918A}" destId="{C81127E8-35B1-4C85-AC74-092E5A304407}" srcOrd="0" destOrd="0" presId="urn:microsoft.com/office/officeart/2005/8/layout/vList3"/>
    <dgm:cxn modelId="{D18C5E5A-49A3-4E87-BF4F-F8DC6D3BEEBA}" type="presOf" srcId="{D5A4525E-BDB3-4F7E-938A-AC594AF9AEEB}" destId="{A6F7A62D-68DB-4502-9981-2BC1191EE46D}" srcOrd="0" destOrd="0" presId="urn:microsoft.com/office/officeart/2005/8/layout/vList3"/>
    <dgm:cxn modelId="{39E327DC-4FCB-4512-B385-CE09AC723492}" type="presOf" srcId="{0191C3F8-6E6A-49D7-944F-17BAE7664F53}" destId="{110B28A2-A1F3-45A0-A17C-49D8D7ED9592}" srcOrd="0" destOrd="0" presId="urn:microsoft.com/office/officeart/2005/8/layout/vList3"/>
    <dgm:cxn modelId="{AEDE6E02-3A0A-4B50-824C-4504639BEB59}" srcId="{0191C3F8-6E6A-49D7-944F-17BAE7664F53}" destId="{A2D23AFE-650B-4E57-AB55-77D670C02CD5}" srcOrd="0" destOrd="0" parTransId="{9FFC678B-D307-455F-830D-1B38430CC368}" sibTransId="{CC62A1F3-43E2-4595-ABE3-4D2FC5F79C6C}"/>
    <dgm:cxn modelId="{0028BFFD-72CF-45AD-8328-AC95C9525FB1}" type="presOf" srcId="{A2D23AFE-650B-4E57-AB55-77D670C02CD5}" destId="{7B1BC710-2967-4B1D-A95B-D4E25D04E8F7}" srcOrd="0" destOrd="0" presId="urn:microsoft.com/office/officeart/2005/8/layout/vList3"/>
    <dgm:cxn modelId="{52E939E8-BEA7-4E36-A221-7F7B80DB55C9}" srcId="{0191C3F8-6E6A-49D7-944F-17BAE7664F53}" destId="{B0B202EC-7442-40F7-B2F1-4908B4E2918A}" srcOrd="1" destOrd="0" parTransId="{3DFEC943-B7EE-4FB6-AF24-62BD9E76E9C6}" sibTransId="{25FD8FF0-0AEE-45F6-A7A3-FE102020D3DF}"/>
    <dgm:cxn modelId="{467DB616-5B4E-4153-8627-2005E8D450D2}" type="presParOf" srcId="{110B28A2-A1F3-45A0-A17C-49D8D7ED9592}" destId="{E2D8715F-690A-4A64-8976-4877AEECD23D}" srcOrd="0" destOrd="0" presId="urn:microsoft.com/office/officeart/2005/8/layout/vList3"/>
    <dgm:cxn modelId="{2E746E1D-DD51-4512-9A93-920217D57C38}" type="presParOf" srcId="{E2D8715F-690A-4A64-8976-4877AEECD23D}" destId="{B89D3A26-CD61-48B4-BCE8-C195219275B2}" srcOrd="0" destOrd="0" presId="urn:microsoft.com/office/officeart/2005/8/layout/vList3"/>
    <dgm:cxn modelId="{1AA80C23-C607-4E3D-ABFD-E4C07B1F6B24}" type="presParOf" srcId="{E2D8715F-690A-4A64-8976-4877AEECD23D}" destId="{7B1BC710-2967-4B1D-A95B-D4E25D04E8F7}" srcOrd="1" destOrd="0" presId="urn:microsoft.com/office/officeart/2005/8/layout/vList3"/>
    <dgm:cxn modelId="{444E2F2D-8997-4CC6-A59A-F913017CA25C}" type="presParOf" srcId="{110B28A2-A1F3-45A0-A17C-49D8D7ED9592}" destId="{9DC82DA0-D996-4881-B1D1-06574D6315CC}" srcOrd="1" destOrd="0" presId="urn:microsoft.com/office/officeart/2005/8/layout/vList3"/>
    <dgm:cxn modelId="{995B6495-4DFB-49A0-9232-78DC54ED34A0}" type="presParOf" srcId="{110B28A2-A1F3-45A0-A17C-49D8D7ED9592}" destId="{EC66AB00-93F3-42CD-857B-3741D8D18E47}" srcOrd="2" destOrd="0" presId="urn:microsoft.com/office/officeart/2005/8/layout/vList3"/>
    <dgm:cxn modelId="{926D7B7F-47F7-4D1A-974D-F096124729B6}" type="presParOf" srcId="{EC66AB00-93F3-42CD-857B-3741D8D18E47}" destId="{8CA47487-CCF5-456A-A547-92B90610043C}" srcOrd="0" destOrd="0" presId="urn:microsoft.com/office/officeart/2005/8/layout/vList3"/>
    <dgm:cxn modelId="{7D2700E8-4577-41B5-AC3D-6426EEF57F6D}" type="presParOf" srcId="{EC66AB00-93F3-42CD-857B-3741D8D18E47}" destId="{C81127E8-35B1-4C85-AC74-092E5A304407}" srcOrd="1" destOrd="0" presId="urn:microsoft.com/office/officeart/2005/8/layout/vList3"/>
    <dgm:cxn modelId="{F50244A2-53BE-4BA6-B024-8D275DB0E479}" type="presParOf" srcId="{110B28A2-A1F3-45A0-A17C-49D8D7ED9592}" destId="{8583EA10-C2BF-45F2-89C1-859E00BCC47E}" srcOrd="3" destOrd="0" presId="urn:microsoft.com/office/officeart/2005/8/layout/vList3"/>
    <dgm:cxn modelId="{A01BF146-FBAD-450B-9816-4C4AA76BC902}" type="presParOf" srcId="{110B28A2-A1F3-45A0-A17C-49D8D7ED9592}" destId="{F7B23143-B048-4DD4-95D3-4232A0D80F30}" srcOrd="4" destOrd="0" presId="urn:microsoft.com/office/officeart/2005/8/layout/vList3"/>
    <dgm:cxn modelId="{CE56821E-3398-4185-B4BB-B2B4E427C69B}" type="presParOf" srcId="{F7B23143-B048-4DD4-95D3-4232A0D80F30}" destId="{4CAE60E4-8782-45F9-B495-40293FD059C5}" srcOrd="0" destOrd="0" presId="urn:microsoft.com/office/officeart/2005/8/layout/vList3"/>
    <dgm:cxn modelId="{7357AB37-6C78-4163-A0AA-76C7A82ED1EE}" type="presParOf" srcId="{F7B23143-B048-4DD4-95D3-4232A0D80F30}" destId="{A6F7A62D-68DB-4502-9981-2BC1191EE4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6EB69D-8179-490E-AC44-E9FF5F4A16BE}" type="doc">
      <dgm:prSet loTypeId="urn:microsoft.com/office/officeart/2005/8/layout/funnel1" loCatId="relationship" qsTypeId="urn:microsoft.com/office/officeart/2005/8/quickstyle/simple1#3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024BC16E-DCF2-4125-8BDE-21739F925C17}" type="pres">
      <dgm:prSet presAssocID="{ED6EB69D-8179-490E-AC44-E9FF5F4A16B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D46C71E-3501-43AA-88E0-F7E47CDD7928}" type="presOf" srcId="{ED6EB69D-8179-490E-AC44-E9FF5F4A16BE}" destId="{024BC16E-DCF2-4125-8BDE-21739F925C17}" srcOrd="0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AEDD93-51E5-4165-B5BB-36AAF00D1A6A}" type="doc">
      <dgm:prSet loTypeId="urn:microsoft.com/office/officeart/2005/8/layout/equation1" loCatId="process" qsTypeId="urn:microsoft.com/office/officeart/2005/8/quickstyle/3d1" qsCatId="3D" csTypeId="urn:microsoft.com/office/officeart/2005/8/colors/accent1_2#5" csCatId="accent1" phldr="1"/>
      <dgm:spPr/>
    </dgm:pt>
    <dgm:pt modelId="{8E62D4B1-A31B-4B6B-9FDA-781703BFE27A}">
      <dgm:prSet phldrT="[Текст]" custT="1"/>
      <dgm:spPr>
        <a:solidFill>
          <a:srgbClr val="FFC000"/>
        </a:solidFill>
      </dgm:spPr>
      <dgm:t>
        <a:bodyPr/>
        <a:lstStyle/>
        <a:p>
          <a:pPr algn="ctr"/>
          <a:r>
            <a:rPr lang="ru-RU" sz="1400" dirty="0" smtClean="0"/>
            <a:t/>
          </a:r>
          <a:br>
            <a:rPr lang="ru-RU" sz="1400" dirty="0" smtClean="0"/>
          </a:b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Дорожный фонд  МО Гайский городской округ на 2017 год  </a:t>
          </a:r>
        </a:p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24 979,20 тыс. рублей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3684A0-6099-4EAC-BE43-7337410333DC}" type="sibTrans" cxnId="{408540ED-A107-494A-86E2-AA7A289F353F}">
      <dgm:prSet/>
      <dgm:spPr/>
      <dgm:t>
        <a:bodyPr/>
        <a:lstStyle/>
        <a:p>
          <a:endParaRPr lang="ru-RU" sz="1400"/>
        </a:p>
      </dgm:t>
    </dgm:pt>
    <dgm:pt modelId="{EF9B95E1-4B4F-4848-8101-BB6812E208AA}" type="parTrans" cxnId="{408540ED-A107-494A-86E2-AA7A289F353F}">
      <dgm:prSet/>
      <dgm:spPr/>
      <dgm:t>
        <a:bodyPr/>
        <a:lstStyle/>
        <a:p>
          <a:endParaRPr lang="ru-RU" sz="1400"/>
        </a:p>
      </dgm:t>
    </dgm:pt>
    <dgm:pt modelId="{6AA9E753-B2A6-42EA-890C-6814D3B6C5BB}" type="pres">
      <dgm:prSet presAssocID="{3AAEDD93-51E5-4165-B5BB-36AAF00D1A6A}" presName="linearFlow" presStyleCnt="0">
        <dgm:presLayoutVars>
          <dgm:dir/>
          <dgm:resizeHandles val="exact"/>
        </dgm:presLayoutVars>
      </dgm:prSet>
      <dgm:spPr/>
    </dgm:pt>
    <dgm:pt modelId="{233B98E2-7DD7-4700-AA2C-0CEC75AC7DD0}" type="pres">
      <dgm:prSet presAssocID="{8E62D4B1-A31B-4B6B-9FDA-781703BFE27A}" presName="node" presStyleLbl="node1" presStyleIdx="0" presStyleCnt="1" custScaleX="198968" custScaleY="126955" custLinFactNeighborX="355" custLinFactNeighborY="5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8540ED-A107-494A-86E2-AA7A289F353F}" srcId="{3AAEDD93-51E5-4165-B5BB-36AAF00D1A6A}" destId="{8E62D4B1-A31B-4B6B-9FDA-781703BFE27A}" srcOrd="0" destOrd="0" parTransId="{EF9B95E1-4B4F-4848-8101-BB6812E208AA}" sibTransId="{793684A0-6099-4EAC-BE43-7337410333DC}"/>
    <dgm:cxn modelId="{6EDC0299-01E8-415D-A1BA-E40C9776FF89}" type="presOf" srcId="{3AAEDD93-51E5-4165-B5BB-36AAF00D1A6A}" destId="{6AA9E753-B2A6-42EA-890C-6814D3B6C5BB}" srcOrd="0" destOrd="0" presId="urn:microsoft.com/office/officeart/2005/8/layout/equation1"/>
    <dgm:cxn modelId="{5D865D8B-7EB7-4528-AB70-D7509124C422}" type="presOf" srcId="{8E62D4B1-A31B-4B6B-9FDA-781703BFE27A}" destId="{233B98E2-7DD7-4700-AA2C-0CEC75AC7DD0}" srcOrd="0" destOrd="0" presId="urn:microsoft.com/office/officeart/2005/8/layout/equation1"/>
    <dgm:cxn modelId="{E1738B7B-827B-45BC-B28C-8F4B70A14B43}" type="presParOf" srcId="{6AA9E753-B2A6-42EA-890C-6814D3B6C5BB}" destId="{233B98E2-7DD7-4700-AA2C-0CEC75AC7DD0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D08834-194A-438C-9701-7331C80A0193}" type="doc">
      <dgm:prSet loTypeId="urn:microsoft.com/office/officeart/2005/8/layout/radial4" loCatId="relationship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946D6846-68DA-445F-91C1-E01081B3000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Жилищно-коммунальное хозяйство на 2017 год</a:t>
          </a:r>
        </a:p>
        <a:p>
          <a:r>
            <a:rPr lang="ru-RU" sz="1600" b="1" u="sng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82 651,80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60596B6-590A-4C6E-BF1D-49713FD4E65C}" type="parTrans" cxnId="{8FE1D779-0D3C-411C-BC48-4DAE6C02F55E}">
      <dgm:prSet/>
      <dgm:spPr/>
      <dgm:t>
        <a:bodyPr/>
        <a:lstStyle/>
        <a:p>
          <a:endParaRPr lang="ru-RU"/>
        </a:p>
      </dgm:t>
    </dgm:pt>
    <dgm:pt modelId="{4F1DB3AC-2D82-4C7C-87AE-58BA6551DFAA}" type="sibTrans" cxnId="{8FE1D779-0D3C-411C-BC48-4DAE6C02F55E}">
      <dgm:prSet/>
      <dgm:spPr/>
      <dgm:t>
        <a:bodyPr/>
        <a:lstStyle/>
        <a:p>
          <a:endParaRPr lang="ru-RU"/>
        </a:p>
      </dgm:t>
    </dgm:pt>
    <dgm:pt modelId="{F18BB91F-52CA-402B-A7B2-C94131151E6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Жилищное хозяйство 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45 465,28</a:t>
          </a:r>
          <a:endParaRPr lang="ru-RU" sz="1800" b="1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E40350E-C719-40AF-AF5C-C19F581C8D03}" type="parTrans" cxnId="{76664B29-9E38-4CAA-B5BB-AA8F7CB42522}">
      <dgm:prSet/>
      <dgm:spPr/>
      <dgm:t>
        <a:bodyPr/>
        <a:lstStyle/>
        <a:p>
          <a:endParaRPr lang="ru-RU"/>
        </a:p>
      </dgm:t>
    </dgm:pt>
    <dgm:pt modelId="{E54AAC56-A9C7-49F4-A41B-115310E6DE15}" type="sibTrans" cxnId="{76664B29-9E38-4CAA-B5BB-AA8F7CB42522}">
      <dgm:prSet/>
      <dgm:spPr/>
      <dgm:t>
        <a:bodyPr/>
        <a:lstStyle/>
        <a:p>
          <a:endParaRPr lang="ru-RU"/>
        </a:p>
      </dgm:t>
    </dgm:pt>
    <dgm:pt modelId="{43C2CB28-C28C-419E-85B0-930CAD171D6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Коммунальное хозяйство   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2 108,35</a:t>
          </a:r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66D42F0-9200-46B0-A18C-69040AF8214F}" type="parTrans" cxnId="{5FEA5079-F736-4425-957B-3A2041E1B1EB}">
      <dgm:prSet/>
      <dgm:spPr/>
      <dgm:t>
        <a:bodyPr/>
        <a:lstStyle/>
        <a:p>
          <a:endParaRPr lang="ru-RU"/>
        </a:p>
      </dgm:t>
    </dgm:pt>
    <dgm:pt modelId="{802EBC09-A20D-4BD3-BF73-CA8B7FCBBC25}" type="sibTrans" cxnId="{5FEA5079-F736-4425-957B-3A2041E1B1EB}">
      <dgm:prSet/>
      <dgm:spPr/>
      <dgm:t>
        <a:bodyPr/>
        <a:lstStyle/>
        <a:p>
          <a:endParaRPr lang="ru-RU"/>
        </a:p>
      </dgm:t>
    </dgm:pt>
    <dgm:pt modelId="{CB49B56F-AB2B-49DD-BAF0-7CB08D5B07B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Другие вопросы в области жилищно-коммунального хозяйства 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7 950, 67 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F8FA49C-6CC4-4383-BBD6-3E86A67B3CDD}" type="parTrans" cxnId="{6A4B90E9-1AEC-4FD3-B220-89874DD22AA2}">
      <dgm:prSet/>
      <dgm:spPr/>
      <dgm:t>
        <a:bodyPr/>
        <a:lstStyle/>
        <a:p>
          <a:endParaRPr lang="ru-RU"/>
        </a:p>
      </dgm:t>
    </dgm:pt>
    <dgm:pt modelId="{556263C4-C305-4B24-9960-AD847973600C}" type="sibTrans" cxnId="{6A4B90E9-1AEC-4FD3-B220-89874DD22AA2}">
      <dgm:prSet/>
      <dgm:spPr/>
      <dgm:t>
        <a:bodyPr/>
        <a:lstStyle/>
        <a:p>
          <a:endParaRPr lang="ru-RU"/>
        </a:p>
      </dgm:t>
    </dgm:pt>
    <dgm:pt modelId="{AF1C999C-1A65-469A-A9CB-52B64CBC2BE8}">
      <dgm:prSet/>
      <dgm:spPr/>
      <dgm:t>
        <a:bodyPr/>
        <a:lstStyle/>
        <a:p>
          <a:endParaRPr lang="ru-RU" dirty="0"/>
        </a:p>
      </dgm:t>
    </dgm:pt>
    <dgm:pt modelId="{4725C124-6CAD-427F-97F4-4700D7F80AC8}" type="parTrans" cxnId="{6CC0AD22-B518-48D2-B7D4-429C25678D74}">
      <dgm:prSet/>
      <dgm:spPr/>
      <dgm:t>
        <a:bodyPr/>
        <a:lstStyle/>
        <a:p>
          <a:endParaRPr lang="ru-RU"/>
        </a:p>
      </dgm:t>
    </dgm:pt>
    <dgm:pt modelId="{6B0A06AD-4FEE-4919-9D8A-DF0D9DAEA92A}" type="sibTrans" cxnId="{6CC0AD22-B518-48D2-B7D4-429C25678D74}">
      <dgm:prSet/>
      <dgm:spPr/>
      <dgm:t>
        <a:bodyPr/>
        <a:lstStyle/>
        <a:p>
          <a:endParaRPr lang="ru-RU"/>
        </a:p>
      </dgm:t>
    </dgm:pt>
    <dgm:pt modelId="{7334E28C-9C09-4CA9-B7DC-7F4A0AACBE9E}">
      <dgm:prSet/>
      <dgm:spPr/>
      <dgm:t>
        <a:bodyPr/>
        <a:lstStyle/>
        <a:p>
          <a:endParaRPr lang="ru-RU" dirty="0"/>
        </a:p>
      </dgm:t>
    </dgm:pt>
    <dgm:pt modelId="{09A4A9D1-A268-4868-9476-89FDA6FB5CCD}" type="parTrans" cxnId="{F9D5C30B-ABBB-49F6-B71D-C56D48BEEDE7}">
      <dgm:prSet/>
      <dgm:spPr/>
      <dgm:t>
        <a:bodyPr/>
        <a:lstStyle/>
        <a:p>
          <a:endParaRPr lang="ru-RU"/>
        </a:p>
      </dgm:t>
    </dgm:pt>
    <dgm:pt modelId="{F79CC402-9E79-4267-895A-656B4D715321}" type="sibTrans" cxnId="{F9D5C30B-ABBB-49F6-B71D-C56D48BEEDE7}">
      <dgm:prSet/>
      <dgm:spPr/>
      <dgm:t>
        <a:bodyPr/>
        <a:lstStyle/>
        <a:p>
          <a:endParaRPr lang="ru-RU"/>
        </a:p>
      </dgm:t>
    </dgm:pt>
    <dgm:pt modelId="{8E8215F1-7607-4F31-A05C-CFCEDE6E8E96}">
      <dgm:prSet/>
      <dgm:spPr/>
      <dgm:t>
        <a:bodyPr/>
        <a:lstStyle/>
        <a:p>
          <a:endParaRPr lang="ru-RU" dirty="0"/>
        </a:p>
      </dgm:t>
    </dgm:pt>
    <dgm:pt modelId="{4BDFAB76-803A-4AEC-8797-2C046C3FBE22}" type="parTrans" cxnId="{CFB5E3BD-ADB8-45F3-8C68-E5AD8D21B010}">
      <dgm:prSet/>
      <dgm:spPr/>
      <dgm:t>
        <a:bodyPr/>
        <a:lstStyle/>
        <a:p>
          <a:endParaRPr lang="ru-RU"/>
        </a:p>
      </dgm:t>
    </dgm:pt>
    <dgm:pt modelId="{377AA604-7004-447F-9CCE-344C279B9E95}" type="sibTrans" cxnId="{CFB5E3BD-ADB8-45F3-8C68-E5AD8D21B010}">
      <dgm:prSet/>
      <dgm:spPr/>
      <dgm:t>
        <a:bodyPr/>
        <a:lstStyle/>
        <a:p>
          <a:endParaRPr lang="ru-RU"/>
        </a:p>
      </dgm:t>
    </dgm:pt>
    <dgm:pt modelId="{E2E1B46A-1B6B-459B-A16C-FBCDAB9680B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Благоустройство </a:t>
          </a:r>
        </a:p>
        <a:p>
          <a:r>
            <a: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27 127,50</a:t>
          </a:r>
        </a:p>
        <a:p>
          <a:r>
            <a: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7DA5C7D-7746-41E9-84AF-AA826AFA490E}" type="parTrans" cxnId="{51A20FD5-D12D-4258-B545-366461EF3F11}">
      <dgm:prSet/>
      <dgm:spPr/>
      <dgm:t>
        <a:bodyPr/>
        <a:lstStyle/>
        <a:p>
          <a:endParaRPr lang="ru-RU"/>
        </a:p>
      </dgm:t>
    </dgm:pt>
    <dgm:pt modelId="{4E7689F9-4897-4BEA-BE17-E9AD4B547501}" type="sibTrans" cxnId="{51A20FD5-D12D-4258-B545-366461EF3F11}">
      <dgm:prSet/>
      <dgm:spPr/>
      <dgm:t>
        <a:bodyPr/>
        <a:lstStyle/>
        <a:p>
          <a:endParaRPr lang="ru-RU"/>
        </a:p>
      </dgm:t>
    </dgm:pt>
    <dgm:pt modelId="{0599418B-2EA3-4BBD-89F9-F80712508F14}">
      <dgm:prSet phldrT="[Текст]" custScaleX="126749" custScaleY="147375" custRadScaleRad="130214" custRadScaleInc="-21550"/>
      <dgm:spPr/>
      <dgm:t>
        <a:bodyPr/>
        <a:lstStyle/>
        <a:p>
          <a:endParaRPr lang="ru-RU" dirty="0"/>
        </a:p>
      </dgm:t>
    </dgm:pt>
    <dgm:pt modelId="{87F98022-8AD9-40D5-93C1-F56CF3C3AF60}" type="parTrans" cxnId="{18C979A1-A13A-420B-857F-E7D61E6C088E}">
      <dgm:prSet/>
      <dgm:spPr/>
      <dgm:t>
        <a:bodyPr/>
        <a:lstStyle/>
        <a:p>
          <a:endParaRPr lang="ru-RU"/>
        </a:p>
      </dgm:t>
    </dgm:pt>
    <dgm:pt modelId="{3E380E97-F630-461B-81CB-28BA299A3705}" type="sibTrans" cxnId="{18C979A1-A13A-420B-857F-E7D61E6C088E}">
      <dgm:prSet/>
      <dgm:spPr/>
      <dgm:t>
        <a:bodyPr/>
        <a:lstStyle/>
        <a:p>
          <a:endParaRPr lang="ru-RU"/>
        </a:p>
      </dgm:t>
    </dgm:pt>
    <dgm:pt modelId="{1CF2D975-010F-4BCB-99BC-F7B7474790CE}" type="pres">
      <dgm:prSet presAssocID="{73D08834-194A-438C-9701-7331C80A01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9F6E82-6C2F-4F51-8BC3-B6ACDD59ECEF}" type="pres">
      <dgm:prSet presAssocID="{946D6846-68DA-445F-91C1-E01081B3000D}" presName="centerShape" presStyleLbl="node0" presStyleIdx="0" presStyleCnt="1" custScaleX="144791" custLinFactNeighborX="588" custLinFactNeighborY="-588"/>
      <dgm:spPr/>
      <dgm:t>
        <a:bodyPr/>
        <a:lstStyle/>
        <a:p>
          <a:endParaRPr lang="ru-RU"/>
        </a:p>
      </dgm:t>
    </dgm:pt>
    <dgm:pt modelId="{3AE0A183-BE2F-45E7-8144-EFB6830D8DDE}" type="pres">
      <dgm:prSet presAssocID="{CE40350E-C719-40AF-AF5C-C19F581C8D03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0DF66F4E-CD98-41C8-958B-1C024E974143}" type="pres">
      <dgm:prSet presAssocID="{F18BB91F-52CA-402B-A7B2-C94131151E6F}" presName="node" presStyleLbl="node1" presStyleIdx="0" presStyleCnt="4" custScaleX="126749" custScaleY="147375" custRadScaleRad="130214" custRadScaleInc="-21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5511D-6FF7-4062-B4A3-0A8D0CC78D48}" type="pres">
      <dgm:prSet presAssocID="{966D42F0-9200-46B0-A18C-69040AF8214F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9767F8F4-668E-488A-ACA6-B5678C89C7DB}" type="pres">
      <dgm:prSet presAssocID="{43C2CB28-C28C-419E-85B0-930CAD171D66}" presName="node" presStyleLbl="node1" presStyleIdx="1" presStyleCnt="4" custScaleX="137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0B44A-CD35-4312-AF78-6B27F2085A75}" type="pres">
      <dgm:prSet presAssocID="{4F8FA49C-6CC4-4383-BBD6-3E86A67B3CDD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622D9B1A-7861-446D-BF41-E436F10CDFCE}" type="pres">
      <dgm:prSet presAssocID="{CB49B56F-AB2B-49DD-BAF0-7CB08D5B07B6}" presName="node" presStyleLbl="node1" presStyleIdx="2" presStyleCnt="4" custScaleX="120488" custScaleY="97712" custRadScaleRad="144929" custRadScaleInc="55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EFCDE-7CEF-41C0-82EB-F6F4BD496503}" type="pres">
      <dgm:prSet presAssocID="{87DA5C7D-7746-41E9-84AF-AA826AFA490E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06C300B7-FC03-485D-92AF-B44B8F04861E}" type="pres">
      <dgm:prSet presAssocID="{E2E1B46A-1B6B-459B-A16C-FBCDAB9680B6}" presName="node" presStyleLbl="node1" presStyleIdx="3" presStyleCnt="4" custRadScaleRad="128648" custRadScaleInc="30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C979A1-A13A-420B-857F-E7D61E6C088E}" srcId="{73D08834-194A-438C-9701-7331C80A0193}" destId="{0599418B-2EA3-4BBD-89F9-F80712508F14}" srcOrd="4" destOrd="0" parTransId="{87F98022-8AD9-40D5-93C1-F56CF3C3AF60}" sibTransId="{3E380E97-F630-461B-81CB-28BA299A3705}"/>
    <dgm:cxn modelId="{6A4B90E9-1AEC-4FD3-B220-89874DD22AA2}" srcId="{946D6846-68DA-445F-91C1-E01081B3000D}" destId="{CB49B56F-AB2B-49DD-BAF0-7CB08D5B07B6}" srcOrd="2" destOrd="0" parTransId="{4F8FA49C-6CC4-4383-BBD6-3E86A67B3CDD}" sibTransId="{556263C4-C305-4B24-9960-AD847973600C}"/>
    <dgm:cxn modelId="{76664B29-9E38-4CAA-B5BB-AA8F7CB42522}" srcId="{946D6846-68DA-445F-91C1-E01081B3000D}" destId="{F18BB91F-52CA-402B-A7B2-C94131151E6F}" srcOrd="0" destOrd="0" parTransId="{CE40350E-C719-40AF-AF5C-C19F581C8D03}" sibTransId="{E54AAC56-A9C7-49F4-A41B-115310E6DE15}"/>
    <dgm:cxn modelId="{CFB5E3BD-ADB8-45F3-8C68-E5AD8D21B010}" srcId="{73D08834-194A-438C-9701-7331C80A0193}" destId="{8E8215F1-7607-4F31-A05C-CFCEDE6E8E96}" srcOrd="3" destOrd="0" parTransId="{4BDFAB76-803A-4AEC-8797-2C046C3FBE22}" sibTransId="{377AA604-7004-447F-9CCE-344C279B9E95}"/>
    <dgm:cxn modelId="{2AF130B2-DA8D-4DB7-A8B8-D127E4C1F52A}" type="presOf" srcId="{4F8FA49C-6CC4-4383-BBD6-3E86A67B3CDD}" destId="{2B00B44A-CD35-4312-AF78-6B27F2085A75}" srcOrd="0" destOrd="0" presId="urn:microsoft.com/office/officeart/2005/8/layout/radial4"/>
    <dgm:cxn modelId="{5FEA5079-F736-4425-957B-3A2041E1B1EB}" srcId="{946D6846-68DA-445F-91C1-E01081B3000D}" destId="{43C2CB28-C28C-419E-85B0-930CAD171D66}" srcOrd="1" destOrd="0" parTransId="{966D42F0-9200-46B0-A18C-69040AF8214F}" sibTransId="{802EBC09-A20D-4BD3-BF73-CA8B7FCBBC25}"/>
    <dgm:cxn modelId="{D4720D60-A413-4F27-B908-6D5F018C14D9}" type="presOf" srcId="{946D6846-68DA-445F-91C1-E01081B3000D}" destId="{E89F6E82-6C2F-4F51-8BC3-B6ACDD59ECEF}" srcOrd="0" destOrd="0" presId="urn:microsoft.com/office/officeart/2005/8/layout/radial4"/>
    <dgm:cxn modelId="{A59393BA-CA56-4B5A-A57B-49ACE0D043B7}" type="presOf" srcId="{CB49B56F-AB2B-49DD-BAF0-7CB08D5B07B6}" destId="{622D9B1A-7861-446D-BF41-E436F10CDFCE}" srcOrd="0" destOrd="0" presId="urn:microsoft.com/office/officeart/2005/8/layout/radial4"/>
    <dgm:cxn modelId="{F660A459-1870-44B2-8014-83667405379C}" type="presOf" srcId="{F18BB91F-52CA-402B-A7B2-C94131151E6F}" destId="{0DF66F4E-CD98-41C8-958B-1C024E974143}" srcOrd="0" destOrd="0" presId="urn:microsoft.com/office/officeart/2005/8/layout/radial4"/>
    <dgm:cxn modelId="{6CC0AD22-B518-48D2-B7D4-429C25678D74}" srcId="{73D08834-194A-438C-9701-7331C80A0193}" destId="{AF1C999C-1A65-469A-A9CB-52B64CBC2BE8}" srcOrd="1" destOrd="0" parTransId="{4725C124-6CAD-427F-97F4-4700D7F80AC8}" sibTransId="{6B0A06AD-4FEE-4919-9D8A-DF0D9DAEA92A}"/>
    <dgm:cxn modelId="{F9D5C30B-ABBB-49F6-B71D-C56D48BEEDE7}" srcId="{73D08834-194A-438C-9701-7331C80A0193}" destId="{7334E28C-9C09-4CA9-B7DC-7F4A0AACBE9E}" srcOrd="2" destOrd="0" parTransId="{09A4A9D1-A268-4868-9476-89FDA6FB5CCD}" sibTransId="{F79CC402-9E79-4267-895A-656B4D715321}"/>
    <dgm:cxn modelId="{BF970C20-1A8E-4AEB-83E6-C10EF61131D6}" type="presOf" srcId="{966D42F0-9200-46B0-A18C-69040AF8214F}" destId="{50C5511D-6FF7-4062-B4A3-0A8D0CC78D48}" srcOrd="0" destOrd="0" presId="urn:microsoft.com/office/officeart/2005/8/layout/radial4"/>
    <dgm:cxn modelId="{8B0D51F0-BA09-4EF9-8065-2F08246AFAD6}" type="presOf" srcId="{E2E1B46A-1B6B-459B-A16C-FBCDAB9680B6}" destId="{06C300B7-FC03-485D-92AF-B44B8F04861E}" srcOrd="0" destOrd="0" presId="urn:microsoft.com/office/officeart/2005/8/layout/radial4"/>
    <dgm:cxn modelId="{51A20FD5-D12D-4258-B545-366461EF3F11}" srcId="{946D6846-68DA-445F-91C1-E01081B3000D}" destId="{E2E1B46A-1B6B-459B-A16C-FBCDAB9680B6}" srcOrd="3" destOrd="0" parTransId="{87DA5C7D-7746-41E9-84AF-AA826AFA490E}" sibTransId="{4E7689F9-4897-4BEA-BE17-E9AD4B547501}"/>
    <dgm:cxn modelId="{3C61A7CB-9A1A-473F-8F85-AAEE22DE351A}" type="presOf" srcId="{CE40350E-C719-40AF-AF5C-C19F581C8D03}" destId="{3AE0A183-BE2F-45E7-8144-EFB6830D8DDE}" srcOrd="0" destOrd="0" presId="urn:microsoft.com/office/officeart/2005/8/layout/radial4"/>
    <dgm:cxn modelId="{316EE7A2-FCA2-4FB0-BA00-ACED0754FC80}" type="presOf" srcId="{73D08834-194A-438C-9701-7331C80A0193}" destId="{1CF2D975-010F-4BCB-99BC-F7B7474790CE}" srcOrd="0" destOrd="0" presId="urn:microsoft.com/office/officeart/2005/8/layout/radial4"/>
    <dgm:cxn modelId="{1AACA805-183C-48C8-9C8C-B02B584C611C}" type="presOf" srcId="{43C2CB28-C28C-419E-85B0-930CAD171D66}" destId="{9767F8F4-668E-488A-ACA6-B5678C89C7DB}" srcOrd="0" destOrd="0" presId="urn:microsoft.com/office/officeart/2005/8/layout/radial4"/>
    <dgm:cxn modelId="{A4B95E99-D5EF-4329-BCA6-0DE829FFB231}" type="presOf" srcId="{87DA5C7D-7746-41E9-84AF-AA826AFA490E}" destId="{ECFEFCDE-7CEF-41C0-82EB-F6F4BD496503}" srcOrd="0" destOrd="0" presId="urn:microsoft.com/office/officeart/2005/8/layout/radial4"/>
    <dgm:cxn modelId="{8FE1D779-0D3C-411C-BC48-4DAE6C02F55E}" srcId="{73D08834-194A-438C-9701-7331C80A0193}" destId="{946D6846-68DA-445F-91C1-E01081B3000D}" srcOrd="0" destOrd="0" parTransId="{060596B6-590A-4C6E-BF1D-49713FD4E65C}" sibTransId="{4F1DB3AC-2D82-4C7C-87AE-58BA6551DFAA}"/>
    <dgm:cxn modelId="{226910EC-759F-4297-9B19-496508F97E4B}" type="presParOf" srcId="{1CF2D975-010F-4BCB-99BC-F7B7474790CE}" destId="{E89F6E82-6C2F-4F51-8BC3-B6ACDD59ECEF}" srcOrd="0" destOrd="0" presId="urn:microsoft.com/office/officeart/2005/8/layout/radial4"/>
    <dgm:cxn modelId="{0F5961E9-AB07-4AD3-938F-D234ADF93ACA}" type="presParOf" srcId="{1CF2D975-010F-4BCB-99BC-F7B7474790CE}" destId="{3AE0A183-BE2F-45E7-8144-EFB6830D8DDE}" srcOrd="1" destOrd="0" presId="urn:microsoft.com/office/officeart/2005/8/layout/radial4"/>
    <dgm:cxn modelId="{E1C3CB64-E7A9-4235-840F-397712E9943F}" type="presParOf" srcId="{1CF2D975-010F-4BCB-99BC-F7B7474790CE}" destId="{0DF66F4E-CD98-41C8-958B-1C024E974143}" srcOrd="2" destOrd="0" presId="urn:microsoft.com/office/officeart/2005/8/layout/radial4"/>
    <dgm:cxn modelId="{D8EDD1BC-4A4B-47B4-A0E3-2B4F6DF7B28F}" type="presParOf" srcId="{1CF2D975-010F-4BCB-99BC-F7B7474790CE}" destId="{50C5511D-6FF7-4062-B4A3-0A8D0CC78D48}" srcOrd="3" destOrd="0" presId="urn:microsoft.com/office/officeart/2005/8/layout/radial4"/>
    <dgm:cxn modelId="{B21C042B-78C3-4AC6-BE8A-31EDADCD30BD}" type="presParOf" srcId="{1CF2D975-010F-4BCB-99BC-F7B7474790CE}" destId="{9767F8F4-668E-488A-ACA6-B5678C89C7DB}" srcOrd="4" destOrd="0" presId="urn:microsoft.com/office/officeart/2005/8/layout/radial4"/>
    <dgm:cxn modelId="{DAA88442-1D6E-4C74-AC4C-C1B3FFFEBD32}" type="presParOf" srcId="{1CF2D975-010F-4BCB-99BC-F7B7474790CE}" destId="{2B00B44A-CD35-4312-AF78-6B27F2085A75}" srcOrd="5" destOrd="0" presId="urn:microsoft.com/office/officeart/2005/8/layout/radial4"/>
    <dgm:cxn modelId="{E0A77400-1644-480F-8CCA-81DF35630BAA}" type="presParOf" srcId="{1CF2D975-010F-4BCB-99BC-F7B7474790CE}" destId="{622D9B1A-7861-446D-BF41-E436F10CDFCE}" srcOrd="6" destOrd="0" presId="urn:microsoft.com/office/officeart/2005/8/layout/radial4"/>
    <dgm:cxn modelId="{0A1A182A-88DB-492D-A907-56B32A510E52}" type="presParOf" srcId="{1CF2D975-010F-4BCB-99BC-F7B7474790CE}" destId="{ECFEFCDE-7CEF-41C0-82EB-F6F4BD496503}" srcOrd="7" destOrd="0" presId="urn:microsoft.com/office/officeart/2005/8/layout/radial4"/>
    <dgm:cxn modelId="{8B6D9EB3-02B4-4CD1-A9BD-162AD84549E2}" type="presParOf" srcId="{1CF2D975-010F-4BCB-99BC-F7B7474790CE}" destId="{06C300B7-FC03-485D-92AF-B44B8F04861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CE26A5-1323-42CE-B7B9-571D3069B374}" type="doc">
      <dgm:prSet loTypeId="urn:microsoft.com/office/officeart/2005/8/layout/radial5" loCatId="relationship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81171C2-11D8-4A29-B8B9-573FFA13446E}">
      <dgm:prSet custT="1"/>
      <dgm:spPr/>
      <dgm:t>
        <a:bodyPr/>
        <a:lstStyle/>
        <a:p>
          <a:pPr algn="ctr"/>
          <a:r>
            <a:rPr lang="ru-RU" sz="1100" b="1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Дошкольное образование</a:t>
          </a:r>
        </a:p>
        <a:p>
          <a:pPr algn="ctr"/>
          <a:r>
            <a:rPr lang="ru-RU" sz="1100" u="sng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193 568,72</a:t>
          </a:r>
        </a:p>
        <a:p>
          <a:pPr algn="ctr"/>
          <a:r>
            <a:rPr lang="ru-RU" sz="11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тыс. руб.</a:t>
          </a:r>
          <a:endParaRPr lang="ru-RU" sz="1100" dirty="0">
            <a:solidFill>
              <a:schemeClr val="tx1"/>
            </a:solidFill>
            <a:effectLst/>
            <a:latin typeface="Bookman Old Style" panose="0205060405050502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DEEBB-4F94-4FE9-B259-AE3A1E8DA5A3}" type="parTrans" cxnId="{A7591670-4C28-43FF-9CBF-D48597456F35}">
      <dgm:prSet/>
      <dgm:spPr/>
      <dgm:t>
        <a:bodyPr/>
        <a:lstStyle/>
        <a:p>
          <a:pPr algn="ctr"/>
          <a:endParaRPr lang="ru-RU"/>
        </a:p>
      </dgm:t>
    </dgm:pt>
    <dgm:pt modelId="{82ED2695-0226-4009-9728-B50BB2ABA4F5}" type="sibTrans" cxnId="{A7591670-4C28-43FF-9CBF-D48597456F35}">
      <dgm:prSet/>
      <dgm:spPr/>
      <dgm:t>
        <a:bodyPr/>
        <a:lstStyle/>
        <a:p>
          <a:pPr algn="ctr"/>
          <a:endParaRPr lang="ru-RU"/>
        </a:p>
      </dgm:t>
    </dgm:pt>
    <dgm:pt modelId="{591BFD45-6BD7-4874-8E02-3456076126FC}">
      <dgm:prSet custT="1"/>
      <dgm:spPr/>
      <dgm:t>
        <a:bodyPr/>
        <a:lstStyle/>
        <a:p>
          <a:pPr algn="ctr"/>
          <a:r>
            <a:rPr lang="ru-RU" sz="11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Общее образование</a:t>
          </a:r>
        </a:p>
        <a:p>
          <a:pPr algn="ctr"/>
          <a:r>
            <a:rPr lang="ru-RU" sz="1100" u="sng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291 306,12</a:t>
          </a:r>
        </a:p>
        <a:p>
          <a:pPr algn="ctr"/>
          <a:r>
            <a:rPr lang="ru-RU" sz="11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 тыс. руб.</a:t>
          </a:r>
          <a:endParaRPr lang="ru-RU" sz="1100" dirty="0">
            <a:solidFill>
              <a:schemeClr val="tx1"/>
            </a:solidFill>
            <a:effectLst/>
            <a:latin typeface="Bookman Old Style" panose="0205060405050502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3C7F0-CBB5-4A5A-828D-A5517EF02F10}" type="parTrans" cxnId="{55644690-2BD0-40DC-B772-B33327C15FAC}">
      <dgm:prSet/>
      <dgm:spPr/>
      <dgm:t>
        <a:bodyPr/>
        <a:lstStyle/>
        <a:p>
          <a:pPr algn="ctr"/>
          <a:endParaRPr lang="ru-RU"/>
        </a:p>
      </dgm:t>
    </dgm:pt>
    <dgm:pt modelId="{14E95421-04DF-4A66-8ABC-B1A8B8729BBC}" type="sibTrans" cxnId="{55644690-2BD0-40DC-B772-B33327C15FAC}">
      <dgm:prSet/>
      <dgm:spPr/>
      <dgm:t>
        <a:bodyPr/>
        <a:lstStyle/>
        <a:p>
          <a:pPr algn="ctr"/>
          <a:endParaRPr lang="ru-RU"/>
        </a:p>
      </dgm:t>
    </dgm:pt>
    <dgm:pt modelId="{ECF1B91B-9D25-46F2-AA88-56B81DF8498A}">
      <dgm:prSet custT="1"/>
      <dgm:spPr/>
      <dgm:t>
        <a:bodyPr/>
        <a:lstStyle/>
        <a:p>
          <a:pPr algn="ctr"/>
          <a:r>
            <a:rPr lang="ru-RU" sz="11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Дополнительное образование детей</a:t>
          </a:r>
        </a:p>
        <a:p>
          <a:pPr algn="ctr"/>
          <a:r>
            <a:rPr lang="ru-RU" sz="1100" u="sng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48 941,85</a:t>
          </a:r>
        </a:p>
        <a:p>
          <a:pPr algn="ctr"/>
          <a:r>
            <a:rPr lang="ru-RU" sz="11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 тыс. руб.</a:t>
          </a:r>
          <a:endParaRPr lang="ru-RU" sz="1100" dirty="0">
            <a:solidFill>
              <a:schemeClr val="tx1"/>
            </a:solidFill>
            <a:effectLst/>
            <a:latin typeface="Bookman Old Style" panose="0205060405050502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01D408-786D-44D6-9A80-7309B8CB7EBF}" type="parTrans" cxnId="{0C8B6D95-4815-4078-A8D2-8067D58A06B6}">
      <dgm:prSet/>
      <dgm:spPr/>
      <dgm:t>
        <a:bodyPr/>
        <a:lstStyle/>
        <a:p>
          <a:pPr algn="ctr"/>
          <a:endParaRPr lang="ru-RU" dirty="0"/>
        </a:p>
      </dgm:t>
    </dgm:pt>
    <dgm:pt modelId="{9BEF4244-FA60-48DD-84CF-F51F605D2A1B}" type="sibTrans" cxnId="{0C8B6D95-4815-4078-A8D2-8067D58A06B6}">
      <dgm:prSet/>
      <dgm:spPr/>
      <dgm:t>
        <a:bodyPr/>
        <a:lstStyle/>
        <a:p>
          <a:pPr algn="ctr"/>
          <a:endParaRPr lang="ru-RU"/>
        </a:p>
      </dgm:t>
    </dgm:pt>
    <dgm:pt modelId="{1A69A6B5-6931-48B0-8862-6F672531EB5F}">
      <dgm:prSet custT="1"/>
      <dgm:spPr/>
      <dgm:t>
        <a:bodyPr/>
        <a:lstStyle/>
        <a:p>
          <a:pPr algn="ctr"/>
          <a:r>
            <a:rPr lang="ru-RU" sz="11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Другие вопросы в области образования</a:t>
          </a:r>
        </a:p>
        <a:p>
          <a:pPr algn="ctr"/>
          <a:r>
            <a:rPr lang="ru-RU" sz="1100" u="sng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25 200,84</a:t>
          </a:r>
        </a:p>
        <a:p>
          <a:pPr algn="ctr"/>
          <a:r>
            <a:rPr lang="ru-RU" sz="11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 тыс. руб.</a:t>
          </a:r>
          <a:endParaRPr lang="ru-RU" sz="1100" dirty="0">
            <a:solidFill>
              <a:schemeClr val="tx1"/>
            </a:solidFill>
            <a:effectLst/>
            <a:latin typeface="Bookman Old Style" panose="0205060405050502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B6C962-9177-4087-A773-7F0A98A8386A}" type="parTrans" cxnId="{ACFBFC7B-D081-423F-9F62-7CF6297620E1}">
      <dgm:prSet/>
      <dgm:spPr/>
      <dgm:t>
        <a:bodyPr/>
        <a:lstStyle/>
        <a:p>
          <a:pPr algn="ctr"/>
          <a:endParaRPr lang="ru-RU"/>
        </a:p>
      </dgm:t>
    </dgm:pt>
    <dgm:pt modelId="{31B74B81-C843-479A-83F9-DEB8E04328C8}" type="sibTrans" cxnId="{ACFBFC7B-D081-423F-9F62-7CF6297620E1}">
      <dgm:prSet/>
      <dgm:spPr/>
      <dgm:t>
        <a:bodyPr/>
        <a:lstStyle/>
        <a:p>
          <a:pPr algn="ctr"/>
          <a:endParaRPr lang="ru-RU"/>
        </a:p>
      </dgm:t>
    </dgm:pt>
    <dgm:pt modelId="{EDD7C1B0-3788-4DDB-817C-360B88752104}">
      <dgm:prSet custT="1"/>
      <dgm:spPr/>
      <dgm:t>
        <a:bodyPr/>
        <a:lstStyle/>
        <a:p>
          <a:pPr algn="ctr"/>
          <a:r>
            <a:rPr lang="ru-RU" sz="1100" u="none" dirty="0" smtClean="0">
              <a:solidFill>
                <a:schemeClr val="tx1"/>
              </a:solidFill>
              <a:latin typeface="Bookman Old Style" pitchFamily="18" charset="0"/>
            </a:rPr>
            <a:t>Молодежная политика </a:t>
          </a:r>
        </a:p>
        <a:p>
          <a:pPr algn="ctr"/>
          <a:r>
            <a:rPr lang="ru-RU" sz="1100" u="sng" dirty="0" smtClean="0">
              <a:solidFill>
                <a:schemeClr val="tx1"/>
              </a:solidFill>
              <a:latin typeface="Bookman Old Style" pitchFamily="18" charset="0"/>
            </a:rPr>
            <a:t>6 935,2 </a:t>
          </a:r>
        </a:p>
        <a:p>
          <a:pPr algn="ctr"/>
          <a:r>
            <a:rPr lang="ru-RU" sz="1100" u="none" dirty="0" smtClean="0">
              <a:solidFill>
                <a:schemeClr val="tx1"/>
              </a:solidFill>
              <a:latin typeface="Bookman Old Style" pitchFamily="18" charset="0"/>
            </a:rPr>
            <a:t>тыс.руб.</a:t>
          </a:r>
          <a:endParaRPr lang="ru-RU" sz="1100" u="none" dirty="0">
            <a:solidFill>
              <a:schemeClr val="tx1"/>
            </a:solidFill>
            <a:latin typeface="Bookman Old Style" pitchFamily="18" charset="0"/>
          </a:endParaRPr>
        </a:p>
      </dgm:t>
    </dgm:pt>
    <dgm:pt modelId="{C8BCC54B-331C-487C-BAA8-A6AF4CA34108}" type="parTrans" cxnId="{0ADF1E4B-3929-4B1C-B85F-4891F88FBEA0}">
      <dgm:prSet/>
      <dgm:spPr/>
      <dgm:t>
        <a:bodyPr/>
        <a:lstStyle/>
        <a:p>
          <a:pPr algn="ctr"/>
          <a:endParaRPr lang="ru-RU"/>
        </a:p>
      </dgm:t>
    </dgm:pt>
    <dgm:pt modelId="{3E9CCA5B-4850-4006-AE81-132427258B38}" type="sibTrans" cxnId="{0ADF1E4B-3929-4B1C-B85F-4891F88FBEA0}">
      <dgm:prSet/>
      <dgm:spPr/>
      <dgm:t>
        <a:bodyPr/>
        <a:lstStyle/>
        <a:p>
          <a:pPr algn="ctr"/>
          <a:endParaRPr lang="ru-RU"/>
        </a:p>
      </dgm:t>
    </dgm:pt>
    <dgm:pt modelId="{5249317D-6F26-44D4-ACCE-05DC119D5106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Образование  на 2017 год</a:t>
          </a:r>
        </a:p>
        <a:p>
          <a:pPr algn="ctr"/>
          <a:r>
            <a:rPr lang="ru-RU" sz="14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565 952,73</a:t>
          </a:r>
        </a:p>
        <a:p>
          <a:pPr algn="ctr"/>
          <a:r>
            <a:rPr lang="ru-RU" sz="14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тыс. руб.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78DF0E21-F930-4F5D-ABFA-A8A0AB10DC3F}" type="sibTrans" cxnId="{7043E475-4D98-4DB9-9CE1-CE69B27C09E9}">
      <dgm:prSet/>
      <dgm:spPr/>
      <dgm:t>
        <a:bodyPr/>
        <a:lstStyle/>
        <a:p>
          <a:pPr algn="ctr"/>
          <a:endParaRPr lang="ru-RU"/>
        </a:p>
      </dgm:t>
    </dgm:pt>
    <dgm:pt modelId="{BBD5472E-9D6D-4BE9-8DBF-08728CAE344E}" type="parTrans" cxnId="{7043E475-4D98-4DB9-9CE1-CE69B27C09E9}">
      <dgm:prSet/>
      <dgm:spPr/>
      <dgm:t>
        <a:bodyPr/>
        <a:lstStyle/>
        <a:p>
          <a:pPr algn="ctr"/>
          <a:endParaRPr lang="ru-RU"/>
        </a:p>
      </dgm:t>
    </dgm:pt>
    <dgm:pt modelId="{AFEEE8B8-1876-44E7-833A-B4D3C9138F4D}" type="pres">
      <dgm:prSet presAssocID="{02CE26A5-1323-42CE-B7B9-571D3069B3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1BB7FC-FFA3-4E92-9B05-A351B5DFAB16}" type="pres">
      <dgm:prSet presAssocID="{5249317D-6F26-44D4-ACCE-05DC119D5106}" presName="centerShape" presStyleLbl="node0" presStyleIdx="0" presStyleCnt="1" custScaleX="197730" custScaleY="147256"/>
      <dgm:spPr/>
      <dgm:t>
        <a:bodyPr/>
        <a:lstStyle/>
        <a:p>
          <a:endParaRPr lang="ru-RU"/>
        </a:p>
      </dgm:t>
    </dgm:pt>
    <dgm:pt modelId="{64A47BE6-8D4D-4B1F-9F77-B91DEF757BC9}" type="pres">
      <dgm:prSet presAssocID="{8B1DEEBB-4F94-4FE9-B259-AE3A1E8DA5A3}" presName="parTrans" presStyleLbl="sibTrans2D1" presStyleIdx="0" presStyleCnt="5"/>
      <dgm:spPr/>
      <dgm:t>
        <a:bodyPr/>
        <a:lstStyle/>
        <a:p>
          <a:endParaRPr lang="ru-RU"/>
        </a:p>
      </dgm:t>
    </dgm:pt>
    <dgm:pt modelId="{27C9A567-BEB6-47DD-AA94-779CE39EDCF2}" type="pres">
      <dgm:prSet presAssocID="{8B1DEEBB-4F94-4FE9-B259-AE3A1E8DA5A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6BFF710-D6BF-4A79-B179-0C6FA0C6AEF6}" type="pres">
      <dgm:prSet presAssocID="{E81171C2-11D8-4A29-B8B9-573FFA13446E}" presName="node" presStyleLbl="node1" presStyleIdx="0" presStyleCnt="5" custScaleX="156668" custRadScaleRad="100739" custRadScaleInc="-12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BBC66-EE73-4D32-B46D-386A88EB85BA}" type="pres">
      <dgm:prSet presAssocID="{7401D408-786D-44D6-9A80-7309B8CB7EBF}" presName="parTrans" presStyleLbl="sibTrans2D1" presStyleIdx="1" presStyleCnt="5"/>
      <dgm:spPr/>
      <dgm:t>
        <a:bodyPr/>
        <a:lstStyle/>
        <a:p>
          <a:endParaRPr lang="ru-RU"/>
        </a:p>
      </dgm:t>
    </dgm:pt>
    <dgm:pt modelId="{BB8CD651-C3E3-4FB0-9887-FB5EE3A3DAF0}" type="pres">
      <dgm:prSet presAssocID="{7401D408-786D-44D6-9A80-7309B8CB7EB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5114B59-1D47-4E80-AA80-160B72D66A0F}" type="pres">
      <dgm:prSet presAssocID="{ECF1B91B-9D25-46F2-AA88-56B81DF8498A}" presName="node" presStyleLbl="node1" presStyleIdx="1" presStyleCnt="5" custScaleX="156668" custRadScaleRad="140948" custRadScaleInc="18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7D4EA-CBA3-43B3-91F9-CD4989C0DA21}" type="pres">
      <dgm:prSet presAssocID="{FAF3C7F0-CBB5-4A5A-828D-A5517EF02F10}" presName="parTrans" presStyleLbl="sibTrans2D1" presStyleIdx="2" presStyleCnt="5" custLinFactNeighborX="-15141" custLinFactNeighborY="-13584"/>
      <dgm:spPr/>
      <dgm:t>
        <a:bodyPr/>
        <a:lstStyle/>
        <a:p>
          <a:endParaRPr lang="ru-RU"/>
        </a:p>
      </dgm:t>
    </dgm:pt>
    <dgm:pt modelId="{AC5D79FF-A9EC-455A-AD97-DB7B4DE3AB11}" type="pres">
      <dgm:prSet presAssocID="{FAF3C7F0-CBB5-4A5A-828D-A5517EF02F1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BC63EBE-852C-4082-A2D2-DD27A2E7A67D}" type="pres">
      <dgm:prSet presAssocID="{591BFD45-6BD7-4874-8E02-3456076126FC}" presName="node" presStyleLbl="node1" presStyleIdx="2" presStyleCnt="5" custScaleX="156668" custRadScaleRad="141446" custRadScaleInc="-27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93CD3-8A44-451D-A62F-9039B0C77E11}" type="pres">
      <dgm:prSet presAssocID="{A8B6C962-9177-4087-A773-7F0A98A8386A}" presName="parTrans" presStyleLbl="sibTrans2D1" presStyleIdx="3" presStyleCnt="5"/>
      <dgm:spPr/>
      <dgm:t>
        <a:bodyPr/>
        <a:lstStyle/>
        <a:p>
          <a:endParaRPr lang="ru-RU"/>
        </a:p>
      </dgm:t>
    </dgm:pt>
    <dgm:pt modelId="{1B982F6A-A9DB-4AF2-B522-EAC477969DC3}" type="pres">
      <dgm:prSet presAssocID="{A8B6C962-9177-4087-A773-7F0A98A8386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E542147-4CB2-493B-8897-F5F748B8ABAD}" type="pres">
      <dgm:prSet presAssocID="{1A69A6B5-6931-48B0-8862-6F672531EB5F}" presName="node" presStyleLbl="node1" presStyleIdx="3" presStyleCnt="5" custScaleX="156668" custRadScaleRad="98645" custRadScaleInc="11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A104C-AF0B-4BA4-ACE5-469D947BF228}" type="pres">
      <dgm:prSet presAssocID="{C8BCC54B-331C-487C-BAA8-A6AF4CA34108}" presName="parTrans" presStyleLbl="sibTrans2D1" presStyleIdx="4" presStyleCnt="5"/>
      <dgm:spPr/>
      <dgm:t>
        <a:bodyPr/>
        <a:lstStyle/>
        <a:p>
          <a:endParaRPr lang="ru-RU"/>
        </a:p>
      </dgm:t>
    </dgm:pt>
    <dgm:pt modelId="{F6D7FBD1-152C-4D66-A6A0-8465547C566D}" type="pres">
      <dgm:prSet presAssocID="{C8BCC54B-331C-487C-BAA8-A6AF4CA34108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DB101DEF-8EBC-48AD-A495-15F60EFE9D4E}" type="pres">
      <dgm:prSet presAssocID="{EDD7C1B0-3788-4DDB-817C-360B88752104}" presName="node" presStyleLbl="node1" presStyleIdx="4" presStyleCnt="5" custScaleX="155208" custScaleY="79741" custRadScaleRad="144442" custRadScaleInc="-24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C7258E-48AC-4E62-AA48-48BD5AC66D8A}" type="presOf" srcId="{7401D408-786D-44D6-9A80-7309B8CB7EBF}" destId="{BB8CD651-C3E3-4FB0-9887-FB5EE3A3DAF0}" srcOrd="1" destOrd="0" presId="urn:microsoft.com/office/officeart/2005/8/layout/radial5"/>
    <dgm:cxn modelId="{C3770BCD-4071-41AC-BB15-85D1F334AAFA}" type="presOf" srcId="{C8BCC54B-331C-487C-BAA8-A6AF4CA34108}" destId="{F6D7FBD1-152C-4D66-A6A0-8465547C566D}" srcOrd="1" destOrd="0" presId="urn:microsoft.com/office/officeart/2005/8/layout/radial5"/>
    <dgm:cxn modelId="{9186B568-27D0-4523-8055-D7BEC09F0128}" type="presOf" srcId="{5249317D-6F26-44D4-ACCE-05DC119D5106}" destId="{C11BB7FC-FFA3-4E92-9B05-A351B5DFAB16}" srcOrd="0" destOrd="0" presId="urn:microsoft.com/office/officeart/2005/8/layout/radial5"/>
    <dgm:cxn modelId="{DA26DC1F-F0F3-44D3-908A-FA0EB782149F}" type="presOf" srcId="{EDD7C1B0-3788-4DDB-817C-360B88752104}" destId="{DB101DEF-8EBC-48AD-A495-15F60EFE9D4E}" srcOrd="0" destOrd="0" presId="urn:microsoft.com/office/officeart/2005/8/layout/radial5"/>
    <dgm:cxn modelId="{ED1C1495-7ACA-4A30-8ED8-075AB2E330D0}" type="presOf" srcId="{C8BCC54B-331C-487C-BAA8-A6AF4CA34108}" destId="{17AA104C-AF0B-4BA4-ACE5-469D947BF228}" srcOrd="0" destOrd="0" presId="urn:microsoft.com/office/officeart/2005/8/layout/radial5"/>
    <dgm:cxn modelId="{2108BDC6-261A-4EE9-9D64-DABD7785D2BD}" type="presOf" srcId="{8B1DEEBB-4F94-4FE9-B259-AE3A1E8DA5A3}" destId="{27C9A567-BEB6-47DD-AA94-779CE39EDCF2}" srcOrd="1" destOrd="0" presId="urn:microsoft.com/office/officeart/2005/8/layout/radial5"/>
    <dgm:cxn modelId="{A7591670-4C28-43FF-9CBF-D48597456F35}" srcId="{5249317D-6F26-44D4-ACCE-05DC119D5106}" destId="{E81171C2-11D8-4A29-B8B9-573FFA13446E}" srcOrd="0" destOrd="0" parTransId="{8B1DEEBB-4F94-4FE9-B259-AE3A1E8DA5A3}" sibTransId="{82ED2695-0226-4009-9728-B50BB2ABA4F5}"/>
    <dgm:cxn modelId="{B438829D-ED55-4938-8D5A-D84BF1E397B1}" type="presOf" srcId="{A8B6C962-9177-4087-A773-7F0A98A8386A}" destId="{1B982F6A-A9DB-4AF2-B522-EAC477969DC3}" srcOrd="1" destOrd="0" presId="urn:microsoft.com/office/officeart/2005/8/layout/radial5"/>
    <dgm:cxn modelId="{BD12BAB4-BBE4-40EC-8AB0-15BA93EC9BAA}" type="presOf" srcId="{7401D408-786D-44D6-9A80-7309B8CB7EBF}" destId="{6C4BBC66-EE73-4D32-B46D-386A88EB85BA}" srcOrd="0" destOrd="0" presId="urn:microsoft.com/office/officeart/2005/8/layout/radial5"/>
    <dgm:cxn modelId="{3D27F99D-07DC-4592-8B0D-81CD608054E0}" type="presOf" srcId="{E81171C2-11D8-4A29-B8B9-573FFA13446E}" destId="{86BFF710-D6BF-4A79-B179-0C6FA0C6AEF6}" srcOrd="0" destOrd="0" presId="urn:microsoft.com/office/officeart/2005/8/layout/radial5"/>
    <dgm:cxn modelId="{8D5C23BC-9014-41A0-998D-962CDDBEB9B5}" type="presOf" srcId="{591BFD45-6BD7-4874-8E02-3456076126FC}" destId="{0BC63EBE-852C-4082-A2D2-DD27A2E7A67D}" srcOrd="0" destOrd="0" presId="urn:microsoft.com/office/officeart/2005/8/layout/radial5"/>
    <dgm:cxn modelId="{B4DCAC48-FFBA-49CC-98C3-5D02125CDAE4}" type="presOf" srcId="{A8B6C962-9177-4087-A773-7F0A98A8386A}" destId="{B9F93CD3-8A44-451D-A62F-9039B0C77E11}" srcOrd="0" destOrd="0" presId="urn:microsoft.com/office/officeart/2005/8/layout/radial5"/>
    <dgm:cxn modelId="{5FB1E78D-0474-4DDA-82E0-F5B99C5E476A}" type="presOf" srcId="{FAF3C7F0-CBB5-4A5A-828D-A5517EF02F10}" destId="{B037D4EA-CBA3-43B3-91F9-CD4989C0DA21}" srcOrd="0" destOrd="0" presId="urn:microsoft.com/office/officeart/2005/8/layout/radial5"/>
    <dgm:cxn modelId="{88254C46-F1EB-41EC-8966-7A3159E280B7}" type="presOf" srcId="{ECF1B91B-9D25-46F2-AA88-56B81DF8498A}" destId="{35114B59-1D47-4E80-AA80-160B72D66A0F}" srcOrd="0" destOrd="0" presId="urn:microsoft.com/office/officeart/2005/8/layout/radial5"/>
    <dgm:cxn modelId="{7043E475-4D98-4DB9-9CE1-CE69B27C09E9}" srcId="{02CE26A5-1323-42CE-B7B9-571D3069B374}" destId="{5249317D-6F26-44D4-ACCE-05DC119D5106}" srcOrd="0" destOrd="0" parTransId="{BBD5472E-9D6D-4BE9-8DBF-08728CAE344E}" sibTransId="{78DF0E21-F930-4F5D-ABFA-A8A0AB10DC3F}"/>
    <dgm:cxn modelId="{858C5515-896D-41B9-9EAE-DDF25326221B}" type="presOf" srcId="{FAF3C7F0-CBB5-4A5A-828D-A5517EF02F10}" destId="{AC5D79FF-A9EC-455A-AD97-DB7B4DE3AB11}" srcOrd="1" destOrd="0" presId="urn:microsoft.com/office/officeart/2005/8/layout/radial5"/>
    <dgm:cxn modelId="{55644690-2BD0-40DC-B772-B33327C15FAC}" srcId="{5249317D-6F26-44D4-ACCE-05DC119D5106}" destId="{591BFD45-6BD7-4874-8E02-3456076126FC}" srcOrd="2" destOrd="0" parTransId="{FAF3C7F0-CBB5-4A5A-828D-A5517EF02F10}" sibTransId="{14E95421-04DF-4A66-8ABC-B1A8B8729BBC}"/>
    <dgm:cxn modelId="{ACFBFC7B-D081-423F-9F62-7CF6297620E1}" srcId="{5249317D-6F26-44D4-ACCE-05DC119D5106}" destId="{1A69A6B5-6931-48B0-8862-6F672531EB5F}" srcOrd="3" destOrd="0" parTransId="{A8B6C962-9177-4087-A773-7F0A98A8386A}" sibTransId="{31B74B81-C843-479A-83F9-DEB8E04328C8}"/>
    <dgm:cxn modelId="{711C68D2-A142-4BBC-A2CB-74F7A471B48B}" type="presOf" srcId="{8B1DEEBB-4F94-4FE9-B259-AE3A1E8DA5A3}" destId="{64A47BE6-8D4D-4B1F-9F77-B91DEF757BC9}" srcOrd="0" destOrd="0" presId="urn:microsoft.com/office/officeart/2005/8/layout/radial5"/>
    <dgm:cxn modelId="{C896AF5F-8EEE-49E7-BCBE-AFAA37914F91}" type="presOf" srcId="{1A69A6B5-6931-48B0-8862-6F672531EB5F}" destId="{5E542147-4CB2-493B-8897-F5F748B8ABAD}" srcOrd="0" destOrd="0" presId="urn:microsoft.com/office/officeart/2005/8/layout/radial5"/>
    <dgm:cxn modelId="{0C8B6D95-4815-4078-A8D2-8067D58A06B6}" srcId="{5249317D-6F26-44D4-ACCE-05DC119D5106}" destId="{ECF1B91B-9D25-46F2-AA88-56B81DF8498A}" srcOrd="1" destOrd="0" parTransId="{7401D408-786D-44D6-9A80-7309B8CB7EBF}" sibTransId="{9BEF4244-FA60-48DD-84CF-F51F605D2A1B}"/>
    <dgm:cxn modelId="{0ADF1E4B-3929-4B1C-B85F-4891F88FBEA0}" srcId="{5249317D-6F26-44D4-ACCE-05DC119D5106}" destId="{EDD7C1B0-3788-4DDB-817C-360B88752104}" srcOrd="4" destOrd="0" parTransId="{C8BCC54B-331C-487C-BAA8-A6AF4CA34108}" sibTransId="{3E9CCA5B-4850-4006-AE81-132427258B38}"/>
    <dgm:cxn modelId="{566F5007-8ABA-4AAB-AEB7-3942ED03130C}" type="presOf" srcId="{02CE26A5-1323-42CE-B7B9-571D3069B374}" destId="{AFEEE8B8-1876-44E7-833A-B4D3C9138F4D}" srcOrd="0" destOrd="0" presId="urn:microsoft.com/office/officeart/2005/8/layout/radial5"/>
    <dgm:cxn modelId="{6A33EB63-5CB7-4E5F-94E3-0107FDAA4CCA}" type="presParOf" srcId="{AFEEE8B8-1876-44E7-833A-B4D3C9138F4D}" destId="{C11BB7FC-FFA3-4E92-9B05-A351B5DFAB16}" srcOrd="0" destOrd="0" presId="urn:microsoft.com/office/officeart/2005/8/layout/radial5"/>
    <dgm:cxn modelId="{3D714E4E-783B-461F-87FD-8AA1E047A3A2}" type="presParOf" srcId="{AFEEE8B8-1876-44E7-833A-B4D3C9138F4D}" destId="{64A47BE6-8D4D-4B1F-9F77-B91DEF757BC9}" srcOrd="1" destOrd="0" presId="urn:microsoft.com/office/officeart/2005/8/layout/radial5"/>
    <dgm:cxn modelId="{56ACE867-A4E2-463A-8826-C3A228A99F64}" type="presParOf" srcId="{64A47BE6-8D4D-4B1F-9F77-B91DEF757BC9}" destId="{27C9A567-BEB6-47DD-AA94-779CE39EDCF2}" srcOrd="0" destOrd="0" presId="urn:microsoft.com/office/officeart/2005/8/layout/radial5"/>
    <dgm:cxn modelId="{9A513E72-3FE5-413B-B24C-6D9E18F52AC1}" type="presParOf" srcId="{AFEEE8B8-1876-44E7-833A-B4D3C9138F4D}" destId="{86BFF710-D6BF-4A79-B179-0C6FA0C6AEF6}" srcOrd="2" destOrd="0" presId="urn:microsoft.com/office/officeart/2005/8/layout/radial5"/>
    <dgm:cxn modelId="{2F2E6669-967B-43EE-9126-55134E677BB3}" type="presParOf" srcId="{AFEEE8B8-1876-44E7-833A-B4D3C9138F4D}" destId="{6C4BBC66-EE73-4D32-B46D-386A88EB85BA}" srcOrd="3" destOrd="0" presId="urn:microsoft.com/office/officeart/2005/8/layout/radial5"/>
    <dgm:cxn modelId="{0D658477-44AA-4518-B293-D7614D4ED203}" type="presParOf" srcId="{6C4BBC66-EE73-4D32-B46D-386A88EB85BA}" destId="{BB8CD651-C3E3-4FB0-9887-FB5EE3A3DAF0}" srcOrd="0" destOrd="0" presId="urn:microsoft.com/office/officeart/2005/8/layout/radial5"/>
    <dgm:cxn modelId="{E8EE1761-CFD8-400A-90B1-B694D0BDEDA3}" type="presParOf" srcId="{AFEEE8B8-1876-44E7-833A-B4D3C9138F4D}" destId="{35114B59-1D47-4E80-AA80-160B72D66A0F}" srcOrd="4" destOrd="0" presId="urn:microsoft.com/office/officeart/2005/8/layout/radial5"/>
    <dgm:cxn modelId="{9E40CD39-52FC-408F-88F6-262EA4068C3F}" type="presParOf" srcId="{AFEEE8B8-1876-44E7-833A-B4D3C9138F4D}" destId="{B037D4EA-CBA3-43B3-91F9-CD4989C0DA21}" srcOrd="5" destOrd="0" presId="urn:microsoft.com/office/officeart/2005/8/layout/radial5"/>
    <dgm:cxn modelId="{6DFB0CA1-222D-438B-85C5-19B7F0A2E826}" type="presParOf" srcId="{B037D4EA-CBA3-43B3-91F9-CD4989C0DA21}" destId="{AC5D79FF-A9EC-455A-AD97-DB7B4DE3AB11}" srcOrd="0" destOrd="0" presId="urn:microsoft.com/office/officeart/2005/8/layout/radial5"/>
    <dgm:cxn modelId="{FEE13AD3-AF4B-4B15-88A7-C5676DDDEAA0}" type="presParOf" srcId="{AFEEE8B8-1876-44E7-833A-B4D3C9138F4D}" destId="{0BC63EBE-852C-4082-A2D2-DD27A2E7A67D}" srcOrd="6" destOrd="0" presId="urn:microsoft.com/office/officeart/2005/8/layout/radial5"/>
    <dgm:cxn modelId="{DFEABD07-6EF3-42D5-A6D2-093F6D328BE6}" type="presParOf" srcId="{AFEEE8B8-1876-44E7-833A-B4D3C9138F4D}" destId="{B9F93CD3-8A44-451D-A62F-9039B0C77E11}" srcOrd="7" destOrd="0" presId="urn:microsoft.com/office/officeart/2005/8/layout/radial5"/>
    <dgm:cxn modelId="{0C27306C-6F0B-4D12-809A-AADB163F9D7C}" type="presParOf" srcId="{B9F93CD3-8A44-451D-A62F-9039B0C77E11}" destId="{1B982F6A-A9DB-4AF2-B522-EAC477969DC3}" srcOrd="0" destOrd="0" presId="urn:microsoft.com/office/officeart/2005/8/layout/radial5"/>
    <dgm:cxn modelId="{3E301A9B-CA3B-42CC-A4B9-3CD5F67BFBEB}" type="presParOf" srcId="{AFEEE8B8-1876-44E7-833A-B4D3C9138F4D}" destId="{5E542147-4CB2-493B-8897-F5F748B8ABAD}" srcOrd="8" destOrd="0" presId="urn:microsoft.com/office/officeart/2005/8/layout/radial5"/>
    <dgm:cxn modelId="{C524DF5A-30D8-4490-A5EC-18EC525073DF}" type="presParOf" srcId="{AFEEE8B8-1876-44E7-833A-B4D3C9138F4D}" destId="{17AA104C-AF0B-4BA4-ACE5-469D947BF228}" srcOrd="9" destOrd="0" presId="urn:microsoft.com/office/officeart/2005/8/layout/radial5"/>
    <dgm:cxn modelId="{2FDDA02B-FC6C-4641-AE0E-F280A3040B3A}" type="presParOf" srcId="{17AA104C-AF0B-4BA4-ACE5-469D947BF228}" destId="{F6D7FBD1-152C-4D66-A6A0-8465547C566D}" srcOrd="0" destOrd="0" presId="urn:microsoft.com/office/officeart/2005/8/layout/radial5"/>
    <dgm:cxn modelId="{C0CE703D-2C90-4B59-A3BF-1A2429D486BA}" type="presParOf" srcId="{AFEEE8B8-1876-44E7-833A-B4D3C9138F4D}" destId="{DB101DEF-8EBC-48AD-A495-15F60EFE9D4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22DA15-B29D-485B-94FB-0828FEAE162F}" type="doc">
      <dgm:prSet loTypeId="urn:microsoft.com/office/officeart/2005/8/layout/p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81245B23-D1F2-42C1-A8CA-DB166D053806}">
      <dgm:prSet phldrT="[Текст]"/>
      <dgm:spPr/>
      <dgm:t>
        <a:bodyPr/>
        <a:lstStyle/>
        <a:p>
          <a:endParaRPr lang="ru-RU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 Предоставление дошкольного образования-</a:t>
          </a:r>
        </a:p>
        <a:p>
          <a:r>
            <a: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81 354,2 тыс. руб.</a:t>
          </a:r>
        </a:p>
        <a:p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 Присмотр и уход за детьми, посещающими образовательные организации, реализующие общеобразовательную программу дошкольного образования – </a:t>
          </a:r>
        </a:p>
        <a:p>
          <a:r>
            <a: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111 693,9 тыс. руб.</a:t>
          </a:r>
        </a:p>
        <a:p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 Предоставление компенсации затрат родителей на обучение детей инвалидов на дому-</a:t>
          </a:r>
        </a:p>
        <a:p>
          <a:r>
            <a: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520,7 тыс. </a:t>
          </a:r>
          <a:r>
            <a:rPr lang="ru-RU" b="1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руб</a:t>
          </a:r>
          <a:endParaRPr lang="ru-RU" b="1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>
          <a:endParaRPr lang="ru-RU" dirty="0"/>
        </a:p>
      </dgm:t>
    </dgm:pt>
    <dgm:pt modelId="{77C660DC-20C1-4F53-9DE0-08CA4632447A}" type="parTrans" cxnId="{4E40FFBB-FB8E-4BA6-9B03-3D09CD008076}">
      <dgm:prSet/>
      <dgm:spPr/>
      <dgm:t>
        <a:bodyPr/>
        <a:lstStyle/>
        <a:p>
          <a:endParaRPr lang="ru-RU"/>
        </a:p>
      </dgm:t>
    </dgm:pt>
    <dgm:pt modelId="{8B2B65B0-806E-4490-B96C-2698AD169609}" type="sibTrans" cxnId="{4E40FFBB-FB8E-4BA6-9B03-3D09CD008076}">
      <dgm:prSet/>
      <dgm:spPr/>
      <dgm:t>
        <a:bodyPr/>
        <a:lstStyle/>
        <a:p>
          <a:endParaRPr lang="ru-RU"/>
        </a:p>
      </dgm:t>
    </dgm:pt>
    <dgm:pt modelId="{B75705F8-8E83-4D17-9EC4-938E3629C28C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Предоставление дошкольного образования-</a:t>
          </a:r>
        </a:p>
        <a:p>
          <a:r>
            <a: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81 354,2 тыс. руб.</a:t>
          </a:r>
        </a:p>
        <a:p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 Присмотр и уход за детьми, посещающими образовательные организации, реализующие общеобразовательную программу дошкольного образования – </a:t>
          </a:r>
        </a:p>
        <a:p>
          <a:r>
            <a: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121 844,34 тыс. руб.</a:t>
          </a:r>
        </a:p>
        <a:p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 Предоставление компенсации затрат родителей на обучение детей инвалидов на дому-</a:t>
          </a:r>
        </a:p>
        <a:p>
          <a:r>
            <a: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520,7 тыс. </a:t>
          </a:r>
          <a:r>
            <a:rPr lang="ru-RU" b="1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руб</a:t>
          </a:r>
          <a:endParaRPr lang="ru-RU" dirty="0"/>
        </a:p>
      </dgm:t>
    </dgm:pt>
    <dgm:pt modelId="{3E2DD951-0251-46D7-B953-C63FCC48C62A}" type="parTrans" cxnId="{ABE6A08A-2A27-40EE-8875-C483D1A8E4D8}">
      <dgm:prSet/>
      <dgm:spPr/>
      <dgm:t>
        <a:bodyPr/>
        <a:lstStyle/>
        <a:p>
          <a:endParaRPr lang="ru-RU"/>
        </a:p>
      </dgm:t>
    </dgm:pt>
    <dgm:pt modelId="{29263DD0-6E40-440A-BB5E-FED5B4E7A381}" type="sibTrans" cxnId="{ABE6A08A-2A27-40EE-8875-C483D1A8E4D8}">
      <dgm:prSet/>
      <dgm:spPr/>
      <dgm:t>
        <a:bodyPr/>
        <a:lstStyle/>
        <a:p>
          <a:endParaRPr lang="ru-RU"/>
        </a:p>
      </dgm:t>
    </dgm:pt>
    <dgm:pt modelId="{01558878-BC47-4526-AEED-6253575770FC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Предоставление дошкольного образования-</a:t>
          </a:r>
        </a:p>
        <a:p>
          <a:r>
            <a: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81 354,2 тыс. руб.</a:t>
          </a:r>
        </a:p>
        <a:p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 Присмотр и уход за детьми, посещающими образовательные организации, реализующие общеобразовательную программу дошкольного образования – </a:t>
          </a:r>
        </a:p>
        <a:p>
          <a:r>
            <a: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121 844,34 тыс. руб.</a:t>
          </a:r>
        </a:p>
        <a:p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 Предоставление компенсации затрат родителей на обучение детей инвалидов на дому-</a:t>
          </a:r>
        </a:p>
        <a:p>
          <a:r>
            <a: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520,7 тыс. </a:t>
          </a:r>
          <a:r>
            <a:rPr lang="ru-RU" b="1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руб</a:t>
          </a:r>
          <a:endParaRPr lang="ru-RU" dirty="0"/>
        </a:p>
      </dgm:t>
    </dgm:pt>
    <dgm:pt modelId="{3E900B23-A4E7-4741-A7F1-2C19E582D8B0}" type="parTrans" cxnId="{A53F222C-9DC5-4851-AD1A-AFFB67951F87}">
      <dgm:prSet/>
      <dgm:spPr/>
      <dgm:t>
        <a:bodyPr/>
        <a:lstStyle/>
        <a:p>
          <a:endParaRPr lang="ru-RU"/>
        </a:p>
      </dgm:t>
    </dgm:pt>
    <dgm:pt modelId="{46C083C3-2BDE-4958-9753-AF5D96939DE9}" type="sibTrans" cxnId="{A53F222C-9DC5-4851-AD1A-AFFB67951F87}">
      <dgm:prSet/>
      <dgm:spPr/>
      <dgm:t>
        <a:bodyPr/>
        <a:lstStyle/>
        <a:p>
          <a:endParaRPr lang="ru-RU"/>
        </a:p>
      </dgm:t>
    </dgm:pt>
    <dgm:pt modelId="{BAFB7CFF-F493-4425-9505-08A76B97FB0A}" type="pres">
      <dgm:prSet presAssocID="{CD22DA15-B29D-485B-94FB-0828FEAE16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1AFC30-B109-400F-A8F4-D2C547BCAD00}" type="pres">
      <dgm:prSet presAssocID="{CD22DA15-B29D-485B-94FB-0828FEAE162F}" presName="bkgdShp" presStyleLbl="alignAccFollowNode1" presStyleIdx="0" presStyleCnt="1" custLinFactNeighborX="85" custLinFactNeighborY="27097"/>
      <dgm:spPr/>
    </dgm:pt>
    <dgm:pt modelId="{3612521D-EBC0-4817-B01C-BF1E12DBCA54}" type="pres">
      <dgm:prSet presAssocID="{CD22DA15-B29D-485B-94FB-0828FEAE162F}" presName="linComp" presStyleCnt="0"/>
      <dgm:spPr/>
    </dgm:pt>
    <dgm:pt modelId="{5F755EDB-BADC-4E90-A0F4-57C5943F1629}" type="pres">
      <dgm:prSet presAssocID="{81245B23-D1F2-42C1-A8CA-DB166D053806}" presName="compNode" presStyleCnt="0"/>
      <dgm:spPr/>
    </dgm:pt>
    <dgm:pt modelId="{B6E8E6E8-5FBF-4E8D-BB43-E3EF27EBBCD2}" type="pres">
      <dgm:prSet presAssocID="{81245B23-D1F2-42C1-A8CA-DB166D053806}" presName="node" presStyleLbl="node1" presStyleIdx="0" presStyleCnt="3" custLinFactNeighborX="3034" custLinFactNeighborY="-2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CDE04-4A20-4852-9F91-4638C0BC9B5B}" type="pres">
      <dgm:prSet presAssocID="{81245B23-D1F2-42C1-A8CA-DB166D053806}" presName="invisiNode" presStyleLbl="node1" presStyleIdx="0" presStyleCnt="3"/>
      <dgm:spPr/>
    </dgm:pt>
    <dgm:pt modelId="{AC9B533E-8AE8-4430-A147-7F1E072A7315}" type="pres">
      <dgm:prSet presAssocID="{81245B23-D1F2-42C1-A8CA-DB166D053806}" presName="imagNode" presStyleLbl="fgImgPlace1" presStyleIdx="0" presStyleCnt="3" custScaleX="69765" custScaleY="773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240CA08-7C72-4DF8-8E82-F56881648E6A}" type="pres">
      <dgm:prSet presAssocID="{8B2B65B0-806E-4490-B96C-2698AD16960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B8B7BD4-73FE-4DBC-98DA-77390227A44B}" type="pres">
      <dgm:prSet presAssocID="{B75705F8-8E83-4D17-9EC4-938E3629C28C}" presName="compNode" presStyleCnt="0"/>
      <dgm:spPr/>
    </dgm:pt>
    <dgm:pt modelId="{7766058B-F082-4BD4-8EAD-66340D40A76B}" type="pres">
      <dgm:prSet presAssocID="{B75705F8-8E83-4D17-9EC4-938E3629C2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DDE92-6660-460C-9CE9-B589584AE8C8}" type="pres">
      <dgm:prSet presAssocID="{B75705F8-8E83-4D17-9EC4-938E3629C28C}" presName="invisiNode" presStyleLbl="node1" presStyleIdx="1" presStyleCnt="3"/>
      <dgm:spPr/>
    </dgm:pt>
    <dgm:pt modelId="{B5407F5A-CBB8-44F4-A295-05628596BEA3}" type="pres">
      <dgm:prSet presAssocID="{B75705F8-8E83-4D17-9EC4-938E3629C28C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A6F4CAB-0864-453C-9843-F7F05964B2E7}" type="pres">
      <dgm:prSet presAssocID="{29263DD0-6E40-440A-BB5E-FED5B4E7A38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0D04A86-F289-4C41-A857-7A0EC33514A1}" type="pres">
      <dgm:prSet presAssocID="{01558878-BC47-4526-AEED-6253575770FC}" presName="compNode" presStyleCnt="0"/>
      <dgm:spPr/>
    </dgm:pt>
    <dgm:pt modelId="{C5213CC1-0A77-4092-88DA-D88D67B91252}" type="pres">
      <dgm:prSet presAssocID="{01558878-BC47-4526-AEED-6253575770FC}" presName="node" presStyleLbl="node1" presStyleIdx="2" presStyleCnt="3" custLinFactNeighborX="3868" custLinFactNeighborY="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0AD17-C5E3-4696-B41F-A1B67D634CAE}" type="pres">
      <dgm:prSet presAssocID="{01558878-BC47-4526-AEED-6253575770FC}" presName="invisiNode" presStyleLbl="node1" presStyleIdx="2" presStyleCnt="3"/>
      <dgm:spPr/>
    </dgm:pt>
    <dgm:pt modelId="{C570F3C8-EA68-4DCC-B176-CD934F12CF83}" type="pres">
      <dgm:prSet presAssocID="{01558878-BC47-4526-AEED-6253575770FC}" presName="imagNode" presStyleLbl="fgImgPlace1" presStyleIdx="2" presStyleCnt="3" custScaleX="76091" custScaleY="8642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BE6A08A-2A27-40EE-8875-C483D1A8E4D8}" srcId="{CD22DA15-B29D-485B-94FB-0828FEAE162F}" destId="{B75705F8-8E83-4D17-9EC4-938E3629C28C}" srcOrd="1" destOrd="0" parTransId="{3E2DD951-0251-46D7-B953-C63FCC48C62A}" sibTransId="{29263DD0-6E40-440A-BB5E-FED5B4E7A381}"/>
    <dgm:cxn modelId="{D0B6DE26-DB17-4FC1-8509-83DBC053C407}" type="presOf" srcId="{01558878-BC47-4526-AEED-6253575770FC}" destId="{C5213CC1-0A77-4092-88DA-D88D67B91252}" srcOrd="0" destOrd="0" presId="urn:microsoft.com/office/officeart/2005/8/layout/pList2"/>
    <dgm:cxn modelId="{4E40FFBB-FB8E-4BA6-9B03-3D09CD008076}" srcId="{CD22DA15-B29D-485B-94FB-0828FEAE162F}" destId="{81245B23-D1F2-42C1-A8CA-DB166D053806}" srcOrd="0" destOrd="0" parTransId="{77C660DC-20C1-4F53-9DE0-08CA4632447A}" sibTransId="{8B2B65B0-806E-4490-B96C-2698AD169609}"/>
    <dgm:cxn modelId="{81C7BBA7-ED1B-42BE-96EB-1D2F8709DE45}" type="presOf" srcId="{29263DD0-6E40-440A-BB5E-FED5B4E7A381}" destId="{DA6F4CAB-0864-453C-9843-F7F05964B2E7}" srcOrd="0" destOrd="0" presId="urn:microsoft.com/office/officeart/2005/8/layout/pList2"/>
    <dgm:cxn modelId="{C30F11BC-B976-4A33-BFE7-D4CD04554B36}" type="presOf" srcId="{B75705F8-8E83-4D17-9EC4-938E3629C28C}" destId="{7766058B-F082-4BD4-8EAD-66340D40A76B}" srcOrd="0" destOrd="0" presId="urn:microsoft.com/office/officeart/2005/8/layout/pList2"/>
    <dgm:cxn modelId="{A53F222C-9DC5-4851-AD1A-AFFB67951F87}" srcId="{CD22DA15-B29D-485B-94FB-0828FEAE162F}" destId="{01558878-BC47-4526-AEED-6253575770FC}" srcOrd="2" destOrd="0" parTransId="{3E900B23-A4E7-4741-A7F1-2C19E582D8B0}" sibTransId="{46C083C3-2BDE-4958-9753-AF5D96939DE9}"/>
    <dgm:cxn modelId="{4734FD38-D7F4-4652-A4BE-704BB531655D}" type="presOf" srcId="{8B2B65B0-806E-4490-B96C-2698AD169609}" destId="{4240CA08-7C72-4DF8-8E82-F56881648E6A}" srcOrd="0" destOrd="0" presId="urn:microsoft.com/office/officeart/2005/8/layout/pList2"/>
    <dgm:cxn modelId="{0F14BB43-FB17-4DA0-8C2F-758C57F1D43D}" type="presOf" srcId="{81245B23-D1F2-42C1-A8CA-DB166D053806}" destId="{B6E8E6E8-5FBF-4E8D-BB43-E3EF27EBBCD2}" srcOrd="0" destOrd="0" presId="urn:microsoft.com/office/officeart/2005/8/layout/pList2"/>
    <dgm:cxn modelId="{485B6E2D-CFA8-4564-A37C-297D51471FF3}" type="presOf" srcId="{CD22DA15-B29D-485B-94FB-0828FEAE162F}" destId="{BAFB7CFF-F493-4425-9505-08A76B97FB0A}" srcOrd="0" destOrd="0" presId="urn:microsoft.com/office/officeart/2005/8/layout/pList2"/>
    <dgm:cxn modelId="{3BCB4C1F-672F-48F9-B826-D9AE15AF83AE}" type="presParOf" srcId="{BAFB7CFF-F493-4425-9505-08A76B97FB0A}" destId="{031AFC30-B109-400F-A8F4-D2C547BCAD00}" srcOrd="0" destOrd="0" presId="urn:microsoft.com/office/officeart/2005/8/layout/pList2"/>
    <dgm:cxn modelId="{F0D3815F-6D75-4C6E-89D6-29C6329BB814}" type="presParOf" srcId="{BAFB7CFF-F493-4425-9505-08A76B97FB0A}" destId="{3612521D-EBC0-4817-B01C-BF1E12DBCA54}" srcOrd="1" destOrd="0" presId="urn:microsoft.com/office/officeart/2005/8/layout/pList2"/>
    <dgm:cxn modelId="{8A132EB4-D938-4A41-B556-2C199F63BBBB}" type="presParOf" srcId="{3612521D-EBC0-4817-B01C-BF1E12DBCA54}" destId="{5F755EDB-BADC-4E90-A0F4-57C5943F1629}" srcOrd="0" destOrd="0" presId="urn:microsoft.com/office/officeart/2005/8/layout/pList2"/>
    <dgm:cxn modelId="{AB1313B9-71CE-43B3-8BCF-C752AF56BA69}" type="presParOf" srcId="{5F755EDB-BADC-4E90-A0F4-57C5943F1629}" destId="{B6E8E6E8-5FBF-4E8D-BB43-E3EF27EBBCD2}" srcOrd="0" destOrd="0" presId="urn:microsoft.com/office/officeart/2005/8/layout/pList2"/>
    <dgm:cxn modelId="{0627ACC9-1EEC-4A0B-AD24-11646995CFAC}" type="presParOf" srcId="{5F755EDB-BADC-4E90-A0F4-57C5943F1629}" destId="{059CDE04-4A20-4852-9F91-4638C0BC9B5B}" srcOrd="1" destOrd="0" presId="urn:microsoft.com/office/officeart/2005/8/layout/pList2"/>
    <dgm:cxn modelId="{702EEB4B-27A9-4AFE-8131-B52521F2292E}" type="presParOf" srcId="{5F755EDB-BADC-4E90-A0F4-57C5943F1629}" destId="{AC9B533E-8AE8-4430-A147-7F1E072A7315}" srcOrd="2" destOrd="0" presId="urn:microsoft.com/office/officeart/2005/8/layout/pList2"/>
    <dgm:cxn modelId="{6FCA2563-5231-4EE0-8619-B0E9F7BDC862}" type="presParOf" srcId="{3612521D-EBC0-4817-B01C-BF1E12DBCA54}" destId="{4240CA08-7C72-4DF8-8E82-F56881648E6A}" srcOrd="1" destOrd="0" presId="urn:microsoft.com/office/officeart/2005/8/layout/pList2"/>
    <dgm:cxn modelId="{F03209F7-958A-47E5-B4C8-AEC734CE158F}" type="presParOf" srcId="{3612521D-EBC0-4817-B01C-BF1E12DBCA54}" destId="{2B8B7BD4-73FE-4DBC-98DA-77390227A44B}" srcOrd="2" destOrd="0" presId="urn:microsoft.com/office/officeart/2005/8/layout/pList2"/>
    <dgm:cxn modelId="{667900CD-25C2-49A0-9E97-A9B7CE1DF0B1}" type="presParOf" srcId="{2B8B7BD4-73FE-4DBC-98DA-77390227A44B}" destId="{7766058B-F082-4BD4-8EAD-66340D40A76B}" srcOrd="0" destOrd="0" presId="urn:microsoft.com/office/officeart/2005/8/layout/pList2"/>
    <dgm:cxn modelId="{74799B60-6D0F-4DB8-AF93-6EFA55F64BDB}" type="presParOf" srcId="{2B8B7BD4-73FE-4DBC-98DA-77390227A44B}" destId="{2EDDDE92-6660-460C-9CE9-B589584AE8C8}" srcOrd="1" destOrd="0" presId="urn:microsoft.com/office/officeart/2005/8/layout/pList2"/>
    <dgm:cxn modelId="{518DB4EF-A531-40E0-A21B-790D84E850E4}" type="presParOf" srcId="{2B8B7BD4-73FE-4DBC-98DA-77390227A44B}" destId="{B5407F5A-CBB8-44F4-A295-05628596BEA3}" srcOrd="2" destOrd="0" presId="urn:microsoft.com/office/officeart/2005/8/layout/pList2"/>
    <dgm:cxn modelId="{ACE521CA-7799-4D6F-BD80-1D34E5595CA2}" type="presParOf" srcId="{3612521D-EBC0-4817-B01C-BF1E12DBCA54}" destId="{DA6F4CAB-0864-453C-9843-F7F05964B2E7}" srcOrd="3" destOrd="0" presId="urn:microsoft.com/office/officeart/2005/8/layout/pList2"/>
    <dgm:cxn modelId="{FD765A05-85A9-4E2C-BDC0-550A12CA8FCB}" type="presParOf" srcId="{3612521D-EBC0-4817-B01C-BF1E12DBCA54}" destId="{20D04A86-F289-4C41-A857-7A0EC33514A1}" srcOrd="4" destOrd="0" presId="urn:microsoft.com/office/officeart/2005/8/layout/pList2"/>
    <dgm:cxn modelId="{F77A54EA-9276-42B9-B0B8-1BDAFB4B6354}" type="presParOf" srcId="{20D04A86-F289-4C41-A857-7A0EC33514A1}" destId="{C5213CC1-0A77-4092-88DA-D88D67B91252}" srcOrd="0" destOrd="0" presId="urn:microsoft.com/office/officeart/2005/8/layout/pList2"/>
    <dgm:cxn modelId="{D02F8B33-39A0-4548-A0AB-3D043945B2C2}" type="presParOf" srcId="{20D04A86-F289-4C41-A857-7A0EC33514A1}" destId="{8A50AD17-C5E3-4696-B41F-A1B67D634CAE}" srcOrd="1" destOrd="0" presId="urn:microsoft.com/office/officeart/2005/8/layout/pList2"/>
    <dgm:cxn modelId="{B1748D6C-609C-401D-B5B0-0EC1A946470A}" type="presParOf" srcId="{20D04A86-F289-4C41-A857-7A0EC33514A1}" destId="{C570F3C8-EA68-4DCC-B176-CD934F12CF8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C33B01-3BBA-499F-95D2-783388D9DAD4}" type="doc">
      <dgm:prSet loTypeId="urn:microsoft.com/office/officeart/2005/8/layout/vList3" loCatId="list" qsTypeId="urn:microsoft.com/office/officeart/2005/8/quickstyle/simple1#2" qsCatId="simple" csTypeId="urn:microsoft.com/office/officeart/2005/8/colors/accent1_2#2" csCatId="accent1" phldr="1"/>
      <dgm:spPr/>
    </dgm:pt>
    <dgm:pt modelId="{01BFC242-8AC0-414B-AA63-36C85D9AF010}">
      <dgm:prSet phldrT="[Текст]"/>
      <dgm:spPr/>
      <dgm:t>
        <a:bodyPr/>
        <a:lstStyle/>
        <a:p>
          <a:r>
            <a: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Обеспечение деятельности организаций общего образования образовательных организаций, реализующих программу общего образования</a:t>
          </a:r>
        </a:p>
        <a:p>
          <a:r>
            <a:rPr lang="ru-RU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99 349,9 тыс. руб</a:t>
          </a:r>
          <a:r>
            <a: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ru-RU" dirty="0"/>
        </a:p>
      </dgm:t>
    </dgm:pt>
    <dgm:pt modelId="{1C344939-039A-4A8F-AF6A-91220281BD13}" type="parTrans" cxnId="{69808F63-1A81-4832-A8ED-95D9022A933F}">
      <dgm:prSet/>
      <dgm:spPr/>
      <dgm:t>
        <a:bodyPr/>
        <a:lstStyle/>
        <a:p>
          <a:endParaRPr lang="ru-RU"/>
        </a:p>
      </dgm:t>
    </dgm:pt>
    <dgm:pt modelId="{9248C26A-6D60-4237-9C7D-EF40AAED9996}" type="sibTrans" cxnId="{69808F63-1A81-4832-A8ED-95D9022A933F}">
      <dgm:prSet/>
      <dgm:spPr/>
      <dgm:t>
        <a:bodyPr/>
        <a:lstStyle/>
        <a:p>
          <a:endParaRPr lang="ru-RU"/>
        </a:p>
      </dgm:t>
    </dgm:pt>
    <dgm:pt modelId="{714FC80C-AE62-434B-9E0E-CFE54F718142}">
      <dgm:prSet phldrT="[Текст]"/>
      <dgm:spPr/>
      <dgm:t>
        <a:bodyPr/>
        <a:lstStyle/>
        <a:p>
          <a:r>
            <a: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Совершенствование организаций питания учащихся</a:t>
          </a:r>
        </a:p>
        <a:p>
          <a:r>
            <a:rPr lang="ru-RU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12 700,7 тыс. руб.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B70FC2-7BE2-4A10-8154-0638E9E3D093}" type="parTrans" cxnId="{86FAD01C-F899-4327-8F67-8EF202D181D9}">
      <dgm:prSet/>
      <dgm:spPr/>
      <dgm:t>
        <a:bodyPr/>
        <a:lstStyle/>
        <a:p>
          <a:endParaRPr lang="ru-RU"/>
        </a:p>
      </dgm:t>
    </dgm:pt>
    <dgm:pt modelId="{D7D49598-61D3-4BCA-8331-401F0B440B82}" type="sibTrans" cxnId="{86FAD01C-F899-4327-8F67-8EF202D181D9}">
      <dgm:prSet/>
      <dgm:spPr/>
      <dgm:t>
        <a:bodyPr/>
        <a:lstStyle/>
        <a:p>
          <a:endParaRPr lang="ru-RU"/>
        </a:p>
      </dgm:t>
    </dgm:pt>
    <dgm:pt modelId="{0ECBB7FC-A0AF-41AE-A761-A5E9F40F4231}">
      <dgm:prSet phldrT="[Текст]"/>
      <dgm:spPr/>
      <dgm:t>
        <a:bodyPr/>
        <a:lstStyle/>
        <a:p>
          <a:r>
            <a: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Модернизация материально-технической базы пищеблоков общеобразовательных организаций</a:t>
          </a:r>
        </a:p>
        <a:p>
          <a:r>
            <a:rPr lang="ru-RU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595,3 тыс. руб.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6207F4-36A7-4150-B95C-19086E6B76A0}" type="parTrans" cxnId="{03F59C39-305F-479E-83E1-10591032ECFF}">
      <dgm:prSet/>
      <dgm:spPr/>
      <dgm:t>
        <a:bodyPr/>
        <a:lstStyle/>
        <a:p>
          <a:endParaRPr lang="ru-RU"/>
        </a:p>
      </dgm:t>
    </dgm:pt>
    <dgm:pt modelId="{241D9972-1F43-403D-BE83-E9DEF53764BE}" type="sibTrans" cxnId="{03F59C39-305F-479E-83E1-10591032ECFF}">
      <dgm:prSet/>
      <dgm:spPr/>
      <dgm:t>
        <a:bodyPr/>
        <a:lstStyle/>
        <a:p>
          <a:endParaRPr lang="ru-RU"/>
        </a:p>
      </dgm:t>
    </dgm:pt>
    <dgm:pt modelId="{2C41D419-B729-4E25-91B7-47576F4E0E16}">
      <dgm:prSet/>
      <dgm:spPr/>
      <dgm:t>
        <a:bodyPr/>
        <a:lstStyle/>
        <a:p>
          <a:r>
            <a: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Предоставление общего образования детям -</a:t>
          </a:r>
          <a:r>
            <a:rPr lang="ru-RU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178 252,7 тыс. руб.</a:t>
          </a:r>
          <a:endParaRPr lang="ru-RU" b="1" dirty="0">
            <a:solidFill>
              <a:prstClr val="blac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07DC7041-A5DB-4512-BD42-C7DC60BED852}" type="parTrans" cxnId="{743D2715-22F1-4E77-85B4-79574352D638}">
      <dgm:prSet/>
      <dgm:spPr/>
      <dgm:t>
        <a:bodyPr/>
        <a:lstStyle/>
        <a:p>
          <a:endParaRPr lang="ru-RU"/>
        </a:p>
      </dgm:t>
    </dgm:pt>
    <dgm:pt modelId="{49DDC12E-00D4-433F-A1E0-D2B45DE7FCCB}" type="sibTrans" cxnId="{743D2715-22F1-4E77-85B4-79574352D638}">
      <dgm:prSet/>
      <dgm:spPr/>
      <dgm:t>
        <a:bodyPr/>
        <a:lstStyle/>
        <a:p>
          <a:endParaRPr lang="ru-RU"/>
        </a:p>
      </dgm:t>
    </dgm:pt>
    <dgm:pt modelId="{CEF6651F-3580-4CFC-9E0D-18F40D8F8424}" type="pres">
      <dgm:prSet presAssocID="{B5C33B01-3BBA-499F-95D2-783388D9DAD4}" presName="linearFlow" presStyleCnt="0">
        <dgm:presLayoutVars>
          <dgm:dir/>
          <dgm:resizeHandles val="exact"/>
        </dgm:presLayoutVars>
      </dgm:prSet>
      <dgm:spPr/>
    </dgm:pt>
    <dgm:pt modelId="{70A3B2FF-350C-4C58-BB40-BE5FB8EEFB29}" type="pres">
      <dgm:prSet presAssocID="{01BFC242-8AC0-414B-AA63-36C85D9AF010}" presName="composite" presStyleCnt="0"/>
      <dgm:spPr/>
    </dgm:pt>
    <dgm:pt modelId="{E058B10F-E621-42F5-959A-2B677F737563}" type="pres">
      <dgm:prSet presAssocID="{01BFC242-8AC0-414B-AA63-36C85D9AF010}" presName="imgShp" presStyleLbl="fgImgPlace1" presStyleIdx="0" presStyleCnt="4" custScaleX="161761" custScaleY="930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5F8DB4A-7E4A-4BEF-9A0B-9E5F68B1047B}" type="pres">
      <dgm:prSet presAssocID="{01BFC242-8AC0-414B-AA63-36C85D9AF01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DCC09-9A44-4F7F-8541-790C7332D487}" type="pres">
      <dgm:prSet presAssocID="{9248C26A-6D60-4237-9C7D-EF40AAED9996}" presName="spacing" presStyleCnt="0"/>
      <dgm:spPr/>
    </dgm:pt>
    <dgm:pt modelId="{BDE6107D-F64A-4563-B52D-BAC395A37E8F}" type="pres">
      <dgm:prSet presAssocID="{2C41D419-B729-4E25-91B7-47576F4E0E16}" presName="composite" presStyleCnt="0"/>
      <dgm:spPr/>
    </dgm:pt>
    <dgm:pt modelId="{742EF04B-9E3D-47FE-8E65-D74750D42D9F}" type="pres">
      <dgm:prSet presAssocID="{2C41D419-B729-4E25-91B7-47576F4E0E16}" presName="imgShp" presStyleLbl="fgImgPlace1" presStyleIdx="1" presStyleCnt="4" custScaleX="178935" custScaleY="11291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D1F2CDF-ED59-4081-9E8D-1D519A5AEEBF}" type="pres">
      <dgm:prSet presAssocID="{2C41D419-B729-4E25-91B7-47576F4E0E16}" presName="txShp" presStyleLbl="node1" presStyleIdx="1" presStyleCnt="4" custScaleX="93988" custScaleY="102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1C2ED-4299-4087-A644-E86E2FE5E2BD}" type="pres">
      <dgm:prSet presAssocID="{49DDC12E-00D4-433F-A1E0-D2B45DE7FCCB}" presName="spacing" presStyleCnt="0"/>
      <dgm:spPr/>
    </dgm:pt>
    <dgm:pt modelId="{466E0E0B-1074-4CD3-A3C1-FF1E667EA614}" type="pres">
      <dgm:prSet presAssocID="{714FC80C-AE62-434B-9E0E-CFE54F718142}" presName="composite" presStyleCnt="0"/>
      <dgm:spPr/>
    </dgm:pt>
    <dgm:pt modelId="{F4D61472-65D6-4B87-BD45-C60D87E79827}" type="pres">
      <dgm:prSet presAssocID="{714FC80C-AE62-434B-9E0E-CFE54F718142}" presName="imgShp" presStyleLbl="fgImgPlace1" presStyleIdx="2" presStyleCnt="4" custScaleX="182735" custScaleY="10471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7A1A0D9-DAA7-434B-8231-AA9DAAB6181F}" type="pres">
      <dgm:prSet presAssocID="{714FC80C-AE62-434B-9E0E-CFE54F71814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ED14E-9DE6-4426-9906-02DF82D3E7C5}" type="pres">
      <dgm:prSet presAssocID="{D7D49598-61D3-4BCA-8331-401F0B440B82}" presName="spacing" presStyleCnt="0"/>
      <dgm:spPr/>
    </dgm:pt>
    <dgm:pt modelId="{11272ED8-983C-4EDF-B123-7FE4AB0E7E7A}" type="pres">
      <dgm:prSet presAssocID="{0ECBB7FC-A0AF-41AE-A761-A5E9F40F4231}" presName="composite" presStyleCnt="0"/>
      <dgm:spPr/>
    </dgm:pt>
    <dgm:pt modelId="{B19AEC91-C850-4291-A239-B7C13230FD78}" type="pres">
      <dgm:prSet presAssocID="{0ECBB7FC-A0AF-41AE-A761-A5E9F40F4231}" presName="imgShp" presStyleLbl="fgImgPlace1" presStyleIdx="3" presStyleCnt="4" custScaleX="155092" custScaleY="10689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D4F7D52-9316-4941-AF20-A29B13C38C47}" type="pres">
      <dgm:prSet presAssocID="{0ECBB7FC-A0AF-41AE-A761-A5E9F40F4231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3D2715-22F1-4E77-85B4-79574352D638}" srcId="{B5C33B01-3BBA-499F-95D2-783388D9DAD4}" destId="{2C41D419-B729-4E25-91B7-47576F4E0E16}" srcOrd="1" destOrd="0" parTransId="{07DC7041-A5DB-4512-BD42-C7DC60BED852}" sibTransId="{49DDC12E-00D4-433F-A1E0-D2B45DE7FCCB}"/>
    <dgm:cxn modelId="{03F59C39-305F-479E-83E1-10591032ECFF}" srcId="{B5C33B01-3BBA-499F-95D2-783388D9DAD4}" destId="{0ECBB7FC-A0AF-41AE-A761-A5E9F40F4231}" srcOrd="3" destOrd="0" parTransId="{3F6207F4-36A7-4150-B95C-19086E6B76A0}" sibTransId="{241D9972-1F43-403D-BE83-E9DEF53764BE}"/>
    <dgm:cxn modelId="{69808F63-1A81-4832-A8ED-95D9022A933F}" srcId="{B5C33B01-3BBA-499F-95D2-783388D9DAD4}" destId="{01BFC242-8AC0-414B-AA63-36C85D9AF010}" srcOrd="0" destOrd="0" parTransId="{1C344939-039A-4A8F-AF6A-91220281BD13}" sibTransId="{9248C26A-6D60-4237-9C7D-EF40AAED9996}"/>
    <dgm:cxn modelId="{1FAA7631-6600-4985-95E0-23C741B2D341}" type="presOf" srcId="{01BFC242-8AC0-414B-AA63-36C85D9AF010}" destId="{45F8DB4A-7E4A-4BEF-9A0B-9E5F68B1047B}" srcOrd="0" destOrd="0" presId="urn:microsoft.com/office/officeart/2005/8/layout/vList3"/>
    <dgm:cxn modelId="{86FAD01C-F899-4327-8F67-8EF202D181D9}" srcId="{B5C33B01-3BBA-499F-95D2-783388D9DAD4}" destId="{714FC80C-AE62-434B-9E0E-CFE54F718142}" srcOrd="2" destOrd="0" parTransId="{0EB70FC2-7BE2-4A10-8154-0638E9E3D093}" sibTransId="{D7D49598-61D3-4BCA-8331-401F0B440B82}"/>
    <dgm:cxn modelId="{8B373053-210E-48BE-9CB2-D364C4E8B5D9}" type="presOf" srcId="{B5C33B01-3BBA-499F-95D2-783388D9DAD4}" destId="{CEF6651F-3580-4CFC-9E0D-18F40D8F8424}" srcOrd="0" destOrd="0" presId="urn:microsoft.com/office/officeart/2005/8/layout/vList3"/>
    <dgm:cxn modelId="{C532369B-A8DC-494D-8C74-9BFB0CAD6D37}" type="presOf" srcId="{0ECBB7FC-A0AF-41AE-A761-A5E9F40F4231}" destId="{AD4F7D52-9316-4941-AF20-A29B13C38C47}" srcOrd="0" destOrd="0" presId="urn:microsoft.com/office/officeart/2005/8/layout/vList3"/>
    <dgm:cxn modelId="{DF8A406C-1493-4E60-8E29-4C122FF6844D}" type="presOf" srcId="{714FC80C-AE62-434B-9E0E-CFE54F718142}" destId="{57A1A0D9-DAA7-434B-8231-AA9DAAB6181F}" srcOrd="0" destOrd="0" presId="urn:microsoft.com/office/officeart/2005/8/layout/vList3"/>
    <dgm:cxn modelId="{FA37E80E-3B69-453D-A971-73748FF7B035}" type="presOf" srcId="{2C41D419-B729-4E25-91B7-47576F4E0E16}" destId="{5D1F2CDF-ED59-4081-9E8D-1D519A5AEEBF}" srcOrd="0" destOrd="0" presId="urn:microsoft.com/office/officeart/2005/8/layout/vList3"/>
    <dgm:cxn modelId="{73025F31-3766-4D82-B8C2-FDA24C3AC300}" type="presParOf" srcId="{CEF6651F-3580-4CFC-9E0D-18F40D8F8424}" destId="{70A3B2FF-350C-4C58-BB40-BE5FB8EEFB29}" srcOrd="0" destOrd="0" presId="urn:microsoft.com/office/officeart/2005/8/layout/vList3"/>
    <dgm:cxn modelId="{2452D240-42C2-465C-ABCD-85CD4583C383}" type="presParOf" srcId="{70A3B2FF-350C-4C58-BB40-BE5FB8EEFB29}" destId="{E058B10F-E621-42F5-959A-2B677F737563}" srcOrd="0" destOrd="0" presId="urn:microsoft.com/office/officeart/2005/8/layout/vList3"/>
    <dgm:cxn modelId="{6D565BCD-D7A4-4716-A33D-31633E435EE5}" type="presParOf" srcId="{70A3B2FF-350C-4C58-BB40-BE5FB8EEFB29}" destId="{45F8DB4A-7E4A-4BEF-9A0B-9E5F68B1047B}" srcOrd="1" destOrd="0" presId="urn:microsoft.com/office/officeart/2005/8/layout/vList3"/>
    <dgm:cxn modelId="{53A1E8D6-8194-4957-A0FA-4CAC3E6A259F}" type="presParOf" srcId="{CEF6651F-3580-4CFC-9E0D-18F40D8F8424}" destId="{311DCC09-9A44-4F7F-8541-790C7332D487}" srcOrd="1" destOrd="0" presId="urn:microsoft.com/office/officeart/2005/8/layout/vList3"/>
    <dgm:cxn modelId="{E7E8FA42-46AB-4FE4-B63D-970EFEA24D5D}" type="presParOf" srcId="{CEF6651F-3580-4CFC-9E0D-18F40D8F8424}" destId="{BDE6107D-F64A-4563-B52D-BAC395A37E8F}" srcOrd="2" destOrd="0" presId="urn:microsoft.com/office/officeart/2005/8/layout/vList3"/>
    <dgm:cxn modelId="{8BFD25EA-6534-4B67-8411-8279EB84B3C4}" type="presParOf" srcId="{BDE6107D-F64A-4563-B52D-BAC395A37E8F}" destId="{742EF04B-9E3D-47FE-8E65-D74750D42D9F}" srcOrd="0" destOrd="0" presId="urn:microsoft.com/office/officeart/2005/8/layout/vList3"/>
    <dgm:cxn modelId="{07F8C554-809D-4591-BE46-74119B5B4854}" type="presParOf" srcId="{BDE6107D-F64A-4563-B52D-BAC395A37E8F}" destId="{5D1F2CDF-ED59-4081-9E8D-1D519A5AEEBF}" srcOrd="1" destOrd="0" presId="urn:microsoft.com/office/officeart/2005/8/layout/vList3"/>
    <dgm:cxn modelId="{00E87301-2C02-4B39-B0EE-BD7EB27F0AC3}" type="presParOf" srcId="{CEF6651F-3580-4CFC-9E0D-18F40D8F8424}" destId="{00F1C2ED-4299-4087-A644-E86E2FE5E2BD}" srcOrd="3" destOrd="0" presId="urn:microsoft.com/office/officeart/2005/8/layout/vList3"/>
    <dgm:cxn modelId="{465C5890-2A34-4B56-AE07-960AD3A0B868}" type="presParOf" srcId="{CEF6651F-3580-4CFC-9E0D-18F40D8F8424}" destId="{466E0E0B-1074-4CD3-A3C1-FF1E667EA614}" srcOrd="4" destOrd="0" presId="urn:microsoft.com/office/officeart/2005/8/layout/vList3"/>
    <dgm:cxn modelId="{2B00C161-7BB3-4BBD-A938-0CE5BD1EA9B8}" type="presParOf" srcId="{466E0E0B-1074-4CD3-A3C1-FF1E667EA614}" destId="{F4D61472-65D6-4B87-BD45-C60D87E79827}" srcOrd="0" destOrd="0" presId="urn:microsoft.com/office/officeart/2005/8/layout/vList3"/>
    <dgm:cxn modelId="{A8DCF0DF-F2D2-4BF6-AC44-A97EC56E0938}" type="presParOf" srcId="{466E0E0B-1074-4CD3-A3C1-FF1E667EA614}" destId="{57A1A0D9-DAA7-434B-8231-AA9DAAB6181F}" srcOrd="1" destOrd="0" presId="urn:microsoft.com/office/officeart/2005/8/layout/vList3"/>
    <dgm:cxn modelId="{786E3F03-ADB6-4469-BEC9-8764D10B5DBB}" type="presParOf" srcId="{CEF6651F-3580-4CFC-9E0D-18F40D8F8424}" destId="{5C0ED14E-9DE6-4426-9906-02DF82D3E7C5}" srcOrd="5" destOrd="0" presId="urn:microsoft.com/office/officeart/2005/8/layout/vList3"/>
    <dgm:cxn modelId="{6F56B0DA-130F-401E-BCEA-099C66951B7F}" type="presParOf" srcId="{CEF6651F-3580-4CFC-9E0D-18F40D8F8424}" destId="{11272ED8-983C-4EDF-B123-7FE4AB0E7E7A}" srcOrd="6" destOrd="0" presId="urn:microsoft.com/office/officeart/2005/8/layout/vList3"/>
    <dgm:cxn modelId="{3409764E-F7C7-41ED-A407-237E2F37F6AD}" type="presParOf" srcId="{11272ED8-983C-4EDF-B123-7FE4AB0E7E7A}" destId="{B19AEC91-C850-4291-A239-B7C13230FD78}" srcOrd="0" destOrd="0" presId="urn:microsoft.com/office/officeart/2005/8/layout/vList3"/>
    <dgm:cxn modelId="{3B25B8D5-2DCE-4328-9079-B5A17822566F}" type="presParOf" srcId="{11272ED8-983C-4EDF-B123-7FE4AB0E7E7A}" destId="{AD4F7D52-9316-4941-AF20-A29B13C38C4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C33B01-3BBA-499F-95D2-783388D9DAD4}" type="doc">
      <dgm:prSet loTypeId="urn:microsoft.com/office/officeart/2005/8/layout/vList3" loCatId="list" qsTypeId="urn:microsoft.com/office/officeart/2005/8/quickstyle/simple1#2" qsCatId="simple" csTypeId="urn:microsoft.com/office/officeart/2005/8/colors/accent1_2#2" csCatId="accent1" phldr="1"/>
      <dgm:spPr/>
    </dgm:pt>
    <dgm:pt modelId="{01BFC242-8AC0-414B-AA63-36C85D9AF010}">
      <dgm:prSet phldrT="[Текст]"/>
      <dgm:spPr/>
      <dgm:t>
        <a:bodyPr/>
        <a:lstStyle/>
        <a:p>
          <a:r>
            <a: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Обеспечение деятельности организаций общего образования образовательных организаций, реализующих программу общего образования</a:t>
          </a:r>
        </a:p>
        <a:p>
          <a:r>
            <a:rPr lang="ru-RU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99 349,92 тыс. руб</a:t>
          </a:r>
          <a:r>
            <a: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ru-RU" dirty="0"/>
        </a:p>
      </dgm:t>
    </dgm:pt>
    <dgm:pt modelId="{1C344939-039A-4A8F-AF6A-91220281BD13}" type="parTrans" cxnId="{69808F63-1A81-4832-A8ED-95D9022A933F}">
      <dgm:prSet/>
      <dgm:spPr/>
      <dgm:t>
        <a:bodyPr/>
        <a:lstStyle/>
        <a:p>
          <a:endParaRPr lang="ru-RU"/>
        </a:p>
      </dgm:t>
    </dgm:pt>
    <dgm:pt modelId="{9248C26A-6D60-4237-9C7D-EF40AAED9996}" type="sibTrans" cxnId="{69808F63-1A81-4832-A8ED-95D9022A933F}">
      <dgm:prSet/>
      <dgm:spPr/>
      <dgm:t>
        <a:bodyPr/>
        <a:lstStyle/>
        <a:p>
          <a:endParaRPr lang="ru-RU"/>
        </a:p>
      </dgm:t>
    </dgm:pt>
    <dgm:pt modelId="{714FC80C-AE62-434B-9E0E-CFE54F718142}">
      <dgm:prSet phldrT="[Текст]"/>
      <dgm:spPr/>
      <dgm:t>
        <a:bodyPr/>
        <a:lstStyle/>
        <a:p>
          <a:r>
            <a: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Совершенствование организаций питания учащихся</a:t>
          </a:r>
        </a:p>
        <a:p>
          <a:r>
            <a:rPr lang="ru-RU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13 296,00 тыс. руб.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B70FC2-7BE2-4A10-8154-0638E9E3D093}" type="parTrans" cxnId="{86FAD01C-F899-4327-8F67-8EF202D181D9}">
      <dgm:prSet/>
      <dgm:spPr/>
      <dgm:t>
        <a:bodyPr/>
        <a:lstStyle/>
        <a:p>
          <a:endParaRPr lang="ru-RU"/>
        </a:p>
      </dgm:t>
    </dgm:pt>
    <dgm:pt modelId="{D7D49598-61D3-4BCA-8331-401F0B440B82}" type="sibTrans" cxnId="{86FAD01C-F899-4327-8F67-8EF202D181D9}">
      <dgm:prSet/>
      <dgm:spPr/>
      <dgm:t>
        <a:bodyPr/>
        <a:lstStyle/>
        <a:p>
          <a:endParaRPr lang="ru-RU"/>
        </a:p>
      </dgm:t>
    </dgm:pt>
    <dgm:pt modelId="{0ECBB7FC-A0AF-41AE-A761-A5E9F40F4231}">
      <dgm:prSet phldrT="[Текст]"/>
      <dgm:spPr/>
      <dgm:t>
        <a:bodyPr/>
        <a:lstStyle/>
        <a:p>
          <a:r>
            <a: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Модернизация материально-технической базы пищеблоков общеобразовательных организаций</a:t>
          </a:r>
        </a:p>
        <a:p>
          <a:r>
            <a:rPr lang="ru-RU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595,26 тыс. руб.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6207F4-36A7-4150-B95C-19086E6B76A0}" type="parTrans" cxnId="{03F59C39-305F-479E-83E1-10591032ECFF}">
      <dgm:prSet/>
      <dgm:spPr/>
      <dgm:t>
        <a:bodyPr/>
        <a:lstStyle/>
        <a:p>
          <a:endParaRPr lang="ru-RU"/>
        </a:p>
      </dgm:t>
    </dgm:pt>
    <dgm:pt modelId="{241D9972-1F43-403D-BE83-E9DEF53764BE}" type="sibTrans" cxnId="{03F59C39-305F-479E-83E1-10591032ECFF}">
      <dgm:prSet/>
      <dgm:spPr/>
      <dgm:t>
        <a:bodyPr/>
        <a:lstStyle/>
        <a:p>
          <a:endParaRPr lang="ru-RU"/>
        </a:p>
      </dgm:t>
    </dgm:pt>
    <dgm:pt modelId="{2C41D419-B729-4E25-91B7-47576F4E0E16}">
      <dgm:prSet/>
      <dgm:spPr/>
      <dgm:t>
        <a:bodyPr/>
        <a:lstStyle/>
        <a:p>
          <a:r>
            <a: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Предоставление общего образования детям -</a:t>
          </a:r>
          <a:r>
            <a:rPr lang="ru-RU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178 252,70 тыс. руб.</a:t>
          </a:r>
          <a:endParaRPr lang="ru-RU" b="1" dirty="0">
            <a:solidFill>
              <a:prstClr val="blac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07DC7041-A5DB-4512-BD42-C7DC60BED852}" type="parTrans" cxnId="{743D2715-22F1-4E77-85B4-79574352D638}">
      <dgm:prSet/>
      <dgm:spPr/>
      <dgm:t>
        <a:bodyPr/>
        <a:lstStyle/>
        <a:p>
          <a:endParaRPr lang="ru-RU"/>
        </a:p>
      </dgm:t>
    </dgm:pt>
    <dgm:pt modelId="{49DDC12E-00D4-433F-A1E0-D2B45DE7FCCB}" type="sibTrans" cxnId="{743D2715-22F1-4E77-85B4-79574352D638}">
      <dgm:prSet/>
      <dgm:spPr/>
      <dgm:t>
        <a:bodyPr/>
        <a:lstStyle/>
        <a:p>
          <a:endParaRPr lang="ru-RU"/>
        </a:p>
      </dgm:t>
    </dgm:pt>
    <dgm:pt modelId="{CEF6651F-3580-4CFC-9E0D-18F40D8F8424}" type="pres">
      <dgm:prSet presAssocID="{B5C33B01-3BBA-499F-95D2-783388D9DAD4}" presName="linearFlow" presStyleCnt="0">
        <dgm:presLayoutVars>
          <dgm:dir/>
          <dgm:resizeHandles val="exact"/>
        </dgm:presLayoutVars>
      </dgm:prSet>
      <dgm:spPr/>
    </dgm:pt>
    <dgm:pt modelId="{70A3B2FF-350C-4C58-BB40-BE5FB8EEFB29}" type="pres">
      <dgm:prSet presAssocID="{01BFC242-8AC0-414B-AA63-36C85D9AF010}" presName="composite" presStyleCnt="0"/>
      <dgm:spPr/>
    </dgm:pt>
    <dgm:pt modelId="{E058B10F-E621-42F5-959A-2B677F737563}" type="pres">
      <dgm:prSet presAssocID="{01BFC242-8AC0-414B-AA63-36C85D9AF010}" presName="imgShp" presStyleLbl="fgImgPlace1" presStyleIdx="0" presStyleCnt="4" custScaleX="161761" custScaleY="930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5F8DB4A-7E4A-4BEF-9A0B-9E5F68B1047B}" type="pres">
      <dgm:prSet presAssocID="{01BFC242-8AC0-414B-AA63-36C85D9AF01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DCC09-9A44-4F7F-8541-790C7332D487}" type="pres">
      <dgm:prSet presAssocID="{9248C26A-6D60-4237-9C7D-EF40AAED9996}" presName="spacing" presStyleCnt="0"/>
      <dgm:spPr/>
    </dgm:pt>
    <dgm:pt modelId="{BDE6107D-F64A-4563-B52D-BAC395A37E8F}" type="pres">
      <dgm:prSet presAssocID="{2C41D419-B729-4E25-91B7-47576F4E0E16}" presName="composite" presStyleCnt="0"/>
      <dgm:spPr/>
    </dgm:pt>
    <dgm:pt modelId="{742EF04B-9E3D-47FE-8E65-D74750D42D9F}" type="pres">
      <dgm:prSet presAssocID="{2C41D419-B729-4E25-91B7-47576F4E0E16}" presName="imgShp" presStyleLbl="fgImgPlace1" presStyleIdx="1" presStyleCnt="4" custScaleX="178935" custScaleY="11291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D1F2CDF-ED59-4081-9E8D-1D519A5AEEBF}" type="pres">
      <dgm:prSet presAssocID="{2C41D419-B729-4E25-91B7-47576F4E0E16}" presName="txShp" presStyleLbl="node1" presStyleIdx="1" presStyleCnt="4" custScaleX="93988" custScaleY="102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1C2ED-4299-4087-A644-E86E2FE5E2BD}" type="pres">
      <dgm:prSet presAssocID="{49DDC12E-00D4-433F-A1E0-D2B45DE7FCCB}" presName="spacing" presStyleCnt="0"/>
      <dgm:spPr/>
    </dgm:pt>
    <dgm:pt modelId="{466E0E0B-1074-4CD3-A3C1-FF1E667EA614}" type="pres">
      <dgm:prSet presAssocID="{714FC80C-AE62-434B-9E0E-CFE54F718142}" presName="composite" presStyleCnt="0"/>
      <dgm:spPr/>
    </dgm:pt>
    <dgm:pt modelId="{F4D61472-65D6-4B87-BD45-C60D87E79827}" type="pres">
      <dgm:prSet presAssocID="{714FC80C-AE62-434B-9E0E-CFE54F718142}" presName="imgShp" presStyleLbl="fgImgPlace1" presStyleIdx="2" presStyleCnt="4" custScaleX="182735" custScaleY="10471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7A1A0D9-DAA7-434B-8231-AA9DAAB6181F}" type="pres">
      <dgm:prSet presAssocID="{714FC80C-AE62-434B-9E0E-CFE54F71814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ED14E-9DE6-4426-9906-02DF82D3E7C5}" type="pres">
      <dgm:prSet presAssocID="{D7D49598-61D3-4BCA-8331-401F0B440B82}" presName="spacing" presStyleCnt="0"/>
      <dgm:spPr/>
    </dgm:pt>
    <dgm:pt modelId="{11272ED8-983C-4EDF-B123-7FE4AB0E7E7A}" type="pres">
      <dgm:prSet presAssocID="{0ECBB7FC-A0AF-41AE-A761-A5E9F40F4231}" presName="composite" presStyleCnt="0"/>
      <dgm:spPr/>
    </dgm:pt>
    <dgm:pt modelId="{B19AEC91-C850-4291-A239-B7C13230FD78}" type="pres">
      <dgm:prSet presAssocID="{0ECBB7FC-A0AF-41AE-A761-A5E9F40F4231}" presName="imgShp" presStyleLbl="fgImgPlace1" presStyleIdx="3" presStyleCnt="4" custScaleX="155092" custScaleY="10689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D4F7D52-9316-4941-AF20-A29B13C38C47}" type="pres">
      <dgm:prSet presAssocID="{0ECBB7FC-A0AF-41AE-A761-A5E9F40F4231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AB5312-754D-4917-A0A7-4B55D3F039F6}" type="presOf" srcId="{B5C33B01-3BBA-499F-95D2-783388D9DAD4}" destId="{CEF6651F-3580-4CFC-9E0D-18F40D8F8424}" srcOrd="0" destOrd="0" presId="urn:microsoft.com/office/officeart/2005/8/layout/vList3"/>
    <dgm:cxn modelId="{39B01D4F-B20C-4A1F-B3D7-F031CA31599C}" type="presOf" srcId="{714FC80C-AE62-434B-9E0E-CFE54F718142}" destId="{57A1A0D9-DAA7-434B-8231-AA9DAAB6181F}" srcOrd="0" destOrd="0" presId="urn:microsoft.com/office/officeart/2005/8/layout/vList3"/>
    <dgm:cxn modelId="{743D2715-22F1-4E77-85B4-79574352D638}" srcId="{B5C33B01-3BBA-499F-95D2-783388D9DAD4}" destId="{2C41D419-B729-4E25-91B7-47576F4E0E16}" srcOrd="1" destOrd="0" parTransId="{07DC7041-A5DB-4512-BD42-C7DC60BED852}" sibTransId="{49DDC12E-00D4-433F-A1E0-D2B45DE7FCCB}"/>
    <dgm:cxn modelId="{03F59C39-305F-479E-83E1-10591032ECFF}" srcId="{B5C33B01-3BBA-499F-95D2-783388D9DAD4}" destId="{0ECBB7FC-A0AF-41AE-A761-A5E9F40F4231}" srcOrd="3" destOrd="0" parTransId="{3F6207F4-36A7-4150-B95C-19086E6B76A0}" sibTransId="{241D9972-1F43-403D-BE83-E9DEF53764BE}"/>
    <dgm:cxn modelId="{69808F63-1A81-4832-A8ED-95D9022A933F}" srcId="{B5C33B01-3BBA-499F-95D2-783388D9DAD4}" destId="{01BFC242-8AC0-414B-AA63-36C85D9AF010}" srcOrd="0" destOrd="0" parTransId="{1C344939-039A-4A8F-AF6A-91220281BD13}" sibTransId="{9248C26A-6D60-4237-9C7D-EF40AAED9996}"/>
    <dgm:cxn modelId="{B4C9264F-47B3-44C6-9DFD-FE9EB7DA930E}" type="presOf" srcId="{01BFC242-8AC0-414B-AA63-36C85D9AF010}" destId="{45F8DB4A-7E4A-4BEF-9A0B-9E5F68B1047B}" srcOrd="0" destOrd="0" presId="urn:microsoft.com/office/officeart/2005/8/layout/vList3"/>
    <dgm:cxn modelId="{2C1A5692-102A-4B0A-9902-EDC28D1AFDB9}" type="presOf" srcId="{0ECBB7FC-A0AF-41AE-A761-A5E9F40F4231}" destId="{AD4F7D52-9316-4941-AF20-A29B13C38C47}" srcOrd="0" destOrd="0" presId="urn:microsoft.com/office/officeart/2005/8/layout/vList3"/>
    <dgm:cxn modelId="{86FAD01C-F899-4327-8F67-8EF202D181D9}" srcId="{B5C33B01-3BBA-499F-95D2-783388D9DAD4}" destId="{714FC80C-AE62-434B-9E0E-CFE54F718142}" srcOrd="2" destOrd="0" parTransId="{0EB70FC2-7BE2-4A10-8154-0638E9E3D093}" sibTransId="{D7D49598-61D3-4BCA-8331-401F0B440B82}"/>
    <dgm:cxn modelId="{22DB43C2-0B26-4207-90E2-A9196993A59B}" type="presOf" srcId="{2C41D419-B729-4E25-91B7-47576F4E0E16}" destId="{5D1F2CDF-ED59-4081-9E8D-1D519A5AEEBF}" srcOrd="0" destOrd="0" presId="urn:microsoft.com/office/officeart/2005/8/layout/vList3"/>
    <dgm:cxn modelId="{2BC32512-3624-4C4F-8B7D-353EDFAA5211}" type="presParOf" srcId="{CEF6651F-3580-4CFC-9E0D-18F40D8F8424}" destId="{70A3B2FF-350C-4C58-BB40-BE5FB8EEFB29}" srcOrd="0" destOrd="0" presId="urn:microsoft.com/office/officeart/2005/8/layout/vList3"/>
    <dgm:cxn modelId="{A4B02855-CADC-49FA-951E-78B865BD1EF0}" type="presParOf" srcId="{70A3B2FF-350C-4C58-BB40-BE5FB8EEFB29}" destId="{E058B10F-E621-42F5-959A-2B677F737563}" srcOrd="0" destOrd="0" presId="urn:microsoft.com/office/officeart/2005/8/layout/vList3"/>
    <dgm:cxn modelId="{094F7689-C4D7-4F1A-B371-8FB5C78F0065}" type="presParOf" srcId="{70A3B2FF-350C-4C58-BB40-BE5FB8EEFB29}" destId="{45F8DB4A-7E4A-4BEF-9A0B-9E5F68B1047B}" srcOrd="1" destOrd="0" presId="urn:microsoft.com/office/officeart/2005/8/layout/vList3"/>
    <dgm:cxn modelId="{7E71914C-4AD2-42FA-BAEF-B4BE54EB0431}" type="presParOf" srcId="{CEF6651F-3580-4CFC-9E0D-18F40D8F8424}" destId="{311DCC09-9A44-4F7F-8541-790C7332D487}" srcOrd="1" destOrd="0" presId="urn:microsoft.com/office/officeart/2005/8/layout/vList3"/>
    <dgm:cxn modelId="{63060346-1C61-42AB-ACE0-95066E2F9607}" type="presParOf" srcId="{CEF6651F-3580-4CFC-9E0D-18F40D8F8424}" destId="{BDE6107D-F64A-4563-B52D-BAC395A37E8F}" srcOrd="2" destOrd="0" presId="urn:microsoft.com/office/officeart/2005/8/layout/vList3"/>
    <dgm:cxn modelId="{68520247-E3E0-4E31-A9D8-7863102A7D19}" type="presParOf" srcId="{BDE6107D-F64A-4563-B52D-BAC395A37E8F}" destId="{742EF04B-9E3D-47FE-8E65-D74750D42D9F}" srcOrd="0" destOrd="0" presId="urn:microsoft.com/office/officeart/2005/8/layout/vList3"/>
    <dgm:cxn modelId="{B29DF91D-6E12-4C2F-9E4F-9D45D91FC815}" type="presParOf" srcId="{BDE6107D-F64A-4563-B52D-BAC395A37E8F}" destId="{5D1F2CDF-ED59-4081-9E8D-1D519A5AEEBF}" srcOrd="1" destOrd="0" presId="urn:microsoft.com/office/officeart/2005/8/layout/vList3"/>
    <dgm:cxn modelId="{4251A09C-DD9C-4185-A303-BE84F1BC167B}" type="presParOf" srcId="{CEF6651F-3580-4CFC-9E0D-18F40D8F8424}" destId="{00F1C2ED-4299-4087-A644-E86E2FE5E2BD}" srcOrd="3" destOrd="0" presId="urn:microsoft.com/office/officeart/2005/8/layout/vList3"/>
    <dgm:cxn modelId="{08060CA3-1E0D-480F-B449-34907EAA1209}" type="presParOf" srcId="{CEF6651F-3580-4CFC-9E0D-18F40D8F8424}" destId="{466E0E0B-1074-4CD3-A3C1-FF1E667EA614}" srcOrd="4" destOrd="0" presId="urn:microsoft.com/office/officeart/2005/8/layout/vList3"/>
    <dgm:cxn modelId="{EE32347B-1E96-4CAD-90E2-65CF4687B758}" type="presParOf" srcId="{466E0E0B-1074-4CD3-A3C1-FF1E667EA614}" destId="{F4D61472-65D6-4B87-BD45-C60D87E79827}" srcOrd="0" destOrd="0" presId="urn:microsoft.com/office/officeart/2005/8/layout/vList3"/>
    <dgm:cxn modelId="{53C542BC-D2B0-42B2-95A9-8BF7815DA49A}" type="presParOf" srcId="{466E0E0B-1074-4CD3-A3C1-FF1E667EA614}" destId="{57A1A0D9-DAA7-434B-8231-AA9DAAB6181F}" srcOrd="1" destOrd="0" presId="urn:microsoft.com/office/officeart/2005/8/layout/vList3"/>
    <dgm:cxn modelId="{E069A1C7-3C53-4D7E-AAFB-D76896B38842}" type="presParOf" srcId="{CEF6651F-3580-4CFC-9E0D-18F40D8F8424}" destId="{5C0ED14E-9DE6-4426-9906-02DF82D3E7C5}" srcOrd="5" destOrd="0" presId="urn:microsoft.com/office/officeart/2005/8/layout/vList3"/>
    <dgm:cxn modelId="{276C6A75-CE06-47E2-9CC7-4F2CC1D622E5}" type="presParOf" srcId="{CEF6651F-3580-4CFC-9E0D-18F40D8F8424}" destId="{11272ED8-983C-4EDF-B123-7FE4AB0E7E7A}" srcOrd="6" destOrd="0" presId="urn:microsoft.com/office/officeart/2005/8/layout/vList3"/>
    <dgm:cxn modelId="{18CA8BF0-46D1-4F3A-9479-BE3E5098E0A1}" type="presParOf" srcId="{11272ED8-983C-4EDF-B123-7FE4AB0E7E7A}" destId="{B19AEC91-C850-4291-A239-B7C13230FD78}" srcOrd="0" destOrd="0" presId="urn:microsoft.com/office/officeart/2005/8/layout/vList3"/>
    <dgm:cxn modelId="{DC2785F9-549B-4CFE-95E4-EE80BFC2B99A}" type="presParOf" srcId="{11272ED8-983C-4EDF-B123-7FE4AB0E7E7A}" destId="{AD4F7D52-9316-4941-AF20-A29B13C38C4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4F9999-3F68-44A1-ADD3-F2FD2749B21E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0B8620-834C-4D3E-AC66-B87740021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3020F-0226-4232-B75E-90075C7D87F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7F3800-E5EF-43DF-B4B9-4E1ED2B6303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F0D2D3-317E-4CE8-86F0-7893B811D90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61D7F-5ECF-45DE-B598-F89C61CE30B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7E0003-852E-49A7-9C83-591F482B4F7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 </a:t>
            </a:r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7021A1-9887-4D7D-946A-312D76A082C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C672FF-DF3D-4276-9EB9-1EFCE507DAA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19643-A6D9-4422-8768-8B96CE30D78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5EBEA-2885-49FB-A4F5-F43DA576D36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555A58-3D4D-4096-B79E-80F5971D37C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  <a:cs typeface="Arial" charset="0"/>
              </a:rPr>
              <a:t>08.10.2013</a:t>
            </a:r>
          </a:p>
        </p:txBody>
      </p:sp>
      <p:sp>
        <p:nvSpPr>
          <p:cNvPr id="80899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D6603-95C5-4AD3-A19D-ED2E8293C156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09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B90C22-E7DB-442F-9352-49EED6E36E0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860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2C3032-E7D8-4A4D-8985-58CB24637F8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880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A3333F-137A-4D13-B7D7-191098940AF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901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2EE454-03CB-4A39-B86F-238D09A025F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6AA116-EB06-43A3-96C8-A16102680EB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942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EFDB6-66FF-4767-A9D8-8EF8B82F3E6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 </a:t>
            </a:r>
          </a:p>
        </p:txBody>
      </p:sp>
      <p:sp>
        <p:nvSpPr>
          <p:cNvPr id="1003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E98488-4B97-45C2-8C29-D9D3A7F87AF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1064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D75ED9-3C4B-44F9-B15A-FF0965C49D6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1085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C8EC99-6758-4C3C-A12F-B91E4D3313A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1105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056A8-4423-4ACC-9C29-E403E7378E6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1126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EE234C-2EA6-4452-BC9D-E9B8949FA03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3164E-261C-43D0-9B96-2790AA47638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1146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A821F9-E83A-432F-8C35-33AEE7E6101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F101F5-9C16-477A-AC73-B64251B4F6A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4A95DD-00BA-4C23-9E38-677D952B1B5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8D3BD3-C68E-47DB-8B28-FFB739CE42E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EE68E4-EFF8-44C9-B49E-59C608371EB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2527D-FA31-42A8-B198-0416AFFB692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A3199A-0F7A-4F74-B2F4-27CBDA272BA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12700" y="6053138"/>
            <a:ext cx="300037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3144838" y="6043613"/>
            <a:ext cx="9047162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5DCD48-D26E-41B6-B31A-0D177B2BD32B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1300" y="236538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541BF0-67D5-4DBD-A663-3BFB6C4E2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82C93-9E96-448A-A447-FFD5C73AC4E6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1A737-8047-4A49-A8C7-E9FCD0066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8128000" y="0"/>
            <a:ext cx="427038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8189913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8189913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00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4F97A-CE70-43F8-85AE-F0CC00FD9750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74310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4819" y="103981"/>
            <a:ext cx="533400" cy="325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309BB-CD1C-4AF5-A51A-DD86850E3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0684" cy="11414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1" y="1604965"/>
            <a:ext cx="5382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5484" y="1604964"/>
            <a:ext cx="53848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5484" y="3943351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609600" y="6356350"/>
            <a:ext cx="2843213" cy="363538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5412ED0-2E43-4EF8-B925-EE6743348F3F}" type="datetime1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1"/>
          </p:nvPr>
        </p:nvSpPr>
        <p:spPr>
          <a:xfrm>
            <a:off x="8737600" y="6356350"/>
            <a:ext cx="2843213" cy="363538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42D0C4C-9071-4251-A6E4-A853F6AEF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1"/>
            <a:ext cx="1097068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604965"/>
            <a:ext cx="5382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5484" y="1604965"/>
            <a:ext cx="53848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609600" y="6356350"/>
            <a:ext cx="2843213" cy="363538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268832D-05DC-4A76-BF94-F7B6D6C70B7F}" type="datetime1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8737600" y="6356350"/>
            <a:ext cx="2843213" cy="363538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00C87D4-94E1-48D6-8741-3AC13D8D4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F86DB-AAF7-435F-B394-EC6F434E961F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2BB3-A2D3-47BE-9F47-28F577BBC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9E3B5-462B-4298-9C00-85F6A893B450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19F700-78B0-4DB7-A4DB-3B7DED0C2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2BB5EC-79AF-4CAD-907E-E1D84708FBF2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0A4168-E304-4746-91DB-FF2B6D2FE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FA65E9-91D7-4243-934D-BACC101BD678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4C51A3-613F-4413-ABBC-62DB43FF7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C2C0-2E9F-4A36-9D33-5365597CBA2F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8A41-D50F-4188-83C7-1BBD7371F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3947-25F0-43BB-A983-CCB8327E9249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46E1AF-9E2E-4FA8-AA1F-4164BB5CA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C0D5D-7FAF-4348-AEB5-440D5A1FA8F9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C349-349F-4A1E-ABAE-40E830F10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12700" y="4572000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12700" y="4664075"/>
            <a:ext cx="195103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2060575" y="4654550"/>
            <a:ext cx="1013142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930400" y="0"/>
            <a:ext cx="133350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00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3C672-4214-434A-BFB7-A35D49D95321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9304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92EC029-8151-49E6-8C20-056E742FB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400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817563" y="1600200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36A4D2-C07F-4E7C-ABB3-72BA2A354F72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0" y="6248400"/>
            <a:ext cx="7227888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F40F2A-0CBE-4FB2-A352-6B156451F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4" r:id="rId2"/>
    <p:sldLayoutId id="2147484129" r:id="rId3"/>
    <p:sldLayoutId id="2147484130" r:id="rId4"/>
    <p:sldLayoutId id="2147484131" r:id="rId5"/>
    <p:sldLayoutId id="2147484125" r:id="rId6"/>
    <p:sldLayoutId id="2147484132" r:id="rId7"/>
    <p:sldLayoutId id="2147484126" r:id="rId8"/>
    <p:sldLayoutId id="2147484133" r:id="rId9"/>
    <p:sldLayoutId id="2147484127" r:id="rId10"/>
    <p:sldLayoutId id="2147484134" r:id="rId11"/>
    <p:sldLayoutId id="2147484137" r:id="rId12"/>
    <p:sldLayoutId id="214748413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7.xls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_____Microsoft_Office_Excel_97-20038.xls"/><Relationship Id="rId4" Type="http://schemas.openxmlformats.org/officeDocument/2006/relationships/hyperlink" Target="http://images.yandex.ru/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89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8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9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91.jpeg"/><Relationship Id="rId12" Type="http://schemas.openxmlformats.org/officeDocument/2006/relationships/image" Target="../media/image9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95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94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9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13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20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10" Type="http://schemas.openxmlformats.org/officeDocument/2006/relationships/image" Target="../media/image123.jpe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1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jpe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9.xls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10.xls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4.jpeg"/><Relationship Id="rId4" Type="http://schemas.openxmlformats.org/officeDocument/2006/relationships/image" Target="../media/image14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jpeg"/><Relationship Id="rId3" Type="http://schemas.openxmlformats.org/officeDocument/2006/relationships/image" Target="../media/image154.jpeg"/><Relationship Id="rId7" Type="http://schemas.openxmlformats.org/officeDocument/2006/relationships/image" Target="../media/image158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jpeg"/><Relationship Id="rId5" Type="http://schemas.openxmlformats.org/officeDocument/2006/relationships/image" Target="../media/image156.jpeg"/><Relationship Id="rId4" Type="http://schemas.openxmlformats.org/officeDocument/2006/relationships/image" Target="../media/image155.jpeg"/><Relationship Id="rId9" Type="http://schemas.openxmlformats.org/officeDocument/2006/relationships/image" Target="../media/image160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47863" y="2608263"/>
            <a:ext cx="733583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БЮДЖЕТА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ДЛЯ ГРАЖДАН</a:t>
            </a:r>
          </a:p>
        </p:txBody>
      </p:sp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209550" y="4343400"/>
            <a:ext cx="10477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Bookman Old Style" pitchFamily="18" charset="0"/>
              </a:rPr>
              <a:t>по решению Гайского городского Совета депутатов </a:t>
            </a:r>
          </a:p>
          <a:p>
            <a:pPr algn="ctr"/>
            <a:r>
              <a:rPr lang="ru-RU" b="1" dirty="0">
                <a:latin typeface="Bookman Old Style" pitchFamily="18" charset="0"/>
              </a:rPr>
              <a:t>«О </a:t>
            </a:r>
            <a:r>
              <a:rPr lang="ru-RU" b="1" dirty="0" smtClean="0">
                <a:latin typeface="Bookman Old Style" pitchFamily="18" charset="0"/>
              </a:rPr>
              <a:t>проекте бюджета </a:t>
            </a:r>
            <a:r>
              <a:rPr lang="ru-RU" b="1" dirty="0">
                <a:latin typeface="Bookman Old Style" pitchFamily="18" charset="0"/>
              </a:rPr>
              <a:t>Гайского городского округа Оренбургской области  </a:t>
            </a:r>
          </a:p>
          <a:p>
            <a:pPr algn="ctr"/>
            <a:r>
              <a:rPr lang="ru-RU" b="1" dirty="0">
                <a:latin typeface="Bookman Old Style" pitchFamily="18" charset="0"/>
              </a:rPr>
              <a:t>на 2017 год и плановый период 2018-2019 годов» </a:t>
            </a:r>
          </a:p>
          <a:p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477963" y="1911350"/>
            <a:ext cx="850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Bookman Old Style" pitchFamily="18" charset="0"/>
              </a:rPr>
              <a:t>Гайский городской округ Оренбургской области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183063" y="6519863"/>
            <a:ext cx="3336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Bookman Old Style" pitchFamily="18" charset="0"/>
              </a:rPr>
              <a:t>г. Гай 2017 год</a:t>
            </a:r>
          </a:p>
        </p:txBody>
      </p:sp>
      <p:pic>
        <p:nvPicPr>
          <p:cNvPr id="16389" name="Picture 2" descr="C:\Users\Марина\Desktop\Лена\Бюджет для граждан\Бюджет для граждан\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7113" y="358775"/>
            <a:ext cx="14192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9297556" y="615819"/>
            <a:ext cx="2812868" cy="738664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26157" y="593073"/>
            <a:ext cx="4456414" cy="761410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8900"/>
            <a:ext cx="12192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cs typeface="+mn-cs"/>
              </a:rPr>
              <a:t>На чем основывается проект бюджета Гайского городского округа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850" y="585973"/>
            <a:ext cx="4284617" cy="755458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249714" y="1040949"/>
            <a:ext cx="498216" cy="25301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9005451" y="1040949"/>
            <a:ext cx="498216" cy="25301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709613"/>
            <a:ext cx="431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Прогноз социально-экономического развития Гайского городского округа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40250" y="709613"/>
            <a:ext cx="46275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Основные направления бюджетной и налоговой политики Гайского городского округа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66213" y="793750"/>
            <a:ext cx="32750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Муниципальные программы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6200" y="2063750"/>
          <a:ext cx="12034838" cy="1640840"/>
        </p:xfrm>
        <a:graphic>
          <a:graphicData uri="http://schemas.openxmlformats.org/drawingml/2006/table">
            <a:tbl>
              <a:tblPr/>
              <a:tblGrid>
                <a:gridCol w="728663"/>
                <a:gridCol w="9898062"/>
                <a:gridCol w="1408113"/>
              </a:tblGrid>
              <a:tr h="371475"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34925" marR="34925" marT="34925" marB="349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</a:p>
                  </a:txBody>
                  <a:tcPr marL="34925" marR="34925" marT="34925" marB="349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Срок исполнения</a:t>
                      </a:r>
                    </a:p>
                  </a:txBody>
                  <a:tcPr marL="34925" marR="34925" marT="34925" marB="349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Оценка эффективности муниципальных программ за отчетный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До 1 апреля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Разработка проекта прогноза социально-экономического развития Гайского городского округа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Июнь-июль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Подготовка проекта основных направлений бюджетной и налоговой политики</a:t>
                      </a: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Сентябрь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74750" y="1589088"/>
            <a:ext cx="102155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cs typeface="+mn-cs"/>
              </a:rPr>
              <a:t>Порядок составления проекта местного бюджета</a:t>
            </a:r>
          </a:p>
        </p:txBody>
      </p:sp>
      <p:graphicFrame>
        <p:nvGraphicFramePr>
          <p:cNvPr id="20549" name="Group 69"/>
          <p:cNvGraphicFramePr>
            <a:graphicFrameLocks noGrp="1"/>
          </p:cNvGraphicFramePr>
          <p:nvPr/>
        </p:nvGraphicFramePr>
        <p:xfrm>
          <a:off x="76200" y="3705225"/>
          <a:ext cx="12025313" cy="2032953"/>
        </p:xfrm>
        <a:graphic>
          <a:graphicData uri="http://schemas.openxmlformats.org/drawingml/2006/table">
            <a:tbl>
              <a:tblPr/>
              <a:tblGrid>
                <a:gridCol w="741363"/>
                <a:gridCol w="9885362"/>
                <a:gridCol w="1398588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Доведение до главных распределителей предельных объемов бюджетных ассигнований</a:t>
                      </a: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До 30 декабря</a:t>
                      </a: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Составление планового реестра расходных обязательств</a:t>
                      </a: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Не позднее 15 ноября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Представление проекта местного бюджета в представительный орган</a:t>
                      </a: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Публичные слушания по проекту местного бюджета </a:t>
                      </a: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Рассмотрение Гайским городским Советом депутатов проекта местного бюджета</a:t>
                      </a: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Не позднее 25 декабря</a:t>
                      </a:r>
                    </a:p>
                  </a:txBody>
                  <a:tcPr marL="34925" marR="34925" marT="34925" marB="34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650" y="120650"/>
            <a:ext cx="10537825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Основные направления бюджетной и налоговой политики муниципального образования Гайский городской округ на 2017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763" y="1416050"/>
            <a:ext cx="5700712" cy="5262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Bookman Old Style" pitchFamily="18" charset="0"/>
              </a:rPr>
              <a:t>Определение четких приоритетов расходования бюджетных средств с учетом реализации мероприятий, нацеленных на структурные изменения в отраслях социальной сферы;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Bookman Old Style" pitchFamily="18" charset="0"/>
              </a:rPr>
              <a:t>Расширение спектра услуг в дошкольном образовании и дополнительном  образовании, культуре, физкультуре и спорте;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Bookman Old Style" pitchFamily="18" charset="0"/>
              </a:rPr>
              <a:t>Достижение показателей муниципальных заданий на оказание услуг, установленных в муниципальных программах;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Bookman Old Style" pitchFamily="18" charset="0"/>
              </a:rPr>
              <a:t>Совершенствование расчета норматива затрат на оказание работ исходя из выработанных подходов;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Bookman Old Style" pitchFamily="18" charset="0"/>
              </a:rPr>
              <a:t>Развитие учреждений социальной сферы и обеспечение населения услугами таких учреждений в соответствии с методическими рекомендациями по развитию соответствующей отрасли;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Bookman Old Style" pitchFamily="18" charset="0"/>
              </a:rPr>
              <a:t>Сокращение неэффективных расходов учреждений, отчуждение их непрофильного имущества, а также прекращение реализации ими функций, не обусловленных полномочиями округа;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Bookman Old Style" pitchFamily="18" charset="0"/>
              </a:rPr>
              <a:t>Применение ведомственных перечней муниципальных услуг и работ, сформированных в соответствии с базовыми перечнями услуг, утвержденными соответствующими органами исполнительной власти, для формирования муниципального задания.</a:t>
            </a:r>
          </a:p>
        </p:txBody>
      </p: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0" y="935038"/>
            <a:ext cx="5965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>
                <a:latin typeface="Bookman Old Style" pitchFamily="18" charset="0"/>
              </a:rPr>
              <a:t>Бюджетная политика будет направлена на:</a:t>
            </a:r>
          </a:p>
        </p:txBody>
      </p:sp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5783263" y="927100"/>
            <a:ext cx="659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>
                <a:latin typeface="Bookman Old Style" pitchFamily="18" charset="0"/>
              </a:rPr>
              <a:t>Налоговая политика будет направлена на: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22975" y="1406525"/>
            <a:ext cx="6081713" cy="49704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1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</a:t>
            </a:r>
            <a:r>
              <a:rPr lang="ru-RU" sz="1300" dirty="0">
                <a:solidFill>
                  <a:schemeClr val="bg1"/>
                </a:solidFill>
                <a:latin typeface="Bookman Old Style" panose="02050604050505020204" pitchFamily="18" charset="0"/>
              </a:rPr>
              <a:t>Целью основных направлений налоговой политики является определение условий, принимаемых для составления проекта бюджета МО Гайский городской округ на 2017 год и плановый период 2018 и 2019 годов, подходов к его формированию и общего порядка разработки основных характеристик и прогнозируемых параметров местного бюджета;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Bookman Old Style" panose="02050604050505020204" pitchFamily="18" charset="0"/>
              </a:rPr>
              <a:t>Налоговая политика будет ориентирована на дальнейшее совершенствование местного законодательства о налогах и сборах с продолжением курса на создание благоприятных условий для развития предпринимательства и стимулирование инвестиционной привлекательности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Bookman Old Style" panose="02050604050505020204" pitchFamily="18" charset="0"/>
              </a:rPr>
              <a:t>Главными стратегическим ориентирами будут являться стабильность и предсказуемость налоговой политики, а также сбалансированность фискального и стимулирующего действия налогов.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Bookman Old Style" panose="02050604050505020204" pitchFamily="18" charset="0"/>
              </a:rPr>
              <a:t>Дальнейшее повышение эффективности налоговой системы без роста существующей налоговой нагрузки на экономику по основным видам налогов, а также совершенствование и оптимизация системы налогового администрирования, стимулирование и оптимизация системы налогового администрирования, стимулирование развитие малого и среднего предпринимательства через специальные налоговые режимы, интеграция положений Налогового кодекса РФ в местные нормативные правовые акты.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Bookman Old Style" panose="02050604050505020204" pitchFamily="18" charset="0"/>
              </a:rPr>
              <a:t>Налоговая политика должна быть направлена  на обеспечение устойчивого развития экономики и социальной стабильности.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559" y="738608"/>
            <a:ext cx="11412071" cy="5078313"/>
          </a:xfrm>
          <a:prstGeom prst="rect">
            <a:avLst/>
          </a:prstGeom>
          <a:solidFill>
            <a:srgbClr val="F1CEBE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повышения эффективности бюджетных расходов выходит на первый план.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повышения эффективности бюджетных расходов необходимо: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использовать оценку эффективности бюджетных расходов уже на этапе планирования расходов;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вопрос об организации мониторинга бюджетной сети (количество учреждений, количество персонала, используемые фонды, объемы и качество предоставляемых муниципальных услуг в разрезе подведомственных учреждений);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утвердить программу реструктуризации бюджетной сети (по отраслям), включая изменение типа существующих муниципальных учреждений, перепрофилирование учреждений, присоединение отдельных учреждений (объединение нескольких) к другим организациям, ликвидацию бюджетных организаций, в том числе деятельность которых не соответствует полномочиям, возложенным на муниципальное образование, а также не соответствует профилю органа, осуществляющего функции и полномочия учредителя;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программу расширения практики привлечения частного сектора для предоставления муниципальных услуг;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практику создания централизованных бухгалтерий и осуществления централизации функций по учету и отчетности;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возможность передачи части полномочий (функций) органов исполнительной власти по предоставлению муниципальных услуг в многофункциональные центры с одновременным сокращением численности работников органов исполнительной власти;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основных направлений расходов бюджета являются бюджетные инвестиции в объекты капитального строительства. В 2017 году с целью повышения эффективности расходования бюджетных инвестиций в объекты капитального строительства, расходы на бюджетные инвестиции в объекты капитального строительства будут осуществляться с учетом необходимости финансового обеспечения в полном объеме пусковых строек и объектов в целях ускорения ввода объектов и недопущения удорожания строительства, оптимизации расходов по переходящим стройкам и объектам.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бюджетных инвестиций предполагается использование механизмов </a:t>
            </a:r>
            <a:r>
              <a:rPr lang="ru-RU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муниципально-частного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партнерства, позволяющих привлечь инвестиции и услуги частных компаний для решения муниципальных задач.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Одной из важных задач повышения эффективности бюджетных расходов является обеспечение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целях обеспечения прозрачности и открытости муниципальных финансов, повышения доступности и понятности информации о бюджете будет продолжена регулярная практика публикации на сайте администрации города Гая  «Бюджет для граждан».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Действенным инструментом вовлечения граждан в бюджетный процесс является инициативное </a:t>
            </a:r>
            <a:r>
              <a:rPr lang="ru-RU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бюджетирование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позволяющее решать вопросы местного значения путем финансирования из бюджета проектов, прошедших конкурсный отбор с участием самих граждан.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469" y="0"/>
            <a:ext cx="11981571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31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cs typeface="+mn-cs"/>
              </a:rPr>
              <a:t>Повышение эффективности бюджетных расходов Гайского городского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2435225" y="0"/>
            <a:ext cx="9134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Bookman Old Style" pitchFamily="18" charset="0"/>
              </a:rPr>
              <a:t>Что такое «Бюджет для граждан»?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9881" y="1758592"/>
            <a:ext cx="5920101" cy="471920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5603" name="Прямоугольник 6"/>
          <p:cNvSpPr>
            <a:spLocks noChangeArrowheads="1"/>
          </p:cNvSpPr>
          <p:nvPr/>
        </p:nvSpPr>
        <p:spPr bwMode="auto">
          <a:xfrm>
            <a:off x="5967413" y="2028825"/>
            <a:ext cx="6224587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«Бюджет для граждан» - упрощённая версия главного финансового документа, которая использует доступные для обычных граждан форматы, чтобы облегчить понимание бюджета, объяснить планы и действия властей.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«Бюджет для граждан» разработан для повышения прозрачности и открытости бюджета и бюджетного процесса на основании Бюджетного послания Президента РФ.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844550"/>
            <a:ext cx="103219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6050" y="1450975"/>
            <a:ext cx="3314700" cy="25765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Bookman Old Style" pitchFamily="18" charset="0"/>
              </a:rPr>
              <a:t>Бюджет 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для граждан</a:t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01850" y="1590675"/>
            <a:ext cx="1538288" cy="1038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Bookman Old Style" pitchFamily="18" charset="0"/>
              </a:rPr>
              <a:t>9. Ориентация на уровень текущих знаний населения о бюджете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82850" y="2922588"/>
            <a:ext cx="1538288" cy="11001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Bookman Old Style" pitchFamily="18" charset="0"/>
              </a:rPr>
              <a:t>8.С использованием простых и эффективных графиков и диаграмм, включая сравнительные данные по результатам предшествующего бюджетного года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40025" y="155575"/>
            <a:ext cx="1538288" cy="10366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Bookman Old Style" pitchFamily="18" charset="0"/>
              </a:rPr>
              <a:t>1. Самостоятельный и самодостаточный документ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52825" y="4132263"/>
            <a:ext cx="1538288" cy="1038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Bookman Old Style" pitchFamily="18" charset="0"/>
              </a:rPr>
              <a:t>7.Данные должны быть точными, надежными и заслуживающими доверие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56263" y="4117975"/>
            <a:ext cx="1538287" cy="10366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Bookman Old Style" pitchFamily="18" charset="0"/>
              </a:rPr>
              <a:t>6.Сфокусирован на целях и содержании бюджета, а не на бюджетном процессе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95813" y="173038"/>
            <a:ext cx="1538287" cy="10366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Bookman Old Style" pitchFamily="18" charset="0"/>
              </a:rPr>
              <a:t>2. Простой язык без технического жаргона, в понятных терминах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77113" y="2822575"/>
            <a:ext cx="1538287" cy="10366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Bookman Old Style" pitchFamily="18" charset="0"/>
              </a:rPr>
              <a:t>5.Технический и «объективный» документ, написанный в нейтральной манере, от лица Финансового управления администрации г. Гая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678738" y="1568450"/>
            <a:ext cx="1538287" cy="10366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Bookman Old Style" pitchFamily="18" charset="0"/>
              </a:rPr>
              <a:t>4. Не для нужд представителей законодательной и исполнительной власти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503988" y="207963"/>
            <a:ext cx="1538287" cy="1038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Bookman Old Style" pitchFamily="18" charset="0"/>
              </a:rPr>
              <a:t>3. Легкий и быстрый доступ</a:t>
            </a:r>
          </a:p>
        </p:txBody>
      </p:sp>
      <p:pic>
        <p:nvPicPr>
          <p:cNvPr id="26635" name="Picture 2" descr="C:\Documents and Settings\Admin\Рабочий стол\impedido-de-depositar-em-moedas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3425" y="0"/>
            <a:ext cx="38385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3" descr="C:\Documents and Settings\Admin\Рабочий стол\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10125"/>
            <a:ext cx="3076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4" descr="C:\Documents and Settings\Admin\Рабочий стол\42ee685649c8e1a292889fac902179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7950" y="3957638"/>
            <a:ext cx="3927475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5" descr="C:\Documents and Settings\Admin\Рабочий стол\i24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8975" y="5218113"/>
            <a:ext cx="2224088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6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0050" y="1657350"/>
            <a:ext cx="290195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7" descr="C:\Documents and Settings\Admin\Рабочий стол\7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4225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8" descr="C:\Documents and Settings\Admin\Рабочий стол\45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88" y="2660650"/>
            <a:ext cx="21891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2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2713" y="1265238"/>
            <a:ext cx="2514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2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7425" y="1223963"/>
            <a:ext cx="20764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4838700" y="1876425"/>
            <a:ext cx="2822575" cy="735013"/>
          </a:xfrm>
          <a:prstGeom prst="roundRect">
            <a:avLst/>
          </a:prstGeom>
          <a:solidFill>
            <a:srgbClr val="F7BA9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8338" y="77788"/>
            <a:ext cx="5775325" cy="5064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Какие бывают бюджеты?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4575" y="1317625"/>
            <a:ext cx="19621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Бюджет семьи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83663" y="1366838"/>
            <a:ext cx="27368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Бюджет организаций</a:t>
            </a:r>
          </a:p>
        </p:txBody>
      </p:sp>
      <p:sp>
        <p:nvSpPr>
          <p:cNvPr id="27656" name="TextBox 5"/>
          <p:cNvSpPr txBox="1">
            <a:spLocks noChangeArrowheads="1"/>
          </p:cNvSpPr>
          <p:nvPr/>
        </p:nvSpPr>
        <p:spPr bwMode="auto">
          <a:xfrm>
            <a:off x="-93663" y="5575300"/>
            <a:ext cx="4216401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latin typeface="Bookman Old Style" pitchFamily="18" charset="0"/>
              </a:rPr>
              <a:t>Российской Федерации </a:t>
            </a:r>
          </a:p>
          <a:p>
            <a:pPr algn="ctr"/>
            <a:r>
              <a:rPr lang="ru-RU" sz="1200">
                <a:solidFill>
                  <a:schemeClr val="bg1"/>
                </a:solidFill>
                <a:latin typeface="Bookman Old Style" pitchFamily="18" charset="0"/>
              </a:rPr>
              <a:t>(федеральный бюджет, бюджеты</a:t>
            </a:r>
          </a:p>
          <a:p>
            <a:pPr algn="ctr"/>
            <a:r>
              <a:rPr lang="ru-RU" sz="1200">
                <a:solidFill>
                  <a:schemeClr val="bg1"/>
                </a:solidFill>
                <a:latin typeface="Bookman Old Style" pitchFamily="18" charset="0"/>
              </a:rPr>
              <a:t>государственных внебюджетных</a:t>
            </a:r>
          </a:p>
          <a:p>
            <a:pPr algn="ctr"/>
            <a:r>
              <a:rPr lang="ru-RU" sz="1200">
                <a:solidFill>
                  <a:schemeClr val="bg1"/>
                </a:solidFill>
                <a:latin typeface="Bookman Old Style" pitchFamily="18" charset="0"/>
              </a:rPr>
              <a:t>фондов РФ)</a:t>
            </a:r>
          </a:p>
        </p:txBody>
      </p:sp>
      <p:sp>
        <p:nvSpPr>
          <p:cNvPr id="27657" name="TextBox 6"/>
          <p:cNvSpPr txBox="1">
            <a:spLocks noChangeArrowheads="1"/>
          </p:cNvSpPr>
          <p:nvPr/>
        </p:nvSpPr>
        <p:spPr bwMode="auto">
          <a:xfrm>
            <a:off x="8383588" y="5616575"/>
            <a:ext cx="40655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latin typeface="Bookman Old Style" pitchFamily="18" charset="0"/>
              </a:rPr>
              <a:t>Муниципальных образований </a:t>
            </a:r>
          </a:p>
          <a:p>
            <a:pPr algn="ctr"/>
            <a:r>
              <a:rPr lang="ru-RU" sz="1200">
                <a:solidFill>
                  <a:schemeClr val="bg1"/>
                </a:solidFill>
                <a:latin typeface="Bookman Old Style" pitchFamily="18" charset="0"/>
              </a:rPr>
              <a:t>(местные бюджеты)</a:t>
            </a:r>
          </a:p>
        </p:txBody>
      </p:sp>
      <p:sp>
        <p:nvSpPr>
          <p:cNvPr id="27658" name="TextBox 7"/>
          <p:cNvSpPr txBox="1">
            <a:spLocks noChangeArrowheads="1"/>
          </p:cNvSpPr>
          <p:nvPr/>
        </p:nvSpPr>
        <p:spPr bwMode="auto">
          <a:xfrm>
            <a:off x="4614863" y="5521325"/>
            <a:ext cx="35179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latin typeface="Bookman Old Style" pitchFamily="18" charset="0"/>
              </a:rPr>
              <a:t>Субъектов Российской Федерации </a:t>
            </a:r>
          </a:p>
          <a:p>
            <a:pPr algn="ctr"/>
            <a:r>
              <a:rPr lang="ru-RU" sz="1200">
                <a:solidFill>
                  <a:srgbClr val="000000"/>
                </a:solidFill>
                <a:latin typeface="Bookman Old Style" pitchFamily="18" charset="0"/>
              </a:rPr>
              <a:t>(региональные бюджеты,</a:t>
            </a:r>
            <a:br>
              <a:rPr lang="ru-RU" sz="120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sz="1200">
                <a:solidFill>
                  <a:srgbClr val="000000"/>
                </a:solidFill>
                <a:latin typeface="Bookman Old Style" pitchFamily="18" charset="0"/>
              </a:rPr>
              <a:t>бюджеты территориальных</a:t>
            </a:r>
            <a:br>
              <a:rPr lang="ru-RU" sz="120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sz="1200">
                <a:solidFill>
                  <a:srgbClr val="000000"/>
                </a:solidFill>
                <a:latin typeface="Bookman Old Style" pitchFamily="18" charset="0"/>
              </a:rPr>
              <a:t>фондов ОМС)</a:t>
            </a:r>
            <a:r>
              <a:rPr lang="ru-RU" sz="1200">
                <a:solidFill>
                  <a:srgbClr val="000000"/>
                </a:solidFill>
                <a:latin typeface="Times New Roman Полужирный"/>
              </a:rPr>
              <a:t/>
            </a:r>
            <a:br>
              <a:rPr lang="ru-RU" sz="1200">
                <a:solidFill>
                  <a:srgbClr val="000000"/>
                </a:solidFill>
                <a:latin typeface="Times New Roman Полужирный"/>
              </a:rPr>
            </a:br>
            <a:endParaRPr lang="ru-RU" sz="120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1550" y="1982788"/>
            <a:ext cx="29543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Бюджеты публично-правовых образований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6038850" y="660400"/>
            <a:ext cx="439738" cy="119697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61" name="Рисунок 1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89819">
            <a:off x="3488531" y="648494"/>
            <a:ext cx="4746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197940" y="3905469"/>
            <a:ext cx="2491250" cy="148976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60770" y="3979817"/>
            <a:ext cx="2283929" cy="143453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pic>
        <p:nvPicPr>
          <p:cNvPr id="27664" name="Рисунок 2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78445">
            <a:off x="3387725" y="2846388"/>
            <a:ext cx="1404938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35268" y="1807764"/>
            <a:ext cx="2144003" cy="135545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219306" y="1880678"/>
            <a:ext cx="2212447" cy="153308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pic>
        <p:nvPicPr>
          <p:cNvPr id="27667" name="Рисунок 26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80325" y="2876550"/>
            <a:ext cx="15303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трелка вниз 27"/>
          <p:cNvSpPr/>
          <p:nvPr/>
        </p:nvSpPr>
        <p:spPr>
          <a:xfrm>
            <a:off x="6080125" y="2671763"/>
            <a:ext cx="441325" cy="119697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69" name="Рисунок 2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779518">
            <a:off x="8097044" y="654844"/>
            <a:ext cx="4746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5" name="Picture 1" descr="C:\Documents and Settings\Admin\Рабочий стол\14163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91613" y="3895725"/>
            <a:ext cx="2244725" cy="149383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3"/>
          <p:cNvSpPr txBox="1">
            <a:spLocks noChangeArrowheads="1"/>
          </p:cNvSpPr>
          <p:nvPr/>
        </p:nvSpPr>
        <p:spPr bwMode="auto">
          <a:xfrm>
            <a:off x="452438" y="241300"/>
            <a:ext cx="1182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Bookman Old Style" pitchFamily="18" charset="0"/>
              </a:rPr>
              <a:t>Что такое бюджет муниципального образования?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9275" y="949325"/>
            <a:ext cx="11450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БЮДЖЕТ муниципального образования </a:t>
            </a:r>
            <a:r>
              <a:rPr lang="ru-RU" dirty="0">
                <a:latin typeface="Bookman Old Style" panose="02050604050505020204" pitchFamily="18" charset="0"/>
                <a:cs typeface="+mn-cs"/>
              </a:rPr>
              <a:t>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00549" y="3794859"/>
            <a:ext cx="2628719" cy="175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9268" y="2040437"/>
            <a:ext cx="2628719" cy="175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559171" y="2055224"/>
            <a:ext cx="2652533" cy="175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22" descr="img_889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3925" y="2127250"/>
            <a:ext cx="22860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9" descr="dsc_2482об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8375" y="3797300"/>
            <a:ext cx="2357438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0" descr="img_907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69338" y="3776663"/>
            <a:ext cx="24272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21" descr="dsc_8685обр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9325" y="3884613"/>
            <a:ext cx="22066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4" descr="image6578253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1688" y="2136775"/>
            <a:ext cx="246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4430713"/>
            <a:ext cx="31448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682625" y="163513"/>
            <a:ext cx="11069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Bookman Old Style" pitchFamily="18" charset="0"/>
              </a:rPr>
              <a:t>Что такое доходы и расходы бюджета?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81823" y="2058311"/>
            <a:ext cx="2578502" cy="205071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1030" y="2039176"/>
            <a:ext cx="2604416" cy="207219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Стрелка вниз 15"/>
          <p:cNvSpPr/>
          <p:nvPr/>
        </p:nvSpPr>
        <p:spPr>
          <a:xfrm>
            <a:off x="2571750" y="1279525"/>
            <a:ext cx="577850" cy="760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9029700" y="1277938"/>
            <a:ext cx="577850" cy="7604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08100" y="4464050"/>
            <a:ext cx="3127375" cy="1250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398588" y="4592638"/>
            <a:ext cx="29464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Доходы бюджета -</a:t>
            </a:r>
            <a:r>
              <a:rPr lang="ru-RU" dirty="0">
                <a:latin typeface="+mn-lt"/>
                <a:cs typeface="+mn-cs"/>
              </a:rPr>
              <a:t>поступающие в бюджет денежные средства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43838" y="4535488"/>
            <a:ext cx="31384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Расходы бюджета -</a:t>
            </a:r>
            <a:r>
              <a:rPr lang="ru-RU" dirty="0">
                <a:latin typeface="+mn-lt"/>
                <a:cs typeface="+mn-cs"/>
              </a:rPr>
              <a:t> выплачиваемые из бюджета денежные средства</a:t>
            </a:r>
          </a:p>
        </p:txBody>
      </p:sp>
      <p:sp>
        <p:nvSpPr>
          <p:cNvPr id="31754" name="TextBox 22"/>
          <p:cNvSpPr txBox="1">
            <a:spLocks noChangeArrowheads="1"/>
          </p:cNvSpPr>
          <p:nvPr/>
        </p:nvSpPr>
        <p:spPr bwMode="auto">
          <a:xfrm>
            <a:off x="192088" y="5832475"/>
            <a:ext cx="11915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>
                <a:latin typeface="Bookman Old Style" pitchFamily="18" charset="0"/>
              </a:rPr>
              <a:t>Дефицит бюджета- превышение расходов бюджета над его доходами</a:t>
            </a:r>
          </a:p>
          <a:p>
            <a:pPr algn="ctr"/>
            <a:r>
              <a:rPr lang="ru-RU" sz="2400">
                <a:latin typeface="Bookman Old Style" pitchFamily="18" charset="0"/>
              </a:rPr>
              <a:t>Профицит бюджета - превышение доходов бюджета над его расходами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33778" y="871515"/>
            <a:ext cx="3321236" cy="4826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724775" y="3222625"/>
            <a:ext cx="4168775" cy="2203450"/>
          </a:xfrm>
          <a:prstGeom prst="roundRect">
            <a:avLst/>
          </a:prstGeom>
          <a:solidFill>
            <a:srgbClr val="F9D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74852" y="686721"/>
            <a:ext cx="4280821" cy="267551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3795" name="Рисунок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7564" y="3143250"/>
            <a:ext cx="2258699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4616476" y="3272882"/>
            <a:ext cx="1675681" cy="991300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200298"/>
            <a:ext cx="12191999" cy="400110"/>
          </a:xfrm>
          <a:prstGeom prst="rect">
            <a:avLst/>
          </a:prstGeom>
          <a:solidFill>
            <a:srgbClr val="A53422"/>
          </a:solidFill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rgbClr val="FFFF00"/>
                </a:solidFill>
                <a:latin typeface="Bookman Old Style" panose="02050604050505020204" pitchFamily="18" charset="0"/>
                <a:cs typeface="+mn-cs"/>
              </a:rPr>
              <a:t>Основные характеристики бюджета Гайского городского округа на 2017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9675" y="4819650"/>
            <a:ext cx="14287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Тыс.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1300" y="749300"/>
            <a:ext cx="13509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2017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9463" y="3182938"/>
            <a:ext cx="18938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  <a:cs typeface="+mn-cs"/>
              </a:rPr>
              <a:t>Доходы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863 523,40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  <a:cs typeface="+mn-cs"/>
              </a:rPr>
              <a:t>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9992" y="3248025"/>
            <a:ext cx="1959258" cy="923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Расходы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863 523,40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тыс. руб.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81925" y="3446463"/>
            <a:ext cx="4073525" cy="17557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Муниципальный долг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(обязательства,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 Кодексом РФ, принятые на себя муниципальным образованием)</a:t>
            </a:r>
            <a:r>
              <a:rPr 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на 01.01.2017г. составит 0, 00</a:t>
            </a:r>
            <a:r>
              <a:rPr lang="ru-RU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 руб.</a:t>
            </a:r>
          </a:p>
        </p:txBody>
      </p:sp>
      <p:pic>
        <p:nvPicPr>
          <p:cNvPr id="46081" name="Picture 1" descr="C:\Documents and Settings\Admin\Рабочий стол\1829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4605" y="1411923"/>
            <a:ext cx="3483310" cy="18951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5145616"/>
          <a:ext cx="8558784" cy="158115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25783"/>
                <a:gridCol w="1599020"/>
                <a:gridCol w="1599020"/>
                <a:gridCol w="1382359"/>
                <a:gridCol w="1282401"/>
                <a:gridCol w="1170201"/>
              </a:tblGrid>
              <a:tr h="257175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latin typeface="Bookman Old Style" pitchFamily="18" charset="0"/>
                        </a:rPr>
                        <a:t>Показатель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latin typeface="Bookman Old Style" pitchFamily="18" charset="0"/>
                        </a:rPr>
                        <a:t>2015 год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latin typeface="Bookman Old Style" pitchFamily="18" charset="0"/>
                        </a:rPr>
                        <a:t>2016 год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>
                          <a:latin typeface="Bookman Old Style" pitchFamily="18" charset="0"/>
                        </a:rPr>
                        <a:t>2017 год 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latin typeface="Bookman Old Style" pitchFamily="18" charset="0"/>
                        </a:rPr>
                        <a:t>2018 год 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latin typeface="Bookman Old Style" pitchFamily="18" charset="0"/>
                        </a:rPr>
                        <a:t>2019 год план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latin typeface="Bookman Old Style" pitchFamily="18" charset="0"/>
                        </a:rPr>
                        <a:t>отчет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latin typeface="Bookman Old Style" pitchFamily="18" charset="0"/>
                        </a:rPr>
                        <a:t>оценка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latin typeface="Bookman Old Style" pitchFamily="18" charset="0"/>
                        </a:rPr>
                        <a:t>план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latin typeface="Bookman Old Style" pitchFamily="18" charset="0"/>
                        </a:rPr>
                        <a:t>Доходы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latin typeface="Bookman Old Style" pitchFamily="18" charset="0"/>
                        </a:rPr>
                        <a:t>861 189,82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latin typeface="Bookman Old Style" pitchFamily="18" charset="0"/>
                        </a:rPr>
                        <a:t>975 </a:t>
                      </a:r>
                      <a:r>
                        <a:rPr lang="ru-RU" sz="1600" u="none" strike="noStrike" dirty="0" smtClean="0">
                          <a:latin typeface="Bookman Old Style" pitchFamily="18" charset="0"/>
                        </a:rPr>
                        <a:t>500,11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 smtClean="0">
                          <a:latin typeface="Bookman Old Style" pitchFamily="18" charset="0"/>
                        </a:rPr>
                        <a:t>863</a:t>
                      </a:r>
                      <a:r>
                        <a:rPr lang="ru-RU" sz="1600" u="none" strike="noStrike" baseline="0" dirty="0" smtClean="0">
                          <a:latin typeface="Bookman Old Style" pitchFamily="18" charset="0"/>
                        </a:rPr>
                        <a:t> 523,40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838 131,00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842 132,80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latin typeface="Bookman Old Style" pitchFamily="18" charset="0"/>
                        </a:rPr>
                        <a:t>Расходы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latin typeface="Bookman Old Style" pitchFamily="18" charset="0"/>
                        </a:rPr>
                        <a:t>818 663,76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latin typeface="Bookman Old Style" pitchFamily="18" charset="0"/>
                        </a:rPr>
                        <a:t>947 </a:t>
                      </a:r>
                      <a:r>
                        <a:rPr lang="ru-RU" sz="1600" u="none" strike="noStrike" dirty="0" smtClean="0">
                          <a:latin typeface="Bookman Old Style" pitchFamily="18" charset="0"/>
                        </a:rPr>
                        <a:t>816,59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latin typeface="Bookman Old Style" pitchFamily="18" charset="0"/>
                        </a:rPr>
                        <a:t>863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</a:rPr>
                        <a:t> 523,40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838 131,00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842 132,80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7175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latin typeface="Bookman Old Style" pitchFamily="18" charset="0"/>
                        </a:rPr>
                        <a:t>Дефицит</a:t>
                      </a:r>
                      <a:r>
                        <a:rPr lang="ru-RU" sz="1600" b="1" u="none" strike="noStrike" dirty="0" smtClean="0">
                          <a:latin typeface="Bookman Old Style" pitchFamily="18" charset="0"/>
                        </a:rPr>
                        <a:t>/ профицит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latin typeface="Bookman Old Style" pitchFamily="18" charset="0"/>
                        </a:rPr>
                        <a:t> профицит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 smtClean="0">
                          <a:latin typeface="Bookman Old Style" pitchFamily="18" charset="0"/>
                        </a:rPr>
                        <a:t>профицит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rtl="0" fontAlgn="t"/>
                      <a:endParaRPr lang="ru-RU" sz="1600" u="none" strike="noStrike" dirty="0" smtClean="0">
                        <a:latin typeface="Bookman Old Style" pitchFamily="18" charset="0"/>
                      </a:endParaRPr>
                    </a:p>
                    <a:p>
                      <a:pPr algn="ctr" rtl="0" fontAlgn="t"/>
                      <a:r>
                        <a:rPr lang="ru-RU" sz="1600" u="none" strike="noStrike" dirty="0" smtClean="0">
                          <a:latin typeface="Bookman Old Style" pitchFamily="18" charset="0"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Bookman Old Style" pitchFamily="18" charset="0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Bookman Old Style" pitchFamily="18" charset="0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latin typeface="Bookman Old Style" pitchFamily="18" charset="0"/>
                        </a:rPr>
                        <a:t>42 </a:t>
                      </a:r>
                      <a:r>
                        <a:rPr lang="ru-RU" sz="1600" u="none" strike="noStrike" dirty="0" smtClean="0">
                          <a:latin typeface="Bookman Old Style" pitchFamily="18" charset="0"/>
                        </a:rPr>
                        <a:t>526,06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latin typeface="Bookman Old Style" pitchFamily="18" charset="0"/>
                        </a:rPr>
                        <a:t>27 </a:t>
                      </a:r>
                      <a:r>
                        <a:rPr lang="ru-RU" sz="1600" u="none" strike="noStrike" dirty="0" smtClean="0">
                          <a:latin typeface="Bookman Old Style" pitchFamily="18" charset="0"/>
                        </a:rPr>
                        <a:t>683,52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3800" y="3759200"/>
            <a:ext cx="3059113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6025" y="1630363"/>
            <a:ext cx="303688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Блок-схема: альтернативный процесс 12"/>
          <p:cNvSpPr/>
          <p:nvPr/>
        </p:nvSpPr>
        <p:spPr>
          <a:xfrm>
            <a:off x="133350" y="2333625"/>
            <a:ext cx="2309813" cy="1627188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3351" y="-75943"/>
            <a:ext cx="12058649" cy="954107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За счёт каких источников образуются доходы бюджета городского округа?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77788" y="2427288"/>
            <a:ext cx="24098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Bookman Old Style" pitchFamily="18" charset="0"/>
              </a:rPr>
              <a:t>все налоги, поступление которых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Bookman Old Style" pitchFamily="18" charset="0"/>
              </a:rPr>
              <a:t>предусмотрено налоговым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Bookman Old Style" pitchFamily="18" charset="0"/>
              </a:rPr>
              <a:t>законодательством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8767763" y="4173538"/>
            <a:ext cx="326072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Bookman Old Style" pitchFamily="18" charset="0"/>
              </a:rPr>
              <a:t>доходы от использования имущества, доходы от компенсации затрат, плата за негативное воздействие на окружающую среду, доходы от продажи земли, а также иные платежи в виде штрафов, санкций за нарушение законодательства </a:t>
            </a:r>
            <a:r>
              <a:rPr lang="ru-RU" sz="1400">
                <a:latin typeface="Bookman Old Style" pitchFamily="18" charset="0"/>
              </a:rPr>
              <a:t/>
            </a:r>
            <a:br>
              <a:rPr lang="ru-RU" sz="1400">
                <a:latin typeface="Bookman Old Style" pitchFamily="18" charset="0"/>
              </a:rPr>
            </a:br>
            <a:r>
              <a:rPr lang="ru-RU" sz="1400">
                <a:latin typeface="Bookman Old Style" pitchFamily="18" charset="0"/>
              </a:rPr>
              <a:t/>
            </a:r>
            <a:br>
              <a:rPr lang="ru-RU" sz="1400">
                <a:latin typeface="Bookman Old Style" pitchFamily="18" charset="0"/>
              </a:rPr>
            </a:br>
            <a:endParaRPr lang="ru-RU" sz="1400">
              <a:latin typeface="Bookman Old Style" pitchFamily="18" charset="0"/>
            </a:endParaRPr>
          </a:p>
        </p:txBody>
      </p:sp>
      <p:pic>
        <p:nvPicPr>
          <p:cNvPr id="35847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0325" y="3663950"/>
            <a:ext cx="168116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32979" y="613830"/>
            <a:ext cx="5449984" cy="424091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849" name="Рисунок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0263" y="2222500"/>
            <a:ext cx="23907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249815" y="3291786"/>
            <a:ext cx="2199695" cy="19611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Выгнутая вверх стрелка 15"/>
          <p:cNvSpPr/>
          <p:nvPr/>
        </p:nvSpPr>
        <p:spPr>
          <a:xfrm>
            <a:off x="8058150" y="3257550"/>
            <a:ext cx="1454150" cy="9366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8288" y="2655888"/>
            <a:ext cx="1993900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cs typeface="+mn-cs"/>
              </a:rPr>
              <a:t>ДОХОДЫ БЮДЖЕТА ГОРОДСКОГО ОКРУГА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06795" y="3895942"/>
            <a:ext cx="1433019" cy="46166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Bookman Old Style" panose="02050604050505020204" pitchFamily="18" charset="0"/>
                <a:cs typeface="+mn-cs"/>
              </a:rPr>
              <a:t>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15965" y="4081885"/>
            <a:ext cx="1493874" cy="461665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latin typeface="Bookman Old Style" panose="02050604050505020204" pitchFamily="18" charset="0"/>
                <a:cs typeface="+mn-cs"/>
              </a:rPr>
              <a:t>НЕНАЛОГОВЫЕ</a:t>
            </a:r>
            <a:r>
              <a:rPr lang="ru-RU" sz="1200" b="1" dirty="0">
                <a:solidFill>
                  <a:schemeClr val="bg1"/>
                </a:solidFill>
                <a:latin typeface="Bookman Old Style" panose="02050604050505020204" pitchFamily="18" charset="0"/>
                <a:cs typeface="+mn-cs"/>
              </a:rPr>
              <a:t> ДОХОДЫ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1366536">
            <a:off x="5894508" y="1391443"/>
            <a:ext cx="3193801" cy="1742121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35856" name="TextBox 23"/>
          <p:cNvSpPr txBox="1">
            <a:spLocks noChangeArrowheads="1"/>
          </p:cNvSpPr>
          <p:nvPr/>
        </p:nvSpPr>
        <p:spPr bwMode="auto">
          <a:xfrm rot="-535142">
            <a:off x="6804025" y="2303463"/>
            <a:ext cx="17081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latin typeface="Bookman Old Style" pitchFamily="18" charset="0"/>
              </a:rPr>
              <a:t>БЕЗВОЗМЕЗДНЫЕ ПОСТУПЛЕНИЯ</a:t>
            </a: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749550" y="5314950"/>
            <a:ext cx="5513388" cy="1211263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63838" y="5300663"/>
            <a:ext cx="5484812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Доходы местного бюджета - денежные средства, поступающие в безвозмездном и безвозвратном порядке в соответствии с законодательством Российской Федерации в распоряжение органов местного самоуправления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7937500" y="1111250"/>
            <a:ext cx="1662113" cy="8064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860" name="TextBox 6"/>
          <p:cNvSpPr txBox="1">
            <a:spLocks noChangeArrowheads="1"/>
          </p:cNvSpPr>
          <p:nvPr/>
        </p:nvSpPr>
        <p:spPr bwMode="auto">
          <a:xfrm>
            <a:off x="8683625" y="1695450"/>
            <a:ext cx="32194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Bookman Old Style" pitchFamily="18" charset="0"/>
              </a:rPr>
              <a:t>средства,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Bookman Old Style" pitchFamily="18" charset="0"/>
              </a:rPr>
              <a:t> получаемые из других бюджетов, а также от физических и юридических лиц, в том числе добровольные пожертвования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99620" y="745724"/>
            <a:ext cx="8296275" cy="5690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95250"/>
            <a:ext cx="12192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Bookman Old Style" panose="02050604050505020204" pitchFamily="18" charset="0"/>
                <a:cs typeface="+mn-cs"/>
              </a:rPr>
              <a:t>Муниципальное образование Гайский городской округ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9620" y="745724"/>
            <a:ext cx="8296274" cy="603242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Гайский городской округ входит в состав муниципальных образований Оренбургской области. Административным центром Гайского городского округа является город Гай.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Муниципальное образование Гайский городской округ Оренбургской области в соответствии с законом Оренбургской области наделён статусом городского округа.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Граница муниципального образования установлена  Законом Оренбургской области от 15 декабря 2014 года № 2825/782-V-ОЗ «Об объединении муниципальных образований Гайского района Оренбургской области с городским округом город Гай». 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В состав городского округа входят следующие населенные пункты: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1) городской населенный пункт - город Гай;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2) Сельские территории: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Ириклинская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 территория;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Губерлинская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 территория;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Камейкинская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 территория;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Калиновская территория;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Колпакская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 территория;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Саверовская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 территория;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Новониколаевская территория;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Новопетропавловская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 территория;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Репинская территория;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Халиловская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 территория.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7416" name="Picture 2" descr="C:\Users\Марина\Desktop\Лена\Бюджет для граждан\Бюджет для граждан\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933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" descr="C:\Documents and Settings\Admin\Рабочий стол\1416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9725"/>
            <a:ext cx="30781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3" descr="C:\Documents and Settings\Admin\Рабочий стол\wpid-67453636260044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75" y="3473450"/>
            <a:ext cx="3005138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30175" y="209550"/>
            <a:ext cx="11939588" cy="83026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2" name="TextBox 1"/>
          <p:cNvSpPr txBox="1"/>
          <p:nvPr/>
        </p:nvSpPr>
        <p:spPr>
          <a:xfrm>
            <a:off x="0" y="209006"/>
            <a:ext cx="12191999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  <a:cs typeface="+mn-cs"/>
              </a:rPr>
              <a:t>Поступления в бюджет Гайского городского округа в разрезе налоговых и неналоговых доходов на 2017 год</a:t>
            </a:r>
          </a:p>
        </p:txBody>
      </p:sp>
      <p:graphicFrame>
        <p:nvGraphicFramePr>
          <p:cNvPr id="37944" name="Group 56"/>
          <p:cNvGraphicFramePr>
            <a:graphicFrameLocks noGrp="1"/>
          </p:cNvGraphicFramePr>
          <p:nvPr/>
        </p:nvGraphicFramePr>
        <p:xfrm>
          <a:off x="2605088" y="1085850"/>
          <a:ext cx="7527925" cy="5553393"/>
        </p:xfrm>
        <a:graphic>
          <a:graphicData uri="http://schemas.openxmlformats.org/drawingml/2006/table">
            <a:tbl>
              <a:tblPr/>
              <a:tblGrid>
                <a:gridCol w="2952750"/>
                <a:gridCol w="1041400"/>
                <a:gridCol w="2517775"/>
                <a:gridCol w="10160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260 384,70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27 388,10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 реализуемые на территории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10 082,80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1 845,00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30 374,5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27 370,50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73088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3 816,00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3 389,50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7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332 028,50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34 352,10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979150"/>
            <a:ext cx="2797880" cy="5621708"/>
          </a:xfrm>
          <a:prstGeom prst="rect">
            <a:avLst/>
          </a:prstGeom>
          <a:effectLst>
            <a:softEdge rad="508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929090" y="3864955"/>
            <a:ext cx="2334953" cy="2882207"/>
          </a:xfrm>
          <a:prstGeom prst="rect">
            <a:avLst/>
          </a:prstGeom>
          <a:effectLst>
            <a:softEdge rad="508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Диаграмма 19"/>
          <p:cNvGraphicFramePr>
            <a:graphicFrameLocks/>
          </p:cNvGraphicFramePr>
          <p:nvPr/>
        </p:nvGraphicFramePr>
        <p:xfrm>
          <a:off x="185738" y="765175"/>
          <a:ext cx="8528050" cy="3778250"/>
        </p:xfrm>
        <a:graphic>
          <a:graphicData uri="http://schemas.openxmlformats.org/presentationml/2006/ole">
            <p:oleObj spid="_x0000_s39937" name="Worksheet" r:id="rId3" imgW="8534310" imgH="3781350" progId="Excel.Sheet.8">
              <p:embed/>
            </p:oleObj>
          </a:graphicData>
        </a:graphic>
      </p:graphicFrame>
      <p:sp>
        <p:nvSpPr>
          <p:cNvPr id="39938" name="TextBox 6"/>
          <p:cNvSpPr txBox="1">
            <a:spLocks noChangeArrowheads="1"/>
          </p:cNvSpPr>
          <p:nvPr/>
        </p:nvSpPr>
        <p:spPr bwMode="auto">
          <a:xfrm>
            <a:off x="236538" y="0"/>
            <a:ext cx="11687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НДФЛ, ПРОГНОЗИРУЕМЫЙ К ПОСТУПЛЕНИЮ В БЮДЖЕТ ГОРОДСКОГО ОКРУГА В 2017 ГОДУ, ТЫС. РУБЛЕЙ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52755" y="1549471"/>
            <a:ext cx="3671317" cy="187743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ТЕМП РОСТА ПЛАНОВЫХ НАЗНАЧЕНИЙ БЮДЖЕТА ГОРОДСКОГО ОКРУГА 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 ожидаемому исполнению 2016 года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составил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8937" y="4403812"/>
            <a:ext cx="2769096" cy="20768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7632" y="4695645"/>
            <a:ext cx="2112645" cy="21623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72331" y="4489416"/>
            <a:ext cx="2260317" cy="210793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55024"/>
            <a:ext cx="12144672" cy="692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18288" bIns="0" anchor="ctr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defTabSz="914377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АКЦИЗЫ ПО ПОДАКЦИЗНЫМ ТОВАРАМ В БЮДЖЕТ ГОРОДСКОГО ОКРУГА </a:t>
            </a:r>
          </a:p>
        </p:txBody>
      </p:sp>
      <p:grpSp>
        <p:nvGrpSpPr>
          <p:cNvPr id="2" name="Группа 12"/>
          <p:cNvGrpSpPr/>
          <p:nvPr/>
        </p:nvGrpSpPr>
        <p:grpSpPr>
          <a:xfrm>
            <a:off x="2447595" y="1551405"/>
            <a:ext cx="4421487" cy="1079848"/>
            <a:chOff x="-33157" y="388843"/>
            <a:chExt cx="1515912" cy="527608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33157" y="388843"/>
              <a:ext cx="1515912" cy="518457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6403" y="388844"/>
              <a:ext cx="1406084" cy="527607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08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НА ПРЯМОГОННЫЙ БЕНЗИН</a:t>
              </a:r>
            </a:p>
            <a:p>
              <a:pPr algn="ctr" defTabSz="80008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в 2017 году </a:t>
              </a:r>
              <a:r>
                <a:rPr lang="ru-RU" sz="2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– 688,70 тыс. рублей</a:t>
              </a:r>
              <a:endPara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5441808" y="2981859"/>
            <a:ext cx="4407637" cy="936104"/>
            <a:chOff x="137071" y="335939"/>
            <a:chExt cx="1515912" cy="518457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37071" y="335939"/>
              <a:ext cx="1515912" cy="51845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180070" y="370326"/>
              <a:ext cx="1429913" cy="44968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08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НА АВТОМОБИЛЬНЫЙ БЕНЗИН</a:t>
              </a:r>
            </a:p>
            <a:p>
              <a:pPr algn="ctr" defTabSz="80008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в 2017 году + </a:t>
              </a:r>
              <a:r>
                <a:rPr lang="ru-RU" sz="2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7 294,00 тыс. рублей</a:t>
              </a: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2865011" y="4303067"/>
            <a:ext cx="4214339" cy="1621472"/>
            <a:chOff x="137071" y="335939"/>
            <a:chExt cx="1515912" cy="518457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37071" y="335939"/>
              <a:ext cx="1515912" cy="518457"/>
            </a:xfrm>
            <a:prstGeom prst="round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179055" y="360752"/>
              <a:ext cx="1429913" cy="425922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080" fontAlgn="auto">
                <a:spcAft>
                  <a:spcPct val="35000"/>
                </a:spcAft>
                <a:defRPr/>
              </a:pPr>
              <a:r>
                <a:rPr lang="ru-RU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НА МОТОРНЫЕ МАСЛА ДЛЯ ДИЗЕЛЬНЫХ И (ИЛИ) КАРБЮРАТОРНЫХ (ИНЖЕКТОРНЫХ) ДВИГАТЕЛЕЙ</a:t>
              </a:r>
            </a:p>
            <a:p>
              <a:pPr algn="ctr" defTabSz="800080" fontAlgn="auto">
                <a:spcAft>
                  <a:spcPct val="35000"/>
                </a:spcAft>
                <a:defRPr/>
              </a:pPr>
              <a:r>
                <a:rPr lang="ru-RU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в 2017 году </a:t>
              </a:r>
              <a:r>
                <a:rPr lang="ru-RU" sz="2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+ 34,30 тыс. рублей</a:t>
              </a:r>
            </a:p>
          </p:txBody>
        </p:sp>
      </p:grpSp>
      <p:grpSp>
        <p:nvGrpSpPr>
          <p:cNvPr id="12" name="Группа 12"/>
          <p:cNvGrpSpPr/>
          <p:nvPr/>
        </p:nvGrpSpPr>
        <p:grpSpPr>
          <a:xfrm>
            <a:off x="7099274" y="5794097"/>
            <a:ext cx="4407637" cy="936104"/>
            <a:chOff x="137071" y="335939"/>
            <a:chExt cx="1515912" cy="518457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37071" y="335939"/>
              <a:ext cx="1515912" cy="518457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171861" y="377902"/>
              <a:ext cx="1429913" cy="449682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08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НА ДИЗЕЛЬНОЕ ТОПЛИВО  </a:t>
              </a:r>
            </a:p>
            <a:p>
              <a:pPr algn="ctr" defTabSz="80008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в 2017 году + </a:t>
              </a:r>
              <a:r>
                <a:rPr lang="ru-RU" sz="2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3 443,20 тыс. рублей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656638" y="1227138"/>
            <a:ext cx="3446462" cy="1384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ТЕМП  СНИЖЕНИЯ ПЛАНОВЫХ НАЗНАЧЕНИЙ БЮДЖЕТА ГОРОДСКОГО ОКРУГА к ожидаемому исполнению 2016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составил </a:t>
            </a:r>
            <a:r>
              <a:rPr lang="ru-RU" sz="28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Стрелка углом 6"/>
          <p:cNvSpPr/>
          <p:nvPr/>
        </p:nvSpPr>
        <p:spPr>
          <a:xfrm flipH="1">
            <a:off x="7407275" y="4597400"/>
            <a:ext cx="611188" cy="1058863"/>
          </a:xfrm>
          <a:prstGeom prst="ben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Стрелка углом 37"/>
          <p:cNvSpPr/>
          <p:nvPr/>
        </p:nvSpPr>
        <p:spPr>
          <a:xfrm>
            <a:off x="4595813" y="3032125"/>
            <a:ext cx="563562" cy="1058863"/>
          </a:xfrm>
          <a:prstGeom prst="ben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Стрелка углом 38"/>
          <p:cNvSpPr/>
          <p:nvPr/>
        </p:nvSpPr>
        <p:spPr>
          <a:xfrm flipH="1">
            <a:off x="7078663" y="1820863"/>
            <a:ext cx="611187" cy="1058862"/>
          </a:xfrm>
          <a:prstGeom prst="ben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>
            <a:off x="5829300" y="585788"/>
            <a:ext cx="2079625" cy="812800"/>
          </a:xfrm>
          <a:prstGeom prst="ben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396" y="1286047"/>
            <a:ext cx="2386027" cy="16105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277128" y="2697226"/>
            <a:ext cx="1896245" cy="142567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637658" y="4002130"/>
            <a:ext cx="2173521" cy="18280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973" y="4317070"/>
            <a:ext cx="2827124" cy="170106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8047038" y="679450"/>
            <a:ext cx="3070225" cy="4683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47038" y="660400"/>
            <a:ext cx="4125912" cy="379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: 10 082,80 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3946525" y="3446463"/>
            <a:ext cx="474663" cy="384175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3" name="Плюс 32"/>
          <p:cNvSpPr/>
          <p:nvPr/>
        </p:nvSpPr>
        <p:spPr>
          <a:xfrm>
            <a:off x="5108575" y="833438"/>
            <a:ext cx="474663" cy="384175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4" name="Плюс 33"/>
          <p:cNvSpPr/>
          <p:nvPr/>
        </p:nvSpPr>
        <p:spPr>
          <a:xfrm>
            <a:off x="8142288" y="4975225"/>
            <a:ext cx="474662" cy="384175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5" name="Плюс 34"/>
          <p:cNvSpPr/>
          <p:nvPr/>
        </p:nvSpPr>
        <p:spPr>
          <a:xfrm>
            <a:off x="7989888" y="2141538"/>
            <a:ext cx="474662" cy="384175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8" name="Равно 17"/>
          <p:cNvSpPr/>
          <p:nvPr/>
        </p:nvSpPr>
        <p:spPr>
          <a:xfrm>
            <a:off x="7407275" y="993775"/>
            <a:ext cx="611188" cy="43973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ятиугольник 48"/>
          <p:cNvSpPr/>
          <p:nvPr/>
        </p:nvSpPr>
        <p:spPr>
          <a:xfrm rot="16200000">
            <a:off x="9909969" y="4226719"/>
            <a:ext cx="500063" cy="1958975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50" name="Пятиугольник 49"/>
          <p:cNvSpPr/>
          <p:nvPr/>
        </p:nvSpPr>
        <p:spPr>
          <a:xfrm rot="16200000">
            <a:off x="6929438" y="4233863"/>
            <a:ext cx="500062" cy="1960562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51" name="Пятиугольник 50"/>
          <p:cNvSpPr/>
          <p:nvPr/>
        </p:nvSpPr>
        <p:spPr>
          <a:xfrm rot="16200000">
            <a:off x="4098926" y="4233862"/>
            <a:ext cx="500062" cy="1960563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" name="Пятиугольник 1"/>
          <p:cNvSpPr/>
          <p:nvPr/>
        </p:nvSpPr>
        <p:spPr>
          <a:xfrm rot="16200000">
            <a:off x="1266032" y="4190206"/>
            <a:ext cx="501650" cy="1960563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55024"/>
            <a:ext cx="12144672" cy="692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18288" bIns="0" anchor="ctr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defTabSz="914377" fontAlgn="auto">
              <a:spcAft>
                <a:spcPts val="0"/>
              </a:spcAft>
              <a:defRPr/>
            </a:pPr>
            <a:r>
              <a:rPr lang="ru-RU" sz="1733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НАЛОГИ НА СОВОКУПНЫЙ ДОХОД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БЮДЖЕТ ГОРОДСКОГО ОКРУГА на 2017 год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77663" y="1316766"/>
            <a:ext cx="2329623" cy="116706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63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2656" y="1316766"/>
            <a:ext cx="2203312" cy="117998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63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800787" y="1198675"/>
            <a:ext cx="2670835" cy="126612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63500"/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61938" y="2574925"/>
            <a:ext cx="2774950" cy="2311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60713" y="2589213"/>
            <a:ext cx="2617787" cy="23383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994400" y="2587625"/>
            <a:ext cx="2319338" cy="23399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731250" y="2617788"/>
            <a:ext cx="2755900" cy="23098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41997" name="TextBox 26"/>
          <p:cNvSpPr txBox="1">
            <a:spLocks noChangeArrowheads="1"/>
          </p:cNvSpPr>
          <p:nvPr/>
        </p:nvSpPr>
        <p:spPr bwMode="auto">
          <a:xfrm>
            <a:off x="269875" y="2589213"/>
            <a:ext cx="27749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налогообложения, в т.ч. минимальный налог, зачисляемый в бюджеты субъектов РФ</a:t>
            </a:r>
          </a:p>
          <a:p>
            <a:pPr algn="ctr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8" name="TextBox 29"/>
          <p:cNvSpPr txBox="1">
            <a:spLocks noChangeArrowheads="1"/>
          </p:cNvSpPr>
          <p:nvPr/>
        </p:nvSpPr>
        <p:spPr bwMode="auto">
          <a:xfrm>
            <a:off x="538163" y="50085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18 469,00 тыс. руб.</a:t>
            </a:r>
          </a:p>
        </p:txBody>
      </p:sp>
      <p:sp>
        <p:nvSpPr>
          <p:cNvPr id="41999" name="TextBox 35"/>
          <p:cNvSpPr txBox="1">
            <a:spLocks noChangeArrowheads="1"/>
          </p:cNvSpPr>
          <p:nvPr/>
        </p:nvSpPr>
        <p:spPr bwMode="auto">
          <a:xfrm>
            <a:off x="3019425" y="2587625"/>
            <a:ext cx="28114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Единый налог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вмененный доход для отдельных видов деятельности</a:t>
            </a:r>
          </a:p>
        </p:txBody>
      </p:sp>
      <p:sp>
        <p:nvSpPr>
          <p:cNvPr id="42000" name="TextBox 42"/>
          <p:cNvSpPr txBox="1">
            <a:spLocks noChangeArrowheads="1"/>
          </p:cNvSpPr>
          <p:nvPr/>
        </p:nvSpPr>
        <p:spPr bwMode="auto">
          <a:xfrm>
            <a:off x="3386138" y="5105400"/>
            <a:ext cx="2105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6 558,00 тыс. руб.</a:t>
            </a:r>
          </a:p>
        </p:txBody>
      </p:sp>
      <p:sp>
        <p:nvSpPr>
          <p:cNvPr id="42001" name="TextBox 43"/>
          <p:cNvSpPr txBox="1">
            <a:spLocks noChangeArrowheads="1"/>
          </p:cNvSpPr>
          <p:nvPr/>
        </p:nvSpPr>
        <p:spPr bwMode="auto">
          <a:xfrm>
            <a:off x="5975350" y="2593975"/>
            <a:ext cx="2420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сельско-хозяйственный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налог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48413" y="5089525"/>
            <a:ext cx="2317750" cy="379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2 576,00 тыс. руб.</a:t>
            </a:r>
          </a:p>
        </p:txBody>
      </p:sp>
      <p:sp>
        <p:nvSpPr>
          <p:cNvPr id="42003" name="TextBox 45"/>
          <p:cNvSpPr txBox="1">
            <a:spLocks noChangeArrowheads="1"/>
          </p:cNvSpPr>
          <p:nvPr/>
        </p:nvSpPr>
        <p:spPr bwMode="auto">
          <a:xfrm>
            <a:off x="8836025" y="2608263"/>
            <a:ext cx="26479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патентной системы налогообложения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126538" y="5092700"/>
            <a:ext cx="2387600" cy="379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2 771,50 </a:t>
            </a:r>
            <a:r>
              <a:rPr lang="ru-RU" sz="18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89295" y="1316767"/>
            <a:ext cx="2130032" cy="122027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582738" y="663575"/>
            <a:ext cx="720725" cy="534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71963" y="638175"/>
            <a:ext cx="0" cy="5603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151688" y="638175"/>
            <a:ext cx="0" cy="5603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648825" y="668338"/>
            <a:ext cx="719138" cy="5000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авая фигурная скобка 22"/>
          <p:cNvSpPr/>
          <p:nvPr/>
        </p:nvSpPr>
        <p:spPr>
          <a:xfrm rot="5400000">
            <a:off x="5907088" y="-452438"/>
            <a:ext cx="363538" cy="12038013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829300"/>
            <a:ext cx="12192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 </a:t>
            </a:r>
            <a:r>
              <a:rPr lang="ru-RU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30 374, 50 тыс</a:t>
            </a:r>
            <a:r>
              <a:rPr lang="ru-RU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руб. 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0" y="6315075"/>
            <a:ext cx="11950700" cy="5016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050" y="6354763"/>
            <a:ext cx="119507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 РОСТА ПЛАНОВЫХ НАЗНАЧЕНИЙ БЮДЖЕТА ГОРОДСКОГО ОКРУГА к ожидаемому исполнению 2016 года 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составил </a:t>
            </a:r>
            <a:r>
              <a:rPr lang="ru-RU" sz="18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2%</a:t>
            </a:r>
            <a:endParaRPr lang="ru-RU" sz="1867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33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549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58223" y="5197706"/>
            <a:ext cx="2969093" cy="16602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3339" y="1124744"/>
            <a:ext cx="3983765" cy="6720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288" bIns="0" anchor="ctr">
            <a:normAutofit fontScale="97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defTabSz="914377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  <a:endParaRPr lang="ru-RU" sz="2400" b="1" dirty="0">
              <a:solidFill>
                <a:srgbClr val="0000CC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2950" y="3170238"/>
            <a:ext cx="2784475" cy="9128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rIns="914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Прогноз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2017 год                              </a:t>
            </a:r>
            <a:r>
              <a:rPr lang="ru-RU" sz="18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5 077,00 тыс. 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2950" y="2020888"/>
            <a:ext cx="2784475" cy="9382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rIns="914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Ожидаемое исполнение за 2016 год                            </a:t>
            </a:r>
            <a:r>
              <a:rPr lang="ru-RU" sz="18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3 341,00 тыс. рублей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1988344" y="2855119"/>
            <a:ext cx="293687" cy="2879725"/>
          </a:xfrm>
          <a:prstGeom prst="rightBrace">
            <a:avLst>
              <a:gd name="adj1" fmla="val 8333"/>
              <a:gd name="adj2" fmla="val 50515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708025" y="4546600"/>
            <a:ext cx="2873375" cy="1508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ТЕМП РОСТА ПЛАНОВЫХ НАЗНАЧЕНИЙ БЮДЖЕТА ГОРОДСКОГО ОКРУГА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 ожидаемому исполнению 2016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составил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51%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34944" y="3351305"/>
            <a:ext cx="2817307" cy="19093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67690" y="976222"/>
            <a:ext cx="3360373" cy="241858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2735627" y="-106715"/>
            <a:ext cx="11233248" cy="748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n-lt"/>
                <a:cs typeface="+mn-cs"/>
              </a:rPr>
              <a:t>НАЛОГИ НА ИМУЩЕСТВО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112224" y="1177065"/>
            <a:ext cx="3983765" cy="6720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288" bIns="0" anchor="ctr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defTabSz="914377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sz="2400" b="1" dirty="0">
              <a:solidFill>
                <a:srgbClr val="0000CC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12200" y="2027238"/>
            <a:ext cx="2784475" cy="939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rIns="914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Ожидаемое исполнение за 2016 год                            </a:t>
            </a:r>
            <a:r>
              <a:rPr lang="ru-RU" sz="18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17 837,0 тыс.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40775" y="3190875"/>
            <a:ext cx="2784475" cy="9112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rIns="914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Прогноз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2017 год                              </a:t>
            </a:r>
            <a:r>
              <a:rPr lang="ru-RU" sz="18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22 293,50 тыс. рублей</a:t>
            </a:r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10013157" y="2858294"/>
            <a:ext cx="293687" cy="2879725"/>
          </a:xfrm>
          <a:prstGeom prst="rightBrace">
            <a:avLst>
              <a:gd name="adj1" fmla="val 8333"/>
              <a:gd name="adj2" fmla="val 50515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8704263" y="4560888"/>
            <a:ext cx="2873375" cy="1508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ТЕМП РОСТА ПЛАНОВЫХ НАЗНАЧЕНИЙ БЮДЖЕТА ГОРОДСКОГО ОКРУГА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ожидаемому исполнению 2016 года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составил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24 %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7824788" y="1409700"/>
            <a:ext cx="3263900" cy="1271588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rIns="914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Прогноз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2017 год                              </a:t>
            </a:r>
            <a:r>
              <a:rPr lang="ru-RU" sz="18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3 816,00 тыс. 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92238" y="1412875"/>
            <a:ext cx="3000375" cy="1284288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rIns="914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Ожидаемое исполнение за 2016 год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4 005,00 тыс. рублей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5990432" y="-2593182"/>
            <a:ext cx="292100" cy="10945813"/>
          </a:xfrm>
          <a:prstGeom prst="rightBrace">
            <a:avLst>
              <a:gd name="adj1" fmla="val 8333"/>
              <a:gd name="adj2" fmla="val 50515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4645025" y="3195638"/>
            <a:ext cx="2873375" cy="17541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ТЕМП СНИЖЕНИЯ ПЛАНОВЫХ НАЗНАЧЕНИЙ БЮДЖЕТА ГОРОДСКОГО ОКРУГА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 ожидаемому исполнению 2016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составил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5 %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778521" y="3759093"/>
            <a:ext cx="4237960" cy="30989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272464" y="6340555"/>
            <a:ext cx="1632181" cy="40145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129124" y="43514"/>
            <a:ext cx="11905323" cy="7337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288" bIns="0" anchor="ctr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defTabSz="914377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</a:p>
          <a:p>
            <a:pPr algn="ctr" defTabSz="914377" fontAlgn="auto">
              <a:spcAft>
                <a:spcPts val="0"/>
              </a:spcAft>
              <a:defRPr/>
            </a:pPr>
            <a:r>
              <a:rPr lang="ru-RU" sz="2133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(Государственная пошлина по делам, рассматриваемым в судах общей юрисдикции, мировыми судьями)</a:t>
            </a:r>
            <a:endParaRPr lang="ru-RU" sz="2133" b="1" dirty="0">
              <a:solidFill>
                <a:srgbClr val="0000CC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9179" y="3621021"/>
            <a:ext cx="2886079" cy="3089977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с двумя усеченными соседними углами 30"/>
          <p:cNvSpPr/>
          <p:nvPr/>
        </p:nvSpPr>
        <p:spPr>
          <a:xfrm>
            <a:off x="0" y="6316663"/>
            <a:ext cx="11972925" cy="51752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42875" y="1412875"/>
            <a:ext cx="5578475" cy="36480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43339" y="182316"/>
            <a:ext cx="11905323" cy="6720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288" bIns="0" anchor="ctr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defTabSz="914377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endParaRPr lang="ru-RU" sz="2400" b="1" dirty="0">
              <a:solidFill>
                <a:srgbClr val="0000CC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062663" y="1404938"/>
            <a:ext cx="5927725" cy="36480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983038" y="854075"/>
            <a:ext cx="1728787" cy="558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480175" y="854075"/>
            <a:ext cx="1824038" cy="558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6275" y="2012950"/>
            <a:ext cx="4511675" cy="2390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2288" y="1898650"/>
            <a:ext cx="4408487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</a:r>
          </a:p>
        </p:txBody>
      </p:sp>
      <p:sp>
        <p:nvSpPr>
          <p:cNvPr id="25" name="Правая фигурная скобка 24"/>
          <p:cNvSpPr/>
          <p:nvPr/>
        </p:nvSpPr>
        <p:spPr>
          <a:xfrm rot="5400000">
            <a:off x="5757068" y="-891381"/>
            <a:ext cx="576263" cy="12131676"/>
          </a:xfrm>
          <a:prstGeom prst="righ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5066" name="TextBox 26"/>
          <p:cNvSpPr txBox="1">
            <a:spLocks noChangeArrowheads="1"/>
          </p:cNvSpPr>
          <p:nvPr/>
        </p:nvSpPr>
        <p:spPr bwMode="auto">
          <a:xfrm>
            <a:off x="1679575" y="4457700"/>
            <a:ext cx="287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24 793,90 тыс. руб.</a:t>
            </a:r>
          </a:p>
        </p:txBody>
      </p:sp>
      <p:sp>
        <p:nvSpPr>
          <p:cNvPr id="45067" name="TextBox 27"/>
          <p:cNvSpPr txBox="1">
            <a:spLocks noChangeArrowheads="1"/>
          </p:cNvSpPr>
          <p:nvPr/>
        </p:nvSpPr>
        <p:spPr bwMode="auto">
          <a:xfrm>
            <a:off x="7759700" y="4457700"/>
            <a:ext cx="287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2 594,20 тыс. руб.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5529263"/>
            <a:ext cx="12192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 27 388,10 тыс. руб.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182563" y="6337300"/>
            <a:ext cx="12336463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ТЕМП СНИЖЕНИЯ ПЛАНОВЫХ НАЗНАЧЕНИЙ БЮДЖЕТА ГОРОДСКОГО ОКРУГА к ожидаемому исполнению 2016 года 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составил </a:t>
            </a:r>
            <a:r>
              <a:rPr lang="ru-RU" sz="18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13%</a:t>
            </a:r>
            <a:endParaRPr lang="ru-RU" sz="1867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33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трелка вправо 38"/>
          <p:cNvSpPr/>
          <p:nvPr/>
        </p:nvSpPr>
        <p:spPr>
          <a:xfrm>
            <a:off x="-1588" y="4775200"/>
            <a:ext cx="12096751" cy="976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1206500"/>
            <a:ext cx="12096750" cy="974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9" name="Прямоугольник с двумя усеченными соседними углами 18"/>
          <p:cNvSpPr/>
          <p:nvPr/>
        </p:nvSpPr>
        <p:spPr>
          <a:xfrm>
            <a:off x="334963" y="2989263"/>
            <a:ext cx="11617325" cy="919162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2" name="Прямоугольник с двумя усеченными соседними углами 1"/>
          <p:cNvSpPr/>
          <p:nvPr/>
        </p:nvSpPr>
        <p:spPr>
          <a:xfrm>
            <a:off x="334963" y="68263"/>
            <a:ext cx="11617325" cy="481012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46085" name="TextBox 3"/>
          <p:cNvSpPr txBox="1">
            <a:spLocks noChangeArrowheads="1"/>
          </p:cNvSpPr>
          <p:nvPr/>
        </p:nvSpPr>
        <p:spPr bwMode="auto">
          <a:xfrm>
            <a:off x="431800" y="-33338"/>
            <a:ext cx="11520488" cy="5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</a:p>
        </p:txBody>
      </p:sp>
      <p:sp>
        <p:nvSpPr>
          <p:cNvPr id="46086" name="TextBox 16"/>
          <p:cNvSpPr txBox="1">
            <a:spLocks noChangeArrowheads="1"/>
          </p:cNvSpPr>
          <p:nvPr/>
        </p:nvSpPr>
        <p:spPr bwMode="auto">
          <a:xfrm>
            <a:off x="334963" y="2846388"/>
            <a:ext cx="115220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</a:t>
            </a:r>
          </a:p>
        </p:txBody>
      </p:sp>
      <p:grpSp>
        <p:nvGrpSpPr>
          <p:cNvPr id="46087" name="Группа 19"/>
          <p:cNvGrpSpPr>
            <a:grpSpLocks/>
          </p:cNvGrpSpPr>
          <p:nvPr/>
        </p:nvGrpSpPr>
        <p:grpSpPr bwMode="auto">
          <a:xfrm>
            <a:off x="142875" y="1150938"/>
            <a:ext cx="3543300" cy="1025525"/>
            <a:chOff x="0" y="576803"/>
            <a:chExt cx="2657095" cy="76907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576803"/>
              <a:ext cx="2657095" cy="76907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38095" y="614899"/>
              <a:ext cx="2580906" cy="6928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1280" tIns="81280" rIns="81280" bIns="81280" spcCol="1270" anchor="ctr"/>
            <a:lstStyle/>
            <a:p>
              <a:pPr algn="ctr" defTabSz="948243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67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Ожидаемое исполнение </a:t>
              </a:r>
            </a:p>
            <a:p>
              <a:pPr algn="ctr" defTabSz="948243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67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за 2016 год </a:t>
              </a:r>
            </a:p>
            <a:p>
              <a:pPr algn="ctr" defTabSz="948243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33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2 800,00 тыс. рублей</a:t>
              </a:r>
              <a:endParaRPr lang="ru-RU" sz="213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088" name="Группа 23"/>
          <p:cNvGrpSpPr>
            <a:grpSpLocks/>
          </p:cNvGrpSpPr>
          <p:nvPr/>
        </p:nvGrpSpPr>
        <p:grpSpPr bwMode="auto">
          <a:xfrm>
            <a:off x="3983038" y="1173163"/>
            <a:ext cx="3543300" cy="1025525"/>
            <a:chOff x="3135948" y="578887"/>
            <a:chExt cx="2657095" cy="76907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135948" y="578887"/>
              <a:ext cx="2657095" cy="76907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3174043" y="616983"/>
              <a:ext cx="2580906" cy="6928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1280" tIns="81280" rIns="81280" bIns="81280" spcCol="1270" anchor="ctr"/>
            <a:lstStyle/>
            <a:p>
              <a:pPr algn="ctr" defTabSz="948243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33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ПРОГНОЗ на 2017 год</a:t>
              </a:r>
            </a:p>
            <a:p>
              <a:pPr algn="ctr" defTabSz="948243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33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1 845,00 тыс. рублей</a:t>
              </a:r>
              <a:endParaRPr lang="ru-RU" sz="213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089" name="Группа 26"/>
          <p:cNvGrpSpPr>
            <a:grpSpLocks/>
          </p:cNvGrpSpPr>
          <p:nvPr/>
        </p:nvGrpSpPr>
        <p:grpSpPr bwMode="auto">
          <a:xfrm>
            <a:off x="7824788" y="1195388"/>
            <a:ext cx="3543300" cy="1025525"/>
            <a:chOff x="6199888" y="583670"/>
            <a:chExt cx="2657095" cy="76907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199888" y="583670"/>
              <a:ext cx="2657095" cy="7690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6237983" y="621766"/>
              <a:ext cx="2580906" cy="6928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0" tIns="101600" rIns="101600" bIns="101600" spcCol="1270" anchor="ctr"/>
            <a:lstStyle/>
            <a:p>
              <a:pPr algn="ctr" defTabSz="1185304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67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ТЕМП СНИЖЕНИЯ</a:t>
              </a:r>
            </a:p>
            <a:p>
              <a:pPr algn="ctr" defTabSz="1185304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67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30 %</a:t>
              </a:r>
            </a:p>
          </p:txBody>
        </p:sp>
      </p:grpSp>
      <p:grpSp>
        <p:nvGrpSpPr>
          <p:cNvPr id="46090" name="Группа 29"/>
          <p:cNvGrpSpPr>
            <a:grpSpLocks/>
          </p:cNvGrpSpPr>
          <p:nvPr/>
        </p:nvGrpSpPr>
        <p:grpSpPr bwMode="auto">
          <a:xfrm>
            <a:off x="206375" y="4679950"/>
            <a:ext cx="3543300" cy="1025525"/>
            <a:chOff x="0" y="576803"/>
            <a:chExt cx="2657095" cy="76907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0" y="576803"/>
              <a:ext cx="2657095" cy="76907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38095" y="614899"/>
              <a:ext cx="2580906" cy="6928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1280" tIns="81280" rIns="81280" bIns="81280" spcCol="1270" anchor="ctr"/>
            <a:lstStyle/>
            <a:p>
              <a:pPr algn="ctr" defTabSz="948243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67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Ожидаемое исполнение </a:t>
              </a:r>
            </a:p>
            <a:p>
              <a:pPr algn="ctr" defTabSz="948243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67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за 2016 год </a:t>
              </a:r>
            </a:p>
            <a:p>
              <a:pPr algn="ctr" defTabSz="948243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33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185,00 тыс. рублей</a:t>
              </a:r>
              <a:endParaRPr lang="ru-RU" sz="213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091" name="Группа 32"/>
          <p:cNvGrpSpPr>
            <a:grpSpLocks/>
          </p:cNvGrpSpPr>
          <p:nvPr/>
        </p:nvGrpSpPr>
        <p:grpSpPr bwMode="auto">
          <a:xfrm>
            <a:off x="3951288" y="4757738"/>
            <a:ext cx="3551237" cy="1025525"/>
            <a:chOff x="2959472" y="3114914"/>
            <a:chExt cx="2663209" cy="76907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965424" y="3114914"/>
              <a:ext cx="2657257" cy="76907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2959472" y="3158963"/>
              <a:ext cx="2582253" cy="694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1280" tIns="81280" rIns="81280" bIns="81280" spcCol="1270" anchor="ctr"/>
            <a:lstStyle/>
            <a:p>
              <a:pPr algn="ctr" defTabSz="948243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33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ПРОГНОЗ на 2017 год</a:t>
              </a:r>
            </a:p>
            <a:p>
              <a:pPr algn="ctr" defTabSz="948243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33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172,00 тыс. рублей</a:t>
              </a:r>
              <a:endParaRPr lang="ru-RU" sz="213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092" name="Группа 35"/>
          <p:cNvGrpSpPr>
            <a:grpSpLocks/>
          </p:cNvGrpSpPr>
          <p:nvPr/>
        </p:nvGrpSpPr>
        <p:grpSpPr bwMode="auto">
          <a:xfrm>
            <a:off x="7739063" y="4749800"/>
            <a:ext cx="3543300" cy="1033463"/>
            <a:chOff x="6042994" y="3116109"/>
            <a:chExt cx="2657095" cy="77574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042994" y="3116109"/>
              <a:ext cx="2657095" cy="7685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6114421" y="3198331"/>
              <a:ext cx="2582096" cy="693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0" tIns="101600" rIns="101600" bIns="101600" spcCol="1270" anchor="ctr"/>
            <a:lstStyle/>
            <a:p>
              <a:pPr algn="ctr" defTabSz="1185304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67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ТЕМП СНИЖЕНИЯ</a:t>
              </a:r>
            </a:p>
            <a:p>
              <a:pPr algn="ctr" defTabSz="1185304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67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8 %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431800" y="260350"/>
            <a:ext cx="11328400" cy="67310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381" y="260649"/>
            <a:ext cx="1105501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n-lt"/>
                <a:cs typeface="+mn-cs"/>
              </a:rPr>
              <a:t>Доходы от продажи материальных и нематериальных активов</a:t>
            </a: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008063" y="990600"/>
            <a:ext cx="863600" cy="1728788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217488" y="4310063"/>
            <a:ext cx="8745537" cy="633412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7109" name="TextBox 9"/>
          <p:cNvSpPr txBox="1">
            <a:spLocks noChangeArrowheads="1"/>
          </p:cNvSpPr>
          <p:nvPr/>
        </p:nvSpPr>
        <p:spPr bwMode="auto">
          <a:xfrm>
            <a:off x="506413" y="4198938"/>
            <a:ext cx="81581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Доходы от продажи земельных участков, находящихся в муниципальной собственности</a:t>
            </a:r>
          </a:p>
        </p:txBody>
      </p:sp>
      <p:grpSp>
        <p:nvGrpSpPr>
          <p:cNvPr id="47110" name="Группа 39"/>
          <p:cNvGrpSpPr>
            <a:grpSpLocks/>
          </p:cNvGrpSpPr>
          <p:nvPr/>
        </p:nvGrpSpPr>
        <p:grpSpPr bwMode="auto">
          <a:xfrm>
            <a:off x="401638" y="5133975"/>
            <a:ext cx="3543300" cy="1025525"/>
            <a:chOff x="-45407" y="1827969"/>
            <a:chExt cx="2657095" cy="769070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-45407" y="1827969"/>
              <a:ext cx="2657095" cy="76907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42" name="Скругленный прямоугольник 4"/>
            <p:cNvSpPr/>
            <p:nvPr/>
          </p:nvSpPr>
          <p:spPr>
            <a:xfrm>
              <a:off x="-170" y="1886304"/>
              <a:ext cx="2582096" cy="69287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81280" tIns="81280" rIns="81280" bIns="81280" spcCol="1270" anchor="ctr"/>
            <a:lstStyle/>
            <a:p>
              <a:pPr algn="ctr" defTabSz="948243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67" b="1" dirty="0">
                  <a:solidFill>
                    <a:srgbClr val="41719C"/>
                  </a:solidFill>
                  <a:latin typeface="Times New Roman" pitchFamily="18" charset="0"/>
                  <a:cs typeface="Times New Roman" pitchFamily="18" charset="0"/>
                </a:rPr>
                <a:t>Ожидаемое исполнение </a:t>
              </a:r>
            </a:p>
            <a:p>
              <a:pPr algn="ctr" defTabSz="948243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67" b="1" dirty="0">
                  <a:solidFill>
                    <a:srgbClr val="41719C"/>
                  </a:solidFill>
                  <a:latin typeface="Times New Roman" pitchFamily="18" charset="0"/>
                  <a:cs typeface="Times New Roman" pitchFamily="18" charset="0"/>
                </a:rPr>
                <a:t>за 2016 год </a:t>
              </a:r>
            </a:p>
            <a:p>
              <a:pPr algn="ctr" defTabSz="948243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33" dirty="0">
                  <a:solidFill>
                    <a:srgbClr val="4F81BD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1 692,90 тыс. рублей</a:t>
              </a:r>
              <a:endParaRPr lang="ru-RU" sz="2133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</p:grpSp>
      <p:grpSp>
        <p:nvGrpSpPr>
          <p:cNvPr id="47111" name="Группа 42"/>
          <p:cNvGrpSpPr>
            <a:grpSpLocks/>
          </p:cNvGrpSpPr>
          <p:nvPr/>
        </p:nvGrpSpPr>
        <p:grpSpPr bwMode="auto">
          <a:xfrm>
            <a:off x="4276725" y="5160963"/>
            <a:ext cx="3543300" cy="1025525"/>
            <a:chOff x="3135948" y="578887"/>
            <a:chExt cx="2657095" cy="769070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3135948" y="578887"/>
              <a:ext cx="2657095" cy="76907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45" name="Скругленный прямоугольник 4"/>
            <p:cNvSpPr/>
            <p:nvPr/>
          </p:nvSpPr>
          <p:spPr>
            <a:xfrm>
              <a:off x="3174043" y="616983"/>
              <a:ext cx="2580906" cy="69287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81280" tIns="81280" rIns="81280" bIns="81280" spcCol="1270" anchor="ctr"/>
            <a:lstStyle/>
            <a:p>
              <a:pPr algn="ctr" defTabSz="948243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33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ПРОГНОЗ на 2016 год</a:t>
              </a:r>
            </a:p>
            <a:p>
              <a:pPr algn="ctr" defTabSz="948243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33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2 628,0 тыс. рублей</a:t>
              </a:r>
              <a:endParaRPr lang="ru-RU" sz="213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7112" name="Группа 45"/>
          <p:cNvGrpSpPr>
            <a:grpSpLocks/>
          </p:cNvGrpSpPr>
          <p:nvPr/>
        </p:nvGrpSpPr>
        <p:grpSpPr bwMode="auto">
          <a:xfrm>
            <a:off x="8272463" y="5132388"/>
            <a:ext cx="3543300" cy="1023937"/>
            <a:chOff x="6296996" y="1799252"/>
            <a:chExt cx="2657095" cy="76907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6296996" y="1799252"/>
              <a:ext cx="2657095" cy="76907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48" name="Скругленный прямоугольник 4"/>
            <p:cNvSpPr/>
            <p:nvPr/>
          </p:nvSpPr>
          <p:spPr>
            <a:xfrm>
              <a:off x="6335091" y="1821906"/>
              <a:ext cx="2580906" cy="69395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01600" tIns="101600" rIns="101600" bIns="101600" spcCol="1270" anchor="ctr"/>
            <a:lstStyle/>
            <a:p>
              <a:pPr algn="ctr" defTabSz="1185304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67" b="1" dirty="0">
                  <a:solidFill>
                    <a:srgbClr val="4F81BD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ТЕМП снижения</a:t>
              </a:r>
            </a:p>
            <a:p>
              <a:pPr algn="ctr" defTabSz="1185304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67" b="1" dirty="0">
                  <a:solidFill>
                    <a:srgbClr val="4F81BD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20%</a:t>
              </a:r>
              <a:endParaRPr lang="ru-RU" sz="1867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64050" y="5259388"/>
            <a:ext cx="3168650" cy="798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48243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133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ПРОГНОЗ на 2017 год</a:t>
            </a:r>
          </a:p>
          <a:p>
            <a:pPr algn="ctr" defTabSz="948243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133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1 350,00 тыс. рублей</a:t>
            </a:r>
            <a:endParaRPr lang="ru-RU" sz="2133" dirty="0">
              <a:solidFill>
                <a:srgbClr val="4F81BD">
                  <a:lumMod val="50000"/>
                </a:srgbClr>
              </a:solidFill>
              <a:latin typeface="+mn-lt"/>
              <a:cs typeface="+mn-cs"/>
            </a:endParaRPr>
          </a:p>
        </p:txBody>
      </p:sp>
      <p:pic>
        <p:nvPicPr>
          <p:cNvPr id="47114" name="Picture 1" descr="C:\Documents and Settings\Admin\Рабочий стол\ae4287966fd35948fa6005664d33a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1663" y="1136650"/>
            <a:ext cx="53625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35360" y="189939"/>
            <a:ext cx="11664619" cy="6720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288" bIns="0" anchor="ctr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defTabSz="914377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ШТРАФЫ, ВОЗМЕЩЕНИЯ УЩЕРБА</a:t>
            </a:r>
            <a:endParaRPr lang="ru-RU" sz="2400" b="1" dirty="0">
              <a:solidFill>
                <a:srgbClr val="0000CC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00150" y="1157288"/>
            <a:ext cx="2782888" cy="939800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rIns="914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Ожидаемое исполнение за 2016 год                           </a:t>
            </a:r>
            <a:r>
              <a:rPr lang="ru-RU" sz="18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3 356,00</a:t>
            </a:r>
            <a:r>
              <a:rPr lang="ru-RU" sz="1867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32188" y="2403475"/>
            <a:ext cx="2784475" cy="912813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rIns="914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ПРОГНОЗ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2017-2019 ГОД                              </a:t>
            </a:r>
            <a:r>
              <a:rPr lang="ru-RU" sz="18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3 389,50 тыс. рублей</a:t>
            </a:r>
            <a:endParaRPr lang="ru-RU" sz="1867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6767513" y="912813"/>
            <a:ext cx="293687" cy="2879725"/>
          </a:xfrm>
          <a:prstGeom prst="rightBrace">
            <a:avLst>
              <a:gd name="adj1" fmla="val 8333"/>
              <a:gd name="adj2" fmla="val 50515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7824788" y="1460500"/>
            <a:ext cx="3263900" cy="1508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ПЛАНОВЫЕ НАЗНАЧЕНИЯ БЮДЖЕТА ГОРОДСКОГО ОКРУГА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ожидаемому исполнению СОХРАНИЛСЯ НА УРОВНЕ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2016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175787" y="4267871"/>
            <a:ext cx="3264363" cy="24519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304246" y="4369527"/>
            <a:ext cx="3448945" cy="229519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5140" y="4284983"/>
            <a:ext cx="3111501" cy="253558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1393" y="0"/>
            <a:ext cx="998295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itchFamily="18" charset="0"/>
                <a:cs typeface="+mn-cs"/>
              </a:rPr>
              <a:t>Социально-экономическое</a:t>
            </a:r>
            <a:r>
              <a:rPr lang="ru-RU" sz="2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 развитие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itchFamily="18" charset="0"/>
                <a:cs typeface="+mn-cs"/>
              </a:rPr>
              <a:t>Гайского городского округа</a:t>
            </a:r>
          </a:p>
        </p:txBody>
      </p:sp>
      <p:pic>
        <p:nvPicPr>
          <p:cNvPr id="18434" name="Picture 2" descr="C:\Users\Марина\Desktop\Лена\Бюджет для граждан\Бюджет для граждан\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14063" y="0"/>
            <a:ext cx="12779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355138" y="2132013"/>
          <a:ext cx="2836863" cy="2652395"/>
        </p:xfrm>
        <a:graphic>
          <a:graphicData uri="http://schemas.openxmlformats.org/drawingml/2006/table">
            <a:tbl>
              <a:tblPr/>
              <a:tblGrid>
                <a:gridCol w="1287463"/>
                <a:gridCol w="752475"/>
                <a:gridCol w="796925"/>
              </a:tblGrid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80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80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на 01.01.16г.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8047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Население-всего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44888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Лица моложе трудоспособного возраста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9237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в трудоспособном возрасте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23993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старше трудового возраста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-1" y="738189"/>
          <a:ext cx="9361283" cy="612593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012328"/>
                <a:gridCol w="834158"/>
                <a:gridCol w="1141742"/>
                <a:gridCol w="834158"/>
                <a:gridCol w="834157"/>
                <a:gridCol w="934456"/>
                <a:gridCol w="934455"/>
                <a:gridCol w="835829"/>
              </a:tblGrid>
              <a:tr h="16946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Показатели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измерения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2015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отчет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2016 г.</a:t>
                      </a:r>
                      <a:b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</a:b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оценка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36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2017 год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2018 год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2019 год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57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1. Индекс промышленного производства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91,8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101,4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69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МО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96,5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101,5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5737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индекс производства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96,9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57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МО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101,9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69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обрабатывающие производства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5737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индекс производства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78,0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99,5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101,6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101,9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102,7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57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МО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86,9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101,7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103,8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326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производство и распределение электроэнергии, газа и воды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5737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индекс производства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87,0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99,7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101,2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57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МО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97,0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101,5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5737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2. Объем продукции сельского хозяйства в хозяйствах всех категорий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108,9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101,8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101,8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69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МО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88,4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130,5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101,9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102,1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5737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u="none" strike="noStrike" cap="none" normalizeH="0" baseline="0" smtClean="0">
                        <a:ln>
                          <a:noFill/>
                        </a:ln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3. Инвестиции в основной капитал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в % к пред.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году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103,4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101,0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102,0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69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МО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53,8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101,4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101,0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102,0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103,0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5737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4. Ввод в действие жилых домов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в % к пред.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году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103,3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75,6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97,8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104,5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108,7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69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МО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35,08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164,15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78,9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121,7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116,4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5737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5. Оборот розничной торговли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в % к пред. году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89,9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99,2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102,5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103,5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69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МО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95,4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94,0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99,0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101,5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5737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6. Объем платных услуг населению (с досчетом)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в % к пред. году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97,3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98,2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99,5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69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МО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97,3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99,7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101,8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102,3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102,4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5737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7. Прибыль прибыльных предприятий (без прибыли сельского хозяйства)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u="none" strike="noStrike" cap="none" normalizeH="0" baseline="0" smtClean="0">
                        <a:ln>
                          <a:noFill/>
                        </a:ln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в % к пред. году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104,4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105,0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106,1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338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МО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2,8 р.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105,0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106,1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5737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8. Реальные денежные доходы населения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в % к пред. году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97,9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98,0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101,5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101,7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69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МО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95,3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98,1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100,6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101,1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101,5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5737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9.Среднемесячная номинальная начисленная заработная плата   1 работника (по полному кругу предприятий)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u="none" strike="noStrike" cap="none" normalizeH="0" baseline="0" smtClean="0">
                        <a:ln>
                          <a:noFill/>
                        </a:ln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в % к пред. году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104,8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105,4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105,6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105,5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105,1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508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МО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104,5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104,7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105,7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105,1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105,7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5737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10. Фонд оплаты труда работников (по полному кругу предприятий)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u="none" strike="noStrike" cap="none" normalizeH="0" baseline="0" smtClean="0">
                        <a:ln>
                          <a:noFill/>
                        </a:ln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в % к пред. году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104,1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104,3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105,0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104,8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105,0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338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МО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108,5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104,3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105,0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104,8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105,0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5737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11. Уровень зарегистрированной безработицы  (на конец года)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u="none" strike="noStrike" cap="none" normalizeH="0" baseline="0" smtClean="0">
                        <a:ln>
                          <a:noFill/>
                        </a:ln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1,8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1,8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1,8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1,8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  <a:tr h="169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МО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1,8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1,7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1,7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1,7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1,7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34983" y="78377"/>
            <a:ext cx="11948160" cy="91302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4938" y="1185863"/>
            <a:ext cx="11947525" cy="64928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126" y="0"/>
            <a:ext cx="1216587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МЕЖБЮДЖЕТНЫЕ ТРАНСФЕРТЫ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–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 Полужирный" panose="02040802050405020203" pitchFamily="18" charset="0"/>
                <a:cs typeface="+mn-cs"/>
              </a:rPr>
              <a:t>это основной вид безвозмездных перечислений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983" y="1175750"/>
            <a:ext cx="119481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  <a:cs typeface="+mn-cs"/>
              </a:rPr>
              <a:t>Межбюджетные трансферты — 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  <a:cs typeface="+mn-cs"/>
              </a:rPr>
              <a:t>средства, предоставляемые одним бюджетом бюджетной системы другому бюджету бюджетной системы.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</a:b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400" y="2189163"/>
          <a:ext cx="12057017" cy="34890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6817"/>
                <a:gridCol w="4950999"/>
                <a:gridCol w="4639201"/>
              </a:tblGrid>
              <a:tr h="5384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Виды межбюджетных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трансфертов</a:t>
                      </a:r>
                      <a:endParaRPr lang="ru-RU" sz="12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Определение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Аналогия в семейном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бюджете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(Родители- вышестоящий бюджет,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ребенок-студент - нижестоящий)</a:t>
                      </a:r>
                      <a:endParaRPr lang="ru-RU" sz="12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64433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Дотации (от лат. «Dotatio» —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дар, пожертвование)</a:t>
                      </a:r>
                      <a:endParaRPr lang="ru-RU" sz="12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Предоставляются бюджету на безвозмездной и безвозвратной основе без установления направлений и (или) условий их использования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Родители дают сыну небольшую сумму денег на текущие расходы (карманные деньги), потому что сын студент и стипендии не хватает на жизнь. Сын распоряжается этими деньгами по своему усмотрению.</a:t>
                      </a:r>
                      <a:endParaRPr lang="ru-RU" sz="12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10202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Субвенции (от лат.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«Subvenire» — приходить на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помощь, помогать)</a:t>
                      </a:r>
                      <a:endParaRPr lang="ru-RU" sz="12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Предоставляются бюджету в целях финансового обеспечения расходных обязательств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муниципального образования, возникших при выполнении и «переданных» ему государственных полномочий</a:t>
                      </a:r>
                      <a:endParaRPr lang="ru-RU" sz="12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Мама попросила сына произвести определенные расходы за неё (Она дает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деньги сыну и просит купить по списку продукты на ужин, а сдачу, разумеется вернуть. На другие цели эти деньги тратить нельзя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).</a:t>
                      </a:r>
                      <a:endParaRPr lang="ru-RU" sz="12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8322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Субсидии (от лат.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«Supsidium» — поддержка)</a:t>
                      </a:r>
                      <a:endParaRPr lang="ru-RU" sz="12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Предоставляются бюджету в целях софинансирования расходных обязательств,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возникающих при выполнении полномочий местного значения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Сыну не хватает стипендии чтобы купить новый телефон. Он просит денег у родителей (часть стоимости телефона). Родители добавили денег на покупку телефона. Сын купил телефон и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с гордостью «отчитался» перед родителями.</a:t>
                      </a:r>
                      <a:endParaRPr lang="ru-RU" sz="12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Схема 31"/>
          <p:cNvGraphicFramePr/>
          <p:nvPr/>
        </p:nvGraphicFramePr>
        <p:xfrm>
          <a:off x="0" y="0"/>
          <a:ext cx="8950569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" name="Скругленный прямоугольник 36"/>
          <p:cNvSpPr/>
          <p:nvPr/>
        </p:nvSpPr>
        <p:spPr>
          <a:xfrm>
            <a:off x="8942388" y="0"/>
            <a:ext cx="3249612" cy="5953125"/>
          </a:xfrm>
          <a:prstGeom prst="roundRect">
            <a:avLst/>
          </a:prstGeom>
          <a:solidFill>
            <a:srgbClr val="4171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charset="0"/>
              </a:rPr>
              <a:t>Итого :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charset="0"/>
              </a:rPr>
              <a:t>497 142,80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734175" y="0"/>
            <a:ext cx="1900238" cy="4127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Bookman Old Style" pitchFamily="18" charset="0"/>
              </a:rPr>
              <a:t>в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697038"/>
          <a:ext cx="2038395" cy="21334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8395"/>
              </a:tblGrid>
              <a:tr h="9447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Дотации</a:t>
                      </a:r>
                    </a:p>
                    <a:p>
                      <a:pPr algn="ctr"/>
                      <a:endParaRPr lang="ru-RU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120 904,0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192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Дотации бюджетам городских округов на выравнивание бюджетной обеспеченности</a:t>
                      </a:r>
                    </a:p>
                    <a:p>
                      <a:pPr algn="ctr"/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120 904,0 тыс. руб.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Bookman Old Style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79688" y="808038"/>
          <a:ext cx="3646715" cy="50188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6715"/>
              </a:tblGrid>
              <a:tr h="7117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Субсидии</a:t>
                      </a:r>
                    </a:p>
                    <a:p>
                      <a:pPr algn="ctr"/>
                      <a:endParaRPr lang="ru-RU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48 417,1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08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Bookman Old Style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  <a:cs typeface="Times New Roman" panose="02020603050405020304" pitchFamily="18" charset="0"/>
                        </a:rPr>
                        <a:t> капитальных вложений в объекты муниципальной собственности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  <a:cs typeface="Times New Roman" panose="02020603050405020304" pitchFamily="18" charset="0"/>
                        </a:rPr>
                        <a:t>24 721,8 тыс.руб.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Bookman Old Style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413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Субсидии бюджетам городских округов на осуществление дорожной   деятельности   в   отношении   автомобильных дорог общего пользования, а также капитального ремонта и ремонта дворовых территорий многоквартирных домов, проездов    к   дворовым   территориям   многоквартирных домов населенных пунктов</a:t>
                      </a:r>
                    </a:p>
                    <a:p>
                      <a:pPr algn="ctr"/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14</a:t>
                      </a:r>
                      <a:r>
                        <a:rPr lang="ru-RU" sz="1200" baseline="0" dirty="0" smtClean="0">
                          <a:effectLst/>
                          <a:latin typeface="Bookman Old Style" pitchFamily="18" charset="0"/>
                        </a:rPr>
                        <a:t> 896,4</a:t>
                      </a:r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5272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  <a:cs typeface="Times New Roman" panose="02020603050405020304" pitchFamily="18" charset="0"/>
                        </a:rPr>
                        <a:t>Прочие субсидии бюджетам городских округов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Bookman Old Style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  <a:cs typeface="Times New Roman" panose="02020603050405020304" pitchFamily="18" charset="0"/>
                        </a:rPr>
                        <a:t>8 798,9 тыс.руб.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Bookman Old Style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289" name="Group 41"/>
          <p:cNvGraphicFramePr>
            <a:graphicFrameLocks noGrp="1"/>
          </p:cNvGraphicFramePr>
          <p:nvPr/>
        </p:nvGraphicFramePr>
        <p:xfrm>
          <a:off x="6488113" y="350838"/>
          <a:ext cx="5486400" cy="5577840"/>
        </p:xfrm>
        <a:graphic>
          <a:graphicData uri="http://schemas.openxmlformats.org/drawingml/2006/table">
            <a:tbl>
              <a:tblPr/>
              <a:tblGrid>
                <a:gridCol w="5486400"/>
              </a:tblGrid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Субвенции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327 821,7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Arial" charset="0"/>
                        </a:rPr>
                        <a:t>тыс. руб.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Субвенции бюджетам городских округов на государственную регистрацию актов гражданского состояния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1 840,0 тыс. 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Субвенции бюджетам городских округов на выплату единовременного пособия при всех формах устройства детей, лишенных родительского попечения, в семью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831,3 тыс. 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Субвенции бюджетам городских округов на выполнение передаваемых полномочий субъектов Российской Федерации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284 513,9 тыс. 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Субвенции бюджетам городских округов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5 957,8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Субвенции бюджетам муниципальных образований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13 175,0 тыс. 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Единая субвенция бюджетам городских округов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21 503,7 тыс. 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51600" y="5823803"/>
            <a:ext cx="5601855" cy="103419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3433" y="-106791"/>
            <a:ext cx="885556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Доходы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Гайского городского округа за 2016-2019 гг.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18509" y="1050202"/>
          <a:ext cx="8050543" cy="49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6688" y="71438"/>
            <a:ext cx="11849100" cy="554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6255" y="0"/>
            <a:ext cx="1185025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+mn-lt"/>
                <a:cs typeface="+mn-cs"/>
              </a:rPr>
              <a:t>Динамика структуры доходов бюджета городского округа за 2016-2019 гг.</a:t>
            </a:r>
          </a:p>
        </p:txBody>
      </p:sp>
      <p:graphicFrame>
        <p:nvGraphicFramePr>
          <p:cNvPr id="59395" name="Диаграмма 6"/>
          <p:cNvGraphicFramePr>
            <a:graphicFrameLocks/>
          </p:cNvGraphicFramePr>
          <p:nvPr/>
        </p:nvGraphicFramePr>
        <p:xfrm>
          <a:off x="1538288" y="942975"/>
          <a:ext cx="9271000" cy="5478463"/>
        </p:xfrm>
        <a:graphic>
          <a:graphicData uri="http://schemas.openxmlformats.org/presentationml/2006/ole">
            <p:oleObj spid="_x0000_s59395" name="Worksheet" r:id="rId4" imgW="9277160" imgH="547668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313113" y="2597150"/>
          <a:ext cx="5662998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8658"/>
                <a:gridCol w="4864340"/>
              </a:tblGrid>
              <a:tr h="5652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ookman Old Style" panose="02050604050505020204" pitchFamily="18" charset="0"/>
                        </a:rPr>
                        <a:t>№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п/п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Основные налогоплательщики местного бюджета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74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1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ПАО</a:t>
                      </a:r>
                      <a:r>
                        <a:rPr lang="ru-RU" sz="1600" baseline="0" dirty="0" smtClean="0">
                          <a:latin typeface="Bookman Old Style" panose="02050604050505020204" pitchFamily="18" charset="0"/>
                        </a:rPr>
                        <a:t> «Гайский горно-обогатительный комбинат» («Гайский ГОК»)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274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ЗАО Компания «РИФАР» </a:t>
                      </a:r>
                    </a:p>
                  </a:txBody>
                  <a:tcPr/>
                </a:tc>
              </a:tr>
              <a:tr h="3274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3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ООО «Гайский завод по обработке цветных металлов"</a:t>
                      </a:r>
                      <a:endParaRPr lang="ru-RU" sz="480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274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4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СПК «Птицефабрика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Гайская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" </a:t>
                      </a:r>
                      <a:endParaRPr lang="ru-RU" u="sng" dirty="0" smtClean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274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5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"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Гаймежрайгаз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" </a:t>
                      </a:r>
                    </a:p>
                  </a:txBody>
                  <a:tcPr/>
                </a:tc>
              </a:tr>
              <a:tr h="3274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6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Гайский завод горноспасательного оборудования "ОЗОН»</a:t>
                      </a:r>
                      <a:endParaRPr lang="ru-RU" sz="16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7" name="Picture 3" descr="C:\Documents and Settings\Admin\Рабочий стол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" y="536575"/>
            <a:ext cx="3255963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8" name="Picture 4" descr="C:\Documents and Settings\Admin\Рабочий стол\large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13" y="2659063"/>
            <a:ext cx="20097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9" name="Picture 5" descr="C:\Documents and Settings\Admin\Рабочий стол\f6520f5478b5b7e3ddf6fcefa5c39b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3750" y="492125"/>
            <a:ext cx="23622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0" name="Picture 6" descr="C:\Documents and Settings\Admin\Рабочий стол\1383042676_htmlimage.p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9613" y="527050"/>
            <a:ext cx="26955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1" name="Picture 7" descr="C:\Documents and Settings\Admin\Рабочий стол\1361940371_1335266720_dscn0189.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26600" y="3889375"/>
            <a:ext cx="2257425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2" name="Picture 8" descr="C:\Documents and Settings\Admin\Рабочий стол\1351849773_ozon-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23400" y="2655888"/>
            <a:ext cx="26193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989294" y="1548465"/>
            <a:ext cx="3984444" cy="1981345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043" y="133165"/>
            <a:ext cx="11860567" cy="122105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8395" y="-39202"/>
            <a:ext cx="11860566" cy="126188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Расходы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-выплачиваемые из бюджета денежные средства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05219" y="1948406"/>
            <a:ext cx="3916458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+mn-lt"/>
                <a:cs typeface="+mn-cs"/>
              </a:rPr>
              <a:t>Расходы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+mn-lt"/>
                <a:cs typeface="+mn-cs"/>
              </a:rPr>
              <a:t>распределены по: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518315" y="4147496"/>
            <a:ext cx="2212112" cy="1103145"/>
          </a:xfrm>
          <a:prstGeom prst="flowChartAlternateProcess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9121672" y="3459433"/>
            <a:ext cx="2342226" cy="1061638"/>
          </a:xfrm>
          <a:prstGeom prst="flowChartAlternateProcess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283960" y="4568285"/>
            <a:ext cx="1979720" cy="1024999"/>
          </a:xfrm>
          <a:prstGeom prst="flowChartAlternateProcess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589991">
            <a:off x="3449638" y="2873375"/>
            <a:ext cx="681037" cy="1293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952300">
            <a:off x="8245443" y="2525399"/>
            <a:ext cx="681038" cy="1289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169685" y="3615853"/>
            <a:ext cx="681038" cy="873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638677" y="4262642"/>
            <a:ext cx="1928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Разделам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63510" name="TextBox 12"/>
          <p:cNvSpPr txBox="1">
            <a:spLocks noChangeArrowheads="1"/>
          </p:cNvSpPr>
          <p:nvPr/>
        </p:nvSpPr>
        <p:spPr bwMode="auto">
          <a:xfrm>
            <a:off x="4396228" y="4849341"/>
            <a:ext cx="1873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Ведомствам</a:t>
            </a:r>
          </a:p>
        </p:txBody>
      </p:sp>
      <p:sp>
        <p:nvSpPr>
          <p:cNvPr id="63511" name="TextBox 13"/>
          <p:cNvSpPr txBox="1">
            <a:spLocks noChangeArrowheads="1"/>
          </p:cNvSpPr>
          <p:nvPr/>
        </p:nvSpPr>
        <p:spPr bwMode="auto">
          <a:xfrm>
            <a:off x="9121131" y="3661215"/>
            <a:ext cx="2343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Муниципальным программам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808207" y="4589607"/>
            <a:ext cx="2099292" cy="978273"/>
          </a:xfrm>
          <a:prstGeom prst="flowChartAlternateProcess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Функциональным разделам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8952300">
            <a:off x="6944396" y="3345929"/>
            <a:ext cx="911504" cy="1313710"/>
          </a:xfrm>
          <a:prstGeom prst="downArrow">
            <a:avLst>
              <a:gd name="adj1" fmla="val 381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250" y="115888"/>
            <a:ext cx="11834813" cy="584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54150" y="53975"/>
            <a:ext cx="102981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Расходы бюджета городского округа на 2017-2019 г.г. по разделам и подразделам классификации расходов бюджета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 rot="5400000">
            <a:off x="5965032" y="6184106"/>
            <a:ext cx="361950" cy="300037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4977" y="1149286"/>
          <a:ext cx="11658598" cy="473569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87335"/>
                <a:gridCol w="6707478"/>
                <a:gridCol w="1377835"/>
                <a:gridCol w="1392975"/>
                <a:gridCol w="1392975"/>
              </a:tblGrid>
              <a:tr h="1787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Код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Наименование раздела и подраздела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2017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2018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7206" marR="7206" marT="7206" marB="0" anchor="b"/>
                </a:tc>
              </a:tr>
              <a:tr h="136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Общегосударственные вопросы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75</a:t>
                      </a:r>
                      <a:r>
                        <a:rPr lang="ru-RU" sz="1100" b="0" u="none" strike="noStrike" baseline="0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 437,63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77 721,23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77 721,23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</a:tr>
              <a:tr h="335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0102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670, 00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670, 00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670, 00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</a:tr>
              <a:tr h="378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0103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903,00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932,00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932,00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</a:tr>
              <a:tr h="335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0104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15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371,00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15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571,00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15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571,00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</a:tr>
              <a:tr h="2940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0106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13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600,00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13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963,00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13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963,00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</a:tr>
              <a:tr h="136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0111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Резервные фонды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200,00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200,00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200,00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</a:tr>
              <a:tr h="136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0113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Другие общегосударственные вопросы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42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693,63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44 385,23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44 385,23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</a:tr>
              <a:tr h="136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0300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7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517,00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7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567,00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7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567,00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</a:tr>
              <a:tr h="136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0304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Органы юстиции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840,00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840,00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840,00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</a:tr>
              <a:tr h="246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0309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3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675,00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3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725,00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3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725,00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</a:tr>
              <a:tr h="136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0310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Обеспечение пожарной безопасности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2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002,00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2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002,00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2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002,00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</a:tr>
              <a:tr h="136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Национальная экономика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47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 566,70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30 370,80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31 691,10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</a:tr>
              <a:tr h="136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0405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Сельское хозяйство и рыболовство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12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852,60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50,20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50,20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</a:tr>
              <a:tr h="136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0408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Транспорт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2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670,00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581,70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581,70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</a:tr>
              <a:tr h="136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0409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Дорожное хозяйство (дорожные фонды)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24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979,20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22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644,00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23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964,30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</a:tr>
              <a:tr h="136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0412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Другие вопросы в области национальной экономики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7 064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6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094,90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6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094, 90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</a:tr>
              <a:tr h="136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Жилищно-коммунальное хозяйство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82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651, 80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57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411,60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60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143,80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</a:tr>
              <a:tr h="147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0501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Жилищное хозяйство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45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465, 28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14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335, 90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14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335, 90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</a:tr>
              <a:tr h="136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0502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Коммунальное хозяйство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2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108, 35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7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929, 53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8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215, 93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</a:tr>
              <a:tr h="136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0503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Благоустройство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27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127, 50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27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127, 50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29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573, 30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</a:tr>
              <a:tr h="136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0505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7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950, 67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8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018, 67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8 </a:t>
                      </a:r>
                      <a:r>
                        <a:rPr lang="ru-RU" sz="1100" b="0" u="none" strike="noStrike" dirty="0" smtClean="0">
                          <a:latin typeface="Times New Roman Полужирный" pitchFamily="18" charset="0"/>
                          <a:cs typeface="Times New Roman Полужирный" pitchFamily="18" charset="0"/>
                        </a:rPr>
                        <a:t>018, 67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 Полужирный" pitchFamily="18" charset="0"/>
                        <a:cs typeface="Times New Roman Полужирный" pitchFamily="18" charset="0"/>
                      </a:endParaRPr>
                    </a:p>
                  </a:txBody>
                  <a:tcPr marL="7206" marR="7206" marT="7206" marB="0" anchor="b"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0549203" y="698422"/>
            <a:ext cx="1356105" cy="4151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76949" y="0"/>
          <a:ext cx="9967865" cy="597473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439502"/>
                <a:gridCol w="3216680"/>
                <a:gridCol w="1826948"/>
                <a:gridCol w="1793117"/>
                <a:gridCol w="1691618"/>
              </a:tblGrid>
              <a:tr h="43710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Код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Наименование раздела и подраздела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2017 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2018 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</a:tr>
              <a:tr h="145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0700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>
                          <a:latin typeface="Bookman Old Style" pitchFamily="18" charset="0"/>
                        </a:rPr>
                        <a:t>Образование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565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952,73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580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220,88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580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220,88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</a:tr>
              <a:tr h="291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0701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Дошкольное образование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193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568,72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203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719, 24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203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719,24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</a:tr>
              <a:tr h="145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0702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>
                          <a:latin typeface="Bookman Old Style" pitchFamily="18" charset="0"/>
                        </a:rPr>
                        <a:t>Общее образование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291</a:t>
                      </a:r>
                      <a:r>
                        <a:rPr lang="ru-RU" sz="1200" b="1" u="none" strike="noStrike" baseline="0" dirty="0" smtClean="0">
                          <a:latin typeface="Bookman Old Style" pitchFamily="18" charset="0"/>
                        </a:rPr>
                        <a:t> 306,12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293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624,16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293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624,16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</a:tr>
              <a:tr h="291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0703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Дополнительное образование детей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48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941,85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50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741,59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50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741,59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</a:tr>
              <a:tr h="145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0707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Молодежная политика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6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935,20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6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935,20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6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935,20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</a:tr>
              <a:tr h="291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0709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>
                          <a:latin typeface="Bookman Old Style" pitchFamily="18" charset="0"/>
                        </a:rPr>
                        <a:t>Другие вопросы в области образования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25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200,84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25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200,67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25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200,67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</a:tr>
              <a:tr h="291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0800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>
                          <a:latin typeface="Bookman Old Style" pitchFamily="18" charset="0"/>
                        </a:rPr>
                        <a:t>Культура и кинематография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33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474,36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35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795,91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35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795,91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</a:tr>
              <a:tr h="145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0801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>
                          <a:latin typeface="Bookman Old Style" pitchFamily="18" charset="0"/>
                        </a:rPr>
                        <a:t>Культура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24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463,84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26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765,78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26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765, 78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</a:tr>
              <a:tr h="437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0804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Другие вопросы в области культуры, кинематографии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9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010,52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9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030,12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9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030,12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</a:tr>
              <a:tr h="145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1000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>
                          <a:latin typeface="Bookman Old Style" pitchFamily="18" charset="0"/>
                        </a:rPr>
                        <a:t>Социальная политика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45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328,40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43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348,50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43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298,00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</a:tr>
              <a:tr h="291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latin typeface="Bookman Old Style" pitchFamily="18" charset="0"/>
                        </a:rPr>
                        <a:t>1001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>
                          <a:latin typeface="Bookman Old Style" pitchFamily="18" charset="0"/>
                        </a:rPr>
                        <a:t>Пенсионное обеспечение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4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261,60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4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261,60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4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211,10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</a:tr>
              <a:tr h="291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latin typeface="Bookman Old Style" pitchFamily="18" charset="0"/>
                        </a:rPr>
                        <a:t>1003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>
                          <a:latin typeface="Bookman Old Style" pitchFamily="18" charset="0"/>
                        </a:rPr>
                        <a:t>Социальное обеспечение населения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4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216, 90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237,00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237,00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</a:tr>
              <a:tr h="2581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latin typeface="Bookman Old Style" pitchFamily="18" charset="0"/>
                        </a:rPr>
                        <a:t>1004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>
                          <a:latin typeface="Bookman Old Style" pitchFamily="18" charset="0"/>
                        </a:rPr>
                        <a:t>Охрана семьи и детства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36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849,90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36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849,90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36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849,90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</a:tr>
              <a:tr h="291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1100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>
                          <a:latin typeface="Bookman Old Style" pitchFamily="18" charset="0"/>
                        </a:rPr>
                        <a:t>Физическая культура и спорт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4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464,39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4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464,64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4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464,44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</a:tr>
              <a:tr h="145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latin typeface="Bookman Old Style" pitchFamily="18" charset="0"/>
                        </a:rPr>
                        <a:t>1101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>
                          <a:latin typeface="Bookman Old Style" pitchFamily="18" charset="0"/>
                        </a:rPr>
                        <a:t>Физическая культура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114,88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115,13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114,93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</a:tr>
              <a:tr h="437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latin typeface="Bookman Old Style" pitchFamily="18" charset="0"/>
                        </a:rPr>
                        <a:t>1105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>
                          <a:latin typeface="Bookman Old Style" pitchFamily="18" charset="0"/>
                        </a:rPr>
                        <a:t>Другие вопросы в области физической культуры и спорта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349,51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349,51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2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349,51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</a:tr>
              <a:tr h="291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1200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>
                          <a:latin typeface="Bookman Old Style" pitchFamily="18" charset="0"/>
                        </a:rPr>
                        <a:t>Средства массовой информации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1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130,39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1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230,44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1 </a:t>
                      </a:r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230,44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</a:tr>
              <a:tr h="291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1200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>
                          <a:latin typeface="Bookman Old Style" pitchFamily="18" charset="0"/>
                        </a:rPr>
                        <a:t>Телевидение и радиовещание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830,39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830,44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830,44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</a:tr>
              <a:tr h="291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1200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>
                          <a:latin typeface="Bookman Old Style" pitchFamily="18" charset="0"/>
                        </a:rPr>
                        <a:t>Периодическая печать и издательства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300,00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400,00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latin typeface="Bookman Old Style" pitchFamily="18" charset="0"/>
                        </a:rPr>
                        <a:t>400,00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</a:tr>
              <a:tr h="1734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>
                          <a:latin typeface="Bookman Old Style" pitchFamily="18" charset="0"/>
                        </a:rPr>
                        <a:t> 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Bookman Old Style" pitchFamily="18" charset="0"/>
                        </a:rPr>
                        <a:t>Итого расходов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863 523,40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838 131,00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842 132,80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6938" marR="6938" marT="6938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1277077" y="1028734"/>
          <a:ext cx="7315200" cy="4512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eform 1"/>
          <p:cNvSpPr>
            <a:spLocks noChangeArrowheads="1"/>
          </p:cNvSpPr>
          <p:nvPr/>
        </p:nvSpPr>
        <p:spPr bwMode="auto">
          <a:xfrm>
            <a:off x="239350" y="176213"/>
            <a:ext cx="11713301" cy="72082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</a:tabLst>
              <a:defRPr/>
            </a:pPr>
            <a:r>
              <a:rPr lang="ru-RU" sz="2667" b="1" dirty="0">
                <a:solidFill>
                  <a:srgbClr val="002060"/>
                </a:solidFill>
                <a:latin typeface="Times New Roman" pitchFamily="16" charset="0"/>
              </a:rPr>
              <a:t>Расходы бюджета городского округа на национальную экономику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</a:tabLst>
              <a:defRPr/>
            </a:pPr>
            <a:r>
              <a:rPr lang="ru-RU" sz="2667" b="1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</a:rPr>
              <a:t>( тыс. рублей)</a:t>
            </a:r>
            <a:endParaRPr lang="ru-RU" sz="2400" b="1" dirty="0">
              <a:solidFill>
                <a:srgbClr val="25406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337675" y="962025"/>
            <a:ext cx="2592388" cy="18240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133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33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  <a:p>
            <a:pPr algn="ctr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33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47 566,70</a:t>
            </a:r>
            <a:endParaRPr lang="ru-RU" sz="2133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</a:rPr>
              <a:t>тыс. рублей   </a:t>
            </a:r>
          </a:p>
        </p:txBody>
      </p:sp>
      <p:sp>
        <p:nvSpPr>
          <p:cNvPr id="77830" name="TextBox 11"/>
          <p:cNvSpPr txBox="1">
            <a:spLocks noChangeArrowheads="1"/>
          </p:cNvSpPr>
          <p:nvPr/>
        </p:nvSpPr>
        <p:spPr bwMode="auto">
          <a:xfrm>
            <a:off x="6767513" y="2852738"/>
            <a:ext cx="17287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</a:p>
          <a:p>
            <a:pPr algn="ctr">
              <a:lnSpc>
                <a:spcPct val="106000"/>
              </a:lnSpc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24 979,20</a:t>
            </a:r>
          </a:p>
        </p:txBody>
      </p:sp>
      <p:sp>
        <p:nvSpPr>
          <p:cNvPr id="8" name="Овал 7"/>
          <p:cNvSpPr/>
          <p:nvPr/>
        </p:nvSpPr>
        <p:spPr>
          <a:xfrm>
            <a:off x="9436100" y="3024188"/>
            <a:ext cx="2592388" cy="18240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6000"/>
              </a:lnSpc>
              <a:defRPr/>
            </a:pPr>
            <a:endParaRPr lang="ru-RU" sz="2100" b="1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6000"/>
              </a:lnSpc>
              <a:defRPr/>
            </a:pPr>
            <a:r>
              <a:rPr lang="ru-RU" sz="21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</a:p>
          <a:p>
            <a:pPr algn="ctr">
              <a:lnSpc>
                <a:spcPct val="106000"/>
              </a:lnSpc>
              <a:defRPr/>
            </a:pPr>
            <a:r>
              <a:rPr lang="ru-RU" sz="21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30370,80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тыс. рублей   </a:t>
            </a:r>
          </a:p>
        </p:txBody>
      </p:sp>
      <p:sp>
        <p:nvSpPr>
          <p:cNvPr id="9" name="Овал 8"/>
          <p:cNvSpPr/>
          <p:nvPr/>
        </p:nvSpPr>
        <p:spPr>
          <a:xfrm>
            <a:off x="9418638" y="5033963"/>
            <a:ext cx="2592387" cy="18240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6000"/>
              </a:lnSpc>
              <a:defRPr/>
            </a:pPr>
            <a:endParaRPr lang="ru-RU" sz="2100" b="1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6000"/>
              </a:lnSpc>
              <a:defRPr/>
            </a:pPr>
            <a:r>
              <a:rPr lang="ru-RU" sz="21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 algn="ctr">
              <a:lnSpc>
                <a:spcPct val="106000"/>
              </a:lnSpc>
              <a:defRPr/>
            </a:pPr>
            <a:r>
              <a:rPr lang="ru-RU" sz="21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31691,10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тыс. рублей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Реальные денежные доходы населения</a:t>
            </a:r>
          </a:p>
        </p:txBody>
      </p:sp>
      <p:graphicFrame>
        <p:nvGraphicFramePr>
          <p:cNvPr id="22531" name="Объект 8"/>
          <p:cNvGraphicFramePr>
            <a:graphicFrameLocks noGrp="1"/>
          </p:cNvGraphicFramePr>
          <p:nvPr>
            <p:ph idx="1"/>
          </p:nvPr>
        </p:nvGraphicFramePr>
        <p:xfrm>
          <a:off x="1036638" y="1884363"/>
          <a:ext cx="9969500" cy="4514850"/>
        </p:xfrm>
        <a:graphic>
          <a:graphicData uri="http://schemas.openxmlformats.org/presentationml/2006/ole">
            <p:oleObj spid="_x0000_s136194" name="Диаграмма" r:id="rId3" imgW="9304020" imgH="4214012" progId="Excel.Sheet.8">
              <p:embed/>
            </p:oleObj>
          </a:graphicData>
        </a:graphic>
      </p:graphicFrame>
      <p:pic>
        <p:nvPicPr>
          <p:cNvPr id="22535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6588" y="311150"/>
            <a:ext cx="11303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0" y="0"/>
            <a:ext cx="11713301" cy="932723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</a:tabLst>
              <a:defRPr/>
            </a:pPr>
            <a: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</a:br>
            <a: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</a:br>
            <a: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</a:br>
            <a: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</a:rPr>
              <a:t>Расходы бюджета городского округа на т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ранспорт</a:t>
            </a: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br>
              <a:rPr lang="ru-RU" sz="2400" b="1" dirty="0">
                <a:solidFill>
                  <a:srgbClr val="002060"/>
                </a:solidFill>
                <a:latin typeface="Times New Roman" pitchFamily="16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44694" y="4792196"/>
            <a:ext cx="5903979" cy="13849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tabLst>
                <a:tab pos="963613" algn="l"/>
                <a:tab pos="1928813" algn="l"/>
                <a:tab pos="2894013" algn="l"/>
                <a:tab pos="3859213" algn="l"/>
                <a:tab pos="4824413" algn="l"/>
              </a:tabLst>
              <a:defRPr/>
            </a:pPr>
            <a:r>
              <a:rPr lang="ru-RU" sz="21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проезда пассажиров на пригородных маршрутах автомобильным транспортом на территории МО Гайский городской округ – 2 420,00тыс.руб.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9793" y="1297908"/>
            <a:ext cx="6624736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проезда садоводов, огородников, дачников и членов их семей до садовых, огородных и дачных участков и обратно на территории МО Гайский городской округ – 250,00 тыс.руб.</a:t>
            </a:r>
            <a:endParaRPr lang="ru-RU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547100" y="2782888"/>
            <a:ext cx="479425" cy="768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2351088" y="3967163"/>
            <a:ext cx="514350" cy="768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60066" y="2943297"/>
            <a:ext cx="3096511" cy="20643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1933" name="Picture 1" descr="C:\Documents and Settings\Admin\Рабочий стол\cc1eee38ea9203c89601d0403577725f_xl_ca1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0200" y="3117850"/>
            <a:ext cx="26670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4" name="Picture 2" descr="C:\Documents and Settings\Admin\Рабочий стол\de2044a1f02260a89768c4b30484d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0"/>
            <a:ext cx="19319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5" name="Picture 3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1905000"/>
            <a:ext cx="21463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310313" y="5513388"/>
            <a:ext cx="2082800" cy="1131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2017 год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2 670,00 тыс.руб.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897938" y="5494338"/>
            <a:ext cx="2082800" cy="1131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2018-2019 г.г.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1 581,70 тыс.руб.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0" name="Freeform 7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12192000" cy="15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11" name="Freeform 8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12192000" cy="15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12" name="Freeform 9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12192000" cy="15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13" name="Freeform 10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12192000" cy="15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14" name="Freeform 11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12192000" cy="15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1"/>
            <a:ext cx="12192000" cy="4205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33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 на развитие сельского хозяйства </a:t>
            </a:r>
            <a:r>
              <a:rPr lang="ru-RU" sz="2133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12 852,60 т</a:t>
            </a:r>
            <a:r>
              <a:rPr lang="ru-RU" sz="2133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</a:p>
        </p:txBody>
      </p:sp>
      <p:graphicFrame>
        <p:nvGraphicFramePr>
          <p:cNvPr id="76809" name="Диаграмма 8"/>
          <p:cNvGraphicFramePr>
            <a:graphicFrameLocks/>
          </p:cNvGraphicFramePr>
          <p:nvPr/>
        </p:nvGraphicFramePr>
        <p:xfrm>
          <a:off x="0" y="862013"/>
          <a:ext cx="11834813" cy="5797550"/>
        </p:xfrm>
        <a:graphic>
          <a:graphicData uri="http://schemas.openxmlformats.org/presentationml/2006/ole">
            <p:oleObj spid="_x0000_s236546" name="Worksheet" r:id="rId5" imgW="8277143" imgH="4152870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9350" y="68627"/>
            <a:ext cx="11713301" cy="9327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Aft>
                <a:spcPts val="0"/>
              </a:spcAft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</a:tabLst>
              <a:defRPr/>
            </a:pPr>
            <a:r>
              <a:rPr lang="ru-RU" sz="2667" b="1" dirty="0">
                <a:solidFill>
                  <a:srgbClr val="002060"/>
                </a:solidFill>
                <a:latin typeface="Times New Roman" pitchFamily="16" charset="0"/>
              </a:rPr>
              <a:t>Структура расходов дорожного фонда МО Гайский городской округ на дорожную деятельность</a:t>
            </a:r>
            <a:endParaRPr lang="ru-RU" sz="266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-1392832" y="93272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172256" y="965359"/>
          <a:ext cx="3744416" cy="240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44113" y="2276475"/>
            <a:ext cx="2540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endParaRPr lang="ru-RU" sz="18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7350" y="3524250"/>
            <a:ext cx="7585075" cy="96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Содержание автомобильных дорог, тротуаров, путепроводного моста – 6 647,80 </a:t>
            </a:r>
          </a:p>
        </p:txBody>
      </p:sp>
      <p:pic>
        <p:nvPicPr>
          <p:cNvPr id="1030" name="Picture 6" descr="http://cs622819.vk.me/v622819104/2bc8b/WPf4-YEKuN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3339" y="3140968"/>
            <a:ext cx="2208245" cy="14401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Прямоугольник 15"/>
          <p:cNvSpPr/>
          <p:nvPr/>
        </p:nvSpPr>
        <p:spPr>
          <a:xfrm>
            <a:off x="2927350" y="4676775"/>
            <a:ext cx="7585075" cy="9318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автомобильных дорог общего пользования населенных пунктов – 15 781,40</a:t>
            </a:r>
          </a:p>
        </p:txBody>
      </p:sp>
      <p:pic>
        <p:nvPicPr>
          <p:cNvPr id="82954" name="Picture 8" descr="http://www.cinquequotidiano.it/wp-content/uploads/2013/11/segnali-stradali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75" y="5829300"/>
            <a:ext cx="20161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927350" y="5829300"/>
            <a:ext cx="7585075" cy="7413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прочих мероприятий по повышению безопасности дорожного движения- 2 550,00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2351088" y="3716338"/>
            <a:ext cx="576262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1034" name="Picture 10" descr="http://www.glavny.tv/sites/default/files/mainphotos/6105/voditeli-v-obezd-v-orle-remontiruyut-tramvaynye-puti-707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3339" y="4677139"/>
            <a:ext cx="2208245" cy="9867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Стрелка вправо 20"/>
          <p:cNvSpPr/>
          <p:nvPr/>
        </p:nvSpPr>
        <p:spPr>
          <a:xfrm>
            <a:off x="2351088" y="4868863"/>
            <a:ext cx="576262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2351088" y="5924550"/>
            <a:ext cx="576262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8200648" y="1095190"/>
            <a:ext cx="3739645" cy="2386146"/>
            <a:chOff x="4770" y="14120"/>
            <a:chExt cx="3739645" cy="2386146"/>
          </a:xfrm>
          <a:scene3d>
            <a:camera prst="orthographicFront"/>
            <a:lightRig rig="flat" dir="t"/>
          </a:scene3d>
        </p:grpSpPr>
        <p:sp>
          <p:nvSpPr>
            <p:cNvPr id="17" name="Овал 16"/>
            <p:cNvSpPr/>
            <p:nvPr/>
          </p:nvSpPr>
          <p:spPr>
            <a:xfrm>
              <a:off x="4770" y="14120"/>
              <a:ext cx="3739645" cy="2386146"/>
            </a:xfrm>
            <a:prstGeom prst="ellipse">
              <a:avLst/>
            </a:prstGeom>
            <a:solidFill>
              <a:srgbClr val="FFC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552429" y="363563"/>
              <a:ext cx="2644327" cy="16872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/>
                <a:t/>
              </a:r>
              <a:br>
                <a:rPr lang="ru-RU" sz="1400" dirty="0"/>
              </a:b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Дорожный фонд  МО Гайский городской округ на 2019 год  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23 964,30 тыс. рублей</a:t>
              </a:r>
            </a:p>
          </p:txBody>
        </p:sp>
      </p:grpSp>
      <p:grpSp>
        <p:nvGrpSpPr>
          <p:cNvPr id="4" name="Группа 22"/>
          <p:cNvGrpSpPr/>
          <p:nvPr/>
        </p:nvGrpSpPr>
        <p:grpSpPr>
          <a:xfrm>
            <a:off x="4125079" y="1057467"/>
            <a:ext cx="3739645" cy="2386146"/>
            <a:chOff x="77197" y="86548"/>
            <a:chExt cx="3739645" cy="2386146"/>
          </a:xfrm>
          <a:scene3d>
            <a:camera prst="orthographicFront"/>
            <a:lightRig rig="flat" dir="t"/>
          </a:scene3d>
        </p:grpSpPr>
        <p:sp>
          <p:nvSpPr>
            <p:cNvPr id="24" name="Овал 23"/>
            <p:cNvSpPr/>
            <p:nvPr/>
          </p:nvSpPr>
          <p:spPr>
            <a:xfrm>
              <a:off x="77197" y="86548"/>
              <a:ext cx="3739645" cy="2386146"/>
            </a:xfrm>
            <a:prstGeom prst="ellipse">
              <a:avLst/>
            </a:prstGeom>
            <a:solidFill>
              <a:srgbClr val="FFC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Овал 4"/>
            <p:cNvSpPr/>
            <p:nvPr/>
          </p:nvSpPr>
          <p:spPr>
            <a:xfrm>
              <a:off x="552429" y="363563"/>
              <a:ext cx="2644327" cy="16872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/>
                <a:t/>
              </a:r>
              <a:br>
                <a:rPr lang="ru-RU" sz="1400" dirty="0"/>
              </a:b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Дорожный фонд  МО Гайский городской округ на 2018 год  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22 644,00 тыс. рублей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9350" y="260648"/>
            <a:ext cx="11713301" cy="6720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Aft>
                <a:spcPts val="0"/>
              </a:spcAft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</a:tabLst>
              <a:defRPr/>
            </a:pPr>
            <a: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</a:br>
            <a: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</a:br>
            <a:r>
              <a:rPr lang="ru-RU" sz="2667" b="1" dirty="0">
                <a:solidFill>
                  <a:srgbClr val="002060"/>
                </a:solidFill>
                <a:latin typeface="Times New Roman" pitchFamily="16" charset="0"/>
              </a:rPr>
              <a:t>Структура расходов на жилищно-коммунальное хозяйство</a:t>
            </a:r>
            <a:endParaRPr lang="ru-RU" sz="266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391478" y="1604797"/>
          <a:ext cx="9409045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164596" y="1313188"/>
          <a:ext cx="7550590" cy="4662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Группа 5"/>
          <p:cNvGrpSpPr/>
          <p:nvPr/>
        </p:nvGrpSpPr>
        <p:grpSpPr>
          <a:xfrm>
            <a:off x="126749" y="3862603"/>
            <a:ext cx="3463464" cy="2392043"/>
            <a:chOff x="3737029" y="2467867"/>
            <a:chExt cx="3463464" cy="2392043"/>
          </a:xfrm>
          <a:scene3d>
            <a:camera prst="orthographicFront"/>
            <a:lightRig rig="flat" dir="t"/>
          </a:scene3d>
        </p:grpSpPr>
        <p:sp>
          <p:nvSpPr>
            <p:cNvPr id="7" name="Овал 6"/>
            <p:cNvSpPr/>
            <p:nvPr/>
          </p:nvSpPr>
          <p:spPr>
            <a:xfrm>
              <a:off x="3737029" y="2467867"/>
              <a:ext cx="3463464" cy="2392043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4244242" y="2818173"/>
              <a:ext cx="2449038" cy="16914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Жилищно-коммунальное хозяйство на 2019 год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60 143,80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</p:grpSp>
      <p:grpSp>
        <p:nvGrpSpPr>
          <p:cNvPr id="6" name="Группа 8"/>
          <p:cNvGrpSpPr/>
          <p:nvPr/>
        </p:nvGrpSpPr>
        <p:grpSpPr>
          <a:xfrm>
            <a:off x="262550" y="1018306"/>
            <a:ext cx="3463464" cy="2392043"/>
            <a:chOff x="3737029" y="2467867"/>
            <a:chExt cx="3463464" cy="2392043"/>
          </a:xfrm>
          <a:scene3d>
            <a:camera prst="orthographicFront"/>
            <a:lightRig rig="flat" dir="t"/>
          </a:scene3d>
        </p:grpSpPr>
        <p:sp>
          <p:nvSpPr>
            <p:cNvPr id="10" name="Овал 9"/>
            <p:cNvSpPr/>
            <p:nvPr/>
          </p:nvSpPr>
          <p:spPr>
            <a:xfrm>
              <a:off x="3737029" y="2467867"/>
              <a:ext cx="3463464" cy="2392043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4244242" y="2818173"/>
              <a:ext cx="2449038" cy="16914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Жилищно-коммунальное хозяйство на 2018 год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57 411,60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31651"/>
            <a:ext cx="11521280" cy="850107"/>
          </a:xfrm>
          <a:solidFill>
            <a:schemeClr val="accent4">
              <a:lumMod val="60000"/>
              <a:lumOff val="40000"/>
            </a:schemeClr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944563" y="4038600"/>
            <a:ext cx="6654800" cy="6048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1600" tIns="50800" rIns="101600" bIns="50800" spcCol="1270" anchor="ctr"/>
          <a:lstStyle/>
          <a:p>
            <a:pPr algn="ctr" defTabSz="1185304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266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18719" y="914582"/>
          <a:ext cx="11425269" cy="5788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9638" name="Picture 1" descr="C:\Documents and Settings\Admin\Рабочий стол\Students_14318201_m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71088" y="3221038"/>
            <a:ext cx="222091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2" descr="C:\Documents and Settings\Admin\Рабочий стол\shkolnoe_obrazovanie_ispani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506538"/>
            <a:ext cx="24717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3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9688" y="3868738"/>
            <a:ext cx="145573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5" descr="C:\Documents and Settings\Admin\Рабочий стол\preview.pn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38375" y="5670550"/>
            <a:ext cx="20145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6" descr="C:\Documents and Settings\Admin\Рабочий стол\knig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7000" y="3082925"/>
            <a:ext cx="2424113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Picture 7" descr="C:\Documents and Settings\Admin\Рабочий стол\i6068-image-origina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023475" y="4999038"/>
            <a:ext cx="193992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254000" y="5214938"/>
            <a:ext cx="2036763" cy="130333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Образование на 2019 год</a:t>
            </a:r>
          </a:p>
          <a:p>
            <a:pPr algn="ctr">
              <a:defRPr/>
            </a:pPr>
            <a:r>
              <a:rPr lang="ru-RU" sz="1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580 220,88 </a:t>
            </a: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тыс. руб.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9605963" y="1573213"/>
            <a:ext cx="1963737" cy="1152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Образование на 2018 год</a:t>
            </a:r>
          </a:p>
          <a:p>
            <a:pPr algn="ctr">
              <a:defRPr/>
            </a:pP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580 220,88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7813" y="104775"/>
            <a:ext cx="11522075" cy="4635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485775" y="53975"/>
            <a:ext cx="110553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50875">
              <a:lnSpc>
                <a:spcPct val="90000"/>
              </a:lnSpc>
              <a:spcAft>
                <a:spcPct val="35000"/>
              </a:spcAft>
            </a:pPr>
            <a:r>
              <a:rPr lang="ru-RU" sz="3200">
                <a:solidFill>
                  <a:srgbClr val="FFFFFF"/>
                </a:solidFill>
                <a:latin typeface="Bookman Old Style" pitchFamily="18" charset="0"/>
              </a:rPr>
              <a:t>Дошкольное образование</a:t>
            </a:r>
            <a:endParaRPr lang="ru-RU" sz="3200">
              <a:solidFill>
                <a:srgbClr val="FFFFFF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059255" y="1094527"/>
          <a:ext cx="10637822" cy="574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1638300" y="3268663"/>
            <a:ext cx="2797898" cy="515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2017 год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193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568,78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тыс.руб.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14913" y="3286125"/>
            <a:ext cx="2771775" cy="534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2018 год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203 719,24 тыс.руб.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491538" y="3167063"/>
            <a:ext cx="2833687" cy="581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2019 год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203 719,24 тыс.руб.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47638" y="41275"/>
            <a:ext cx="11938000" cy="752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1682" name="TextBox 11"/>
          <p:cNvSpPr txBox="1">
            <a:spLocks noChangeArrowheads="1"/>
          </p:cNvSpPr>
          <p:nvPr/>
        </p:nvSpPr>
        <p:spPr bwMode="auto">
          <a:xfrm>
            <a:off x="314325" y="169863"/>
            <a:ext cx="112331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50875">
              <a:lnSpc>
                <a:spcPct val="90000"/>
              </a:lnSpc>
              <a:spcAft>
                <a:spcPct val="35000"/>
              </a:spcAft>
            </a:pPr>
            <a:r>
              <a:rPr lang="ru-RU" sz="3200">
                <a:solidFill>
                  <a:srgbClr val="FFFFFF"/>
                </a:solidFill>
                <a:latin typeface="Bookman Old Style" pitchFamily="18" charset="0"/>
              </a:rPr>
              <a:t>Общее образование</a:t>
            </a:r>
            <a:endParaRPr lang="ru-RU" sz="3200">
              <a:solidFill>
                <a:srgbClr val="FFFFFF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162962" y="1581571"/>
          <a:ext cx="6490290" cy="396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72016" y="1590625"/>
          <a:ext cx="6490290" cy="396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928047" y="1652490"/>
          <a:ext cx="6049688" cy="396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444750" y="1068388"/>
            <a:ext cx="2860675" cy="4714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2017 год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291 306,12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тыс.руб.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66075" y="1049338"/>
            <a:ext cx="2860675" cy="4699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2018-2019 годы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293 624,16 тыс.руб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74637"/>
            <a:ext cx="11521280" cy="850107"/>
          </a:xfrm>
          <a:solidFill>
            <a:schemeClr val="accent4">
              <a:lumMod val="60000"/>
              <a:lumOff val="40000"/>
            </a:schemeClr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культуру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0" y="1233488"/>
            <a:ext cx="4008438" cy="29765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1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«Культура и кинематография» </a:t>
            </a:r>
            <a:r>
              <a:rPr lang="ru-RU" sz="2133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на </a:t>
            </a:r>
            <a:r>
              <a:rPr lang="ru-RU" sz="2133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sz="2133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</a:t>
            </a:r>
            <a:r>
              <a:rPr lang="ru-RU" sz="21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объеме </a:t>
            </a:r>
            <a:endParaRPr lang="ru-RU" sz="2133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133" b="1" u="sng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33 474,37</a:t>
            </a:r>
            <a:endParaRPr lang="ru-RU" sz="2133" b="1" dirty="0">
              <a:solidFill>
                <a:prstClr val="black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1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8159750" y="1419225"/>
            <a:ext cx="4032250" cy="30162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920" tIns="60960" rIns="121920" bIns="6096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</a:t>
            </a:r>
            <a:r>
              <a:rPr lang="ru-RU" sz="2133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и кинематография» предусмотрены на </a:t>
            </a:r>
            <a:r>
              <a:rPr lang="ru-RU" sz="2133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sz="2133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в объеме </a:t>
            </a:r>
          </a:p>
          <a:p>
            <a:pPr marL="0" indent="0" algn="ctr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133" b="1" u="sng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35 795,91</a:t>
            </a:r>
            <a:endParaRPr lang="ru-RU" sz="2133" b="1" dirty="0" smtClean="0">
              <a:solidFill>
                <a:prstClr val="black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133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lang="ru-RU" sz="21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1008063" y="4005263"/>
            <a:ext cx="6653212" cy="6064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1600" tIns="50800" rIns="101600" bIns="50800" spcCol="1270" anchor="ctr"/>
          <a:lstStyle/>
          <a:p>
            <a:pPr algn="ctr" defTabSz="1185304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6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692" name="Picture 4" descr="C:\Documents and Settings\Admin\Рабочий стол\b7a77b0ac0ab4caaefed02b0d5faa24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55" y="4644138"/>
            <a:ext cx="2406479" cy="1604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4062413" y="1400175"/>
            <a:ext cx="4003675" cy="30003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920" tIns="60960" rIns="121920" bIns="6096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</a:t>
            </a:r>
            <a:r>
              <a:rPr lang="ru-RU" sz="2133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и кинематография» предусмотрены на </a:t>
            </a:r>
            <a:r>
              <a:rPr lang="ru-RU" sz="2133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ru-RU" sz="2133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в объеме </a:t>
            </a:r>
          </a:p>
          <a:p>
            <a:pPr marL="0" indent="0" algn="ctr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133" b="1" u="sng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35 795,91</a:t>
            </a:r>
            <a:endParaRPr lang="ru-RU" sz="2133" b="1" dirty="0" smtClean="0">
              <a:solidFill>
                <a:prstClr val="black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133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lang="ru-RU" sz="21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82" name="Picture 2" descr="C:\Documents and Settings\Admin\Рабочий стол\080346aa8582c33f4c9430ba06add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819" y="4572126"/>
            <a:ext cx="2764048" cy="2055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2883" name="Picture 3" descr="C:\Documents and Settings\Admin\Рабочий стол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2270" y="4589244"/>
            <a:ext cx="2909184" cy="1766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8863" y="0"/>
            <a:ext cx="10128250" cy="11176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Расходы на спорт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71192" y="470780"/>
          <a:ext cx="11488848" cy="602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1249378" y="5739897"/>
            <a:ext cx="1656784" cy="100946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Итого:</a:t>
            </a:r>
          </a:p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4 464,39 тыс.руб.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9995026" y="5812325"/>
            <a:ext cx="1566249" cy="93250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Итого:</a:t>
            </a:r>
          </a:p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4 464,44</a:t>
            </a:r>
          </a:p>
        </p:txBody>
      </p:sp>
      <p:sp>
        <p:nvSpPr>
          <p:cNvPr id="8" name="Овал 7"/>
          <p:cNvSpPr/>
          <p:nvPr/>
        </p:nvSpPr>
        <p:spPr>
          <a:xfrm>
            <a:off x="5785164" y="5673506"/>
            <a:ext cx="1508911" cy="1066799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Итого:</a:t>
            </a:r>
          </a:p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4 464,64</a:t>
            </a:r>
          </a:p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тыс.руб.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263770" y="112998"/>
          <a:ext cx="11245361" cy="568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855788" y="6084888"/>
            <a:ext cx="8694737" cy="614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Итого по социальной политике 45 328,40 тыс.руб. на 2017 год</a:t>
            </a:r>
          </a:p>
        </p:txBody>
      </p:sp>
      <p:pic>
        <p:nvPicPr>
          <p:cNvPr id="74755" name="Picture 1" descr="C:\Documents and Settings\Admin\Рабочий стол\1375101993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867400"/>
            <a:ext cx="1670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2" descr="C:\Documents and Settings\Admin\Рабочий стол\00(19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28300" y="0"/>
            <a:ext cx="14335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Среднемесячная номинальная заработная плата 1 работника</a:t>
            </a:r>
          </a:p>
        </p:txBody>
      </p:sp>
      <p:graphicFrame>
        <p:nvGraphicFramePr>
          <p:cNvPr id="23555" name="Объект 13"/>
          <p:cNvGraphicFramePr>
            <a:graphicFrameLocks noGrp="1"/>
          </p:cNvGraphicFramePr>
          <p:nvPr>
            <p:ph idx="1"/>
          </p:nvPr>
        </p:nvGraphicFramePr>
        <p:xfrm>
          <a:off x="1274763" y="1976438"/>
          <a:ext cx="9367837" cy="3779837"/>
        </p:xfrm>
        <a:graphic>
          <a:graphicData uri="http://schemas.openxmlformats.org/presentationml/2006/ole">
            <p:oleObj spid="_x0000_s137218" name="Диаграмма" r:id="rId3" imgW="9403232" imgH="3794760" progId="Excel.Sheet.8">
              <p:embed/>
            </p:oleObj>
          </a:graphicData>
        </a:graphic>
      </p:graphicFrame>
      <p:pic>
        <p:nvPicPr>
          <p:cNvPr id="23559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6588" y="311150"/>
            <a:ext cx="11303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812800" y="1589088"/>
          <a:ext cx="5181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6459538" y="1589088"/>
          <a:ext cx="5181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892300" y="596900"/>
            <a:ext cx="2851150" cy="534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2018 год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43 348,50 тыс.руб.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86638" y="595313"/>
            <a:ext cx="2851150" cy="534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2019 год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43 298,00 тыс.руб.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93850" y="0"/>
            <a:ext cx="10160000" cy="9906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Средства массовой информации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9875" name="Picture 1" descr="C:\Documents and Settings\Admin\Рабочий стол\1449530833_08-09-2015-19-05-39-reklama-v-sm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41763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2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78413"/>
            <a:ext cx="1519238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 descr="C:\Documents and Settings\Admin\Рабочий стол\sm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01643" y="1564005"/>
            <a:ext cx="1352550" cy="1352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24" name="Picture 4" descr="C:\Documents and Settings\Admin\Рабочий стол\KRD_000447_00011_1_t2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92778" y="5142896"/>
            <a:ext cx="1782763" cy="1253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33991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проекте бюджета впервые сформировано отдельное приложение «Детский бюджет»</a:t>
            </a:r>
            <a:b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2016" y="882629"/>
          <a:ext cx="11669917" cy="5816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90123" y="0"/>
          <a:ext cx="11841932" cy="6744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263" y="242888"/>
            <a:ext cx="10834687" cy="646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В целях повышения эффективности и результативности бюджетных расходов бюджет городского округа формируется через реализацию 21 муниципальных программ.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9838" y="1019175"/>
            <a:ext cx="94313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Зачем формировать и исполнять бюджет по программам?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050" y="3497263"/>
            <a:ext cx="1191895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Преимуществом программного бюджета является распределение расходов не по ведомственному принципу, а по программам. Муниципальная программа имеет цель, задачи и показатели эффективности, которые отражают степень их достижения (решения), то есть действия и бюджетные средства направлены на достижение заданного результата.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При этом значение показателей является индикатором по данному направлению деятельности и сигнализирует о плохом или хорошем результате, необходимости принятия новых решений.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75955" y="1830476"/>
            <a:ext cx="1495768" cy="141087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cxnSp>
        <p:nvCxnSpPr>
          <p:cNvPr id="8" name="Прямая со стрелкой 7"/>
          <p:cNvCxnSpPr>
            <a:stCxn id="6" idx="3"/>
          </p:cNvCxnSpPr>
          <p:nvPr/>
        </p:nvCxnSpPr>
        <p:spPr>
          <a:xfrm flipV="1">
            <a:off x="2871788" y="2532063"/>
            <a:ext cx="811212" cy="31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16275" y="1830388"/>
            <a:ext cx="0" cy="14112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16275" y="1830388"/>
            <a:ext cx="46672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16275" y="3233738"/>
            <a:ext cx="466725" cy="47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3683000" y="1577975"/>
            <a:ext cx="1743075" cy="492125"/>
          </a:xfrm>
          <a:prstGeom prst="round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5002" name="Рисунок 2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3000" y="2959100"/>
            <a:ext cx="17557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3" name="Рисунок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3000" y="2276475"/>
            <a:ext cx="1755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3708400" y="1600200"/>
            <a:ext cx="1690688" cy="460375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Задача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35388" y="2276475"/>
            <a:ext cx="16113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Задача 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97300" y="2959100"/>
            <a:ext cx="16414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Задача 3</a:t>
            </a:r>
          </a:p>
        </p:txBody>
      </p:sp>
      <p:sp>
        <p:nvSpPr>
          <p:cNvPr id="36" name="Овал 35"/>
          <p:cNvSpPr/>
          <p:nvPr/>
        </p:nvSpPr>
        <p:spPr>
          <a:xfrm>
            <a:off x="5653088" y="1573213"/>
            <a:ext cx="587375" cy="588962"/>
          </a:xfrm>
          <a:prstGeom prst="ellipse">
            <a:avLst/>
          </a:prstGeom>
          <a:solidFill>
            <a:srgbClr val="5B9BD5"/>
          </a:solidFill>
          <a:ln>
            <a:solidFill>
              <a:srgbClr val="457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5008" name="Рисунок 4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9650" y="1570038"/>
            <a:ext cx="5969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9" name="Рисунок 4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5888" y="1555750"/>
            <a:ext cx="5984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0" name="Рисунок 4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3088" y="2282825"/>
            <a:ext cx="6048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1" name="Рисунок 4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3825" y="2262188"/>
            <a:ext cx="603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2" name="Рисунок 4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4413" y="2243138"/>
            <a:ext cx="6048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3" name="Рисунок 4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2932113"/>
            <a:ext cx="6032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4" name="Рисунок 5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1763" y="2927350"/>
            <a:ext cx="603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5" name="Рисунок 5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8225" y="2925763"/>
            <a:ext cx="58896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16" name="TextBox 52"/>
          <p:cNvSpPr txBox="1">
            <a:spLocks noChangeArrowheads="1"/>
          </p:cNvSpPr>
          <p:nvPr/>
        </p:nvSpPr>
        <p:spPr bwMode="auto">
          <a:xfrm>
            <a:off x="5799138" y="1655763"/>
            <a:ext cx="322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</a:t>
            </a:r>
          </a:p>
        </p:txBody>
      </p:sp>
      <p:pic>
        <p:nvPicPr>
          <p:cNvPr id="85017" name="Рисунок 5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6275" y="2979738"/>
            <a:ext cx="4016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8" name="Рисунок 5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45163" y="2332038"/>
            <a:ext cx="4032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19" name="TextBox 55"/>
          <p:cNvSpPr txBox="1">
            <a:spLocks noChangeArrowheads="1"/>
          </p:cNvSpPr>
          <p:nvPr/>
        </p:nvSpPr>
        <p:spPr bwMode="auto">
          <a:xfrm>
            <a:off x="6602413" y="1646238"/>
            <a:ext cx="322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2</a:t>
            </a:r>
          </a:p>
        </p:txBody>
      </p:sp>
      <p:pic>
        <p:nvPicPr>
          <p:cNvPr id="85020" name="Рисунок 5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62725" y="2998788"/>
            <a:ext cx="3905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21" name="Рисунок 5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3675" y="2332038"/>
            <a:ext cx="4175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2" name="TextBox 58"/>
          <p:cNvSpPr txBox="1">
            <a:spLocks noChangeArrowheads="1"/>
          </p:cNvSpPr>
          <p:nvPr/>
        </p:nvSpPr>
        <p:spPr bwMode="auto">
          <a:xfrm>
            <a:off x="7499350" y="164465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3</a:t>
            </a:r>
          </a:p>
        </p:txBody>
      </p:sp>
      <p:pic>
        <p:nvPicPr>
          <p:cNvPr id="85023" name="Рисунок 5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4425" y="2986088"/>
            <a:ext cx="4175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24" name="Рисунок 6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48550" y="2305050"/>
            <a:ext cx="4016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Правая фигурная скобка 61"/>
          <p:cNvSpPr/>
          <p:nvPr/>
        </p:nvSpPr>
        <p:spPr>
          <a:xfrm>
            <a:off x="7985125" y="1689100"/>
            <a:ext cx="842963" cy="1679575"/>
          </a:xfrm>
          <a:prstGeom prst="rightBrace">
            <a:avLst>
              <a:gd name="adj1" fmla="val 8333"/>
              <a:gd name="adj2" fmla="val 4740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5026" name="Рисунок 6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8775" y="3105150"/>
            <a:ext cx="23812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27" name="Рисунок 65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0" y="2443163"/>
            <a:ext cx="2381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8647113" y="2028825"/>
            <a:ext cx="2325687" cy="762000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8729663" y="2070100"/>
            <a:ext cx="2159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Показатели эффективности</a:t>
            </a:r>
          </a:p>
        </p:txBody>
      </p:sp>
      <p:pic>
        <p:nvPicPr>
          <p:cNvPr id="85030" name="Рисунок 6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62688" y="2443163"/>
            <a:ext cx="2381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31" name="Рисунок 69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6813" y="3105150"/>
            <a:ext cx="23653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32" name="Рисунок 7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6813" y="1749425"/>
            <a:ext cx="238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33" name="Рисунок 7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3425" y="3116263"/>
            <a:ext cx="3175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34" name="Рисунок 72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61200" y="1746250"/>
            <a:ext cx="298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35" name="Рисунок 7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5488" y="2433638"/>
            <a:ext cx="30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36" name="Рисунок 4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21313" y="1755775"/>
            <a:ext cx="238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88"/>
            <a:ext cx="12192000" cy="4572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558B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Структура бюджета Гайского городского округа по «программному» принципу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47950" y="638175"/>
            <a:ext cx="6896100" cy="4635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7043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7950" y="1643063"/>
            <a:ext cx="6896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17675" y="649288"/>
            <a:ext cx="86233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БЮДЖЕТ ГАЙСКОГО ГОРОДСКОГО ОКРУГА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1425" y="1687513"/>
            <a:ext cx="7169150" cy="671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Программные и непрограммные 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756275" y="1106488"/>
            <a:ext cx="434975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826500" y="2154238"/>
            <a:ext cx="434975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143250" y="2130425"/>
            <a:ext cx="436563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7049" name="Рисунок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375" y="2627313"/>
            <a:ext cx="59737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287463" y="2705100"/>
            <a:ext cx="50673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rgbClr val="558B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Муниципальных программ Гайского городского округа (20)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56500" y="2703513"/>
            <a:ext cx="3695700" cy="40036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650163" y="2908300"/>
            <a:ext cx="37877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Непрограммные расходы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2450" y="4438650"/>
            <a:ext cx="1720850" cy="1889125"/>
          </a:xfrm>
          <a:prstGeom prst="rect">
            <a:avLst/>
          </a:prstGeom>
          <a:solidFill>
            <a:srgbClr val="5B9BD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7054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7988" y="4438650"/>
            <a:ext cx="15970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5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2838" y="4429125"/>
            <a:ext cx="17208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6" name="TextBox 11"/>
          <p:cNvSpPr txBox="1">
            <a:spLocks noChangeArrowheads="1"/>
          </p:cNvSpPr>
          <p:nvPr/>
        </p:nvSpPr>
        <p:spPr bwMode="auto">
          <a:xfrm>
            <a:off x="434975" y="4624388"/>
            <a:ext cx="19542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FF00"/>
                </a:solidFill>
                <a:latin typeface="Bookman Old Style" pitchFamily="18" charset="0"/>
              </a:rPr>
              <a:t>Социальной</a:t>
            </a:r>
          </a:p>
          <a:p>
            <a:pPr algn="ctr"/>
            <a:r>
              <a:rPr lang="ru-RU" sz="1600">
                <a:solidFill>
                  <a:srgbClr val="FFFF00"/>
                </a:solidFill>
                <a:latin typeface="Bookman Old Style" pitchFamily="18" charset="0"/>
              </a:rPr>
              <a:t>направленности</a:t>
            </a:r>
          </a:p>
        </p:txBody>
      </p:sp>
      <p:sp>
        <p:nvSpPr>
          <p:cNvPr id="87057" name="TextBox 12"/>
          <p:cNvSpPr txBox="1">
            <a:spLocks noChangeArrowheads="1"/>
          </p:cNvSpPr>
          <p:nvPr/>
        </p:nvSpPr>
        <p:spPr bwMode="auto">
          <a:xfrm>
            <a:off x="2276475" y="4629150"/>
            <a:ext cx="17335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FF00"/>
                </a:solidFill>
                <a:latin typeface="Bookman Old Style" pitchFamily="18" charset="0"/>
              </a:rPr>
              <a:t>Обеспечение</a:t>
            </a:r>
          </a:p>
          <a:p>
            <a:pPr algn="ctr"/>
            <a:r>
              <a:rPr lang="ru-RU" sz="1600">
                <a:solidFill>
                  <a:srgbClr val="FFFF00"/>
                </a:solidFill>
                <a:latin typeface="Bookman Old Style" pitchFamily="18" charset="0"/>
              </a:rPr>
              <a:t>безопасных</a:t>
            </a:r>
          </a:p>
          <a:p>
            <a:pPr algn="ctr"/>
            <a:r>
              <a:rPr lang="ru-RU" sz="1600">
                <a:solidFill>
                  <a:srgbClr val="FFFF00"/>
                </a:solidFill>
                <a:latin typeface="Bookman Old Style" pitchFamily="18" charset="0"/>
              </a:rPr>
              <a:t>условий</a:t>
            </a:r>
          </a:p>
          <a:p>
            <a:pPr algn="ctr"/>
            <a:r>
              <a:rPr lang="ru-RU" sz="1600">
                <a:solidFill>
                  <a:srgbClr val="FFFF00"/>
                </a:solidFill>
                <a:latin typeface="Bookman Old Style" pitchFamily="18" charset="0"/>
              </a:rPr>
              <a:t>жизнедеятель- ности</a:t>
            </a:r>
          </a:p>
        </p:txBody>
      </p:sp>
      <p:sp>
        <p:nvSpPr>
          <p:cNvPr id="87058" name="TextBox 13"/>
          <p:cNvSpPr txBox="1">
            <a:spLocks noChangeArrowheads="1"/>
          </p:cNvSpPr>
          <p:nvPr/>
        </p:nvSpPr>
        <p:spPr bwMode="auto">
          <a:xfrm>
            <a:off x="4230688" y="4624388"/>
            <a:ext cx="15875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FF00"/>
                </a:solidFill>
                <a:latin typeface="Bookman Old Style" pitchFamily="18" charset="0"/>
              </a:rPr>
              <a:t>Поддержка</a:t>
            </a:r>
          </a:p>
          <a:p>
            <a:pPr algn="ctr"/>
            <a:r>
              <a:rPr lang="ru-RU" sz="1600">
                <a:solidFill>
                  <a:srgbClr val="FFFF00"/>
                </a:solidFill>
                <a:latin typeface="Bookman Old Style" pitchFamily="18" charset="0"/>
              </a:rPr>
              <a:t>отраслей</a:t>
            </a:r>
          </a:p>
          <a:p>
            <a:pPr algn="ctr"/>
            <a:r>
              <a:rPr lang="ru-RU" sz="1600">
                <a:solidFill>
                  <a:srgbClr val="FFFF00"/>
                </a:solidFill>
                <a:latin typeface="Bookman Old Style" pitchFamily="18" charset="0"/>
              </a:rPr>
              <a:t>экономики</a:t>
            </a:r>
          </a:p>
        </p:txBody>
      </p:sp>
      <p:pic>
        <p:nvPicPr>
          <p:cNvPr id="87059" name="Рисунок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8675" y="4452938"/>
            <a:ext cx="15970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60" name="TextBox 23"/>
          <p:cNvSpPr txBox="1">
            <a:spLocks noChangeArrowheads="1"/>
          </p:cNvSpPr>
          <p:nvPr/>
        </p:nvSpPr>
        <p:spPr bwMode="auto">
          <a:xfrm>
            <a:off x="5937250" y="4635500"/>
            <a:ext cx="15986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FF00"/>
                </a:solidFill>
                <a:latin typeface="Bookman Old Style" pitchFamily="18" charset="0"/>
              </a:rPr>
              <a:t>Общего</a:t>
            </a:r>
          </a:p>
          <a:p>
            <a:pPr algn="ctr"/>
            <a:r>
              <a:rPr lang="ru-RU" sz="1600">
                <a:solidFill>
                  <a:srgbClr val="FFFF00"/>
                </a:solidFill>
                <a:latin typeface="Bookman Old Style" pitchFamily="18" charset="0"/>
              </a:rPr>
              <a:t>характера</a:t>
            </a:r>
          </a:p>
        </p:txBody>
      </p:sp>
      <p:pic>
        <p:nvPicPr>
          <p:cNvPr id="87061" name="Рисунок 2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606800"/>
            <a:ext cx="603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2" name="Рисунок 2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9775" y="3579813"/>
            <a:ext cx="6032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3" name="Рисунок 3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1938" y="3567113"/>
            <a:ext cx="6032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64" name="TextBox 4"/>
          <p:cNvSpPr txBox="1">
            <a:spLocks noChangeArrowheads="1"/>
          </p:cNvSpPr>
          <p:nvPr/>
        </p:nvSpPr>
        <p:spPr bwMode="auto">
          <a:xfrm>
            <a:off x="582613" y="5151438"/>
            <a:ext cx="179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(</a:t>
            </a:r>
            <a:r>
              <a:rPr lang="ru-RU" i="1">
                <a:solidFill>
                  <a:schemeClr val="bg1"/>
                </a:solidFill>
                <a:latin typeface="Calibri" pitchFamily="34" charset="0"/>
              </a:rPr>
              <a:t>5 программ</a:t>
            </a:r>
            <a:r>
              <a:rPr lang="ru-RU" i="1">
                <a:latin typeface="Calibri" pitchFamily="34" charset="0"/>
              </a:rPr>
              <a:t>)</a:t>
            </a:r>
          </a:p>
        </p:txBody>
      </p:sp>
      <p:sp>
        <p:nvSpPr>
          <p:cNvPr id="87065" name="TextBox 17"/>
          <p:cNvSpPr txBox="1">
            <a:spLocks noChangeArrowheads="1"/>
          </p:cNvSpPr>
          <p:nvPr/>
        </p:nvSpPr>
        <p:spPr bwMode="auto">
          <a:xfrm>
            <a:off x="2325688" y="5915025"/>
            <a:ext cx="1822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(</a:t>
            </a:r>
            <a:r>
              <a:rPr lang="ru-RU" i="1">
                <a:solidFill>
                  <a:schemeClr val="bg1"/>
                </a:solidFill>
                <a:latin typeface="Calibri" pitchFamily="34" charset="0"/>
              </a:rPr>
              <a:t>6 программы</a:t>
            </a:r>
            <a:r>
              <a:rPr lang="ru-RU" i="1">
                <a:latin typeface="Calibri" pitchFamily="34" charset="0"/>
              </a:rPr>
              <a:t>)</a:t>
            </a:r>
          </a:p>
        </p:txBody>
      </p:sp>
      <p:sp>
        <p:nvSpPr>
          <p:cNvPr id="87066" name="TextBox 22"/>
          <p:cNvSpPr txBox="1">
            <a:spLocks noChangeArrowheads="1"/>
          </p:cNvSpPr>
          <p:nvPr/>
        </p:nvSpPr>
        <p:spPr bwMode="auto">
          <a:xfrm>
            <a:off x="4208463" y="5395913"/>
            <a:ext cx="170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(</a:t>
            </a:r>
            <a:r>
              <a:rPr lang="ru-RU" i="1">
                <a:solidFill>
                  <a:schemeClr val="bg1"/>
                </a:solidFill>
                <a:latin typeface="Calibri" pitchFamily="34" charset="0"/>
              </a:rPr>
              <a:t>6 программ</a:t>
            </a:r>
            <a:r>
              <a:rPr lang="ru-RU" i="1">
                <a:latin typeface="Calibri" pitchFamily="34" charset="0"/>
              </a:rPr>
              <a:t>)</a:t>
            </a:r>
          </a:p>
        </p:txBody>
      </p:sp>
      <p:sp>
        <p:nvSpPr>
          <p:cNvPr id="87067" name="TextBox 24"/>
          <p:cNvSpPr txBox="1">
            <a:spLocks noChangeArrowheads="1"/>
          </p:cNvSpPr>
          <p:nvPr/>
        </p:nvSpPr>
        <p:spPr bwMode="auto">
          <a:xfrm>
            <a:off x="5794375" y="5170488"/>
            <a:ext cx="1874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(</a:t>
            </a:r>
            <a:r>
              <a:rPr lang="ru-RU" i="1">
                <a:solidFill>
                  <a:schemeClr val="bg1"/>
                </a:solidFill>
                <a:latin typeface="Calibri" pitchFamily="34" charset="0"/>
              </a:rPr>
              <a:t>3 программы</a:t>
            </a:r>
            <a:r>
              <a:rPr lang="ru-RU" i="1">
                <a:latin typeface="Calibri" pitchFamily="34" charset="0"/>
              </a:rPr>
              <a:t>)</a:t>
            </a:r>
          </a:p>
        </p:txBody>
      </p:sp>
      <p:sp>
        <p:nvSpPr>
          <p:cNvPr id="87068" name="TextBox 25"/>
          <p:cNvSpPr txBox="1">
            <a:spLocks noChangeArrowheads="1"/>
          </p:cNvSpPr>
          <p:nvPr/>
        </p:nvSpPr>
        <p:spPr bwMode="auto">
          <a:xfrm>
            <a:off x="7656513" y="3308350"/>
            <a:ext cx="33369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chemeClr val="bg1"/>
                </a:solidFill>
                <a:latin typeface="Bookman Old Style" pitchFamily="18" charset="0"/>
              </a:rPr>
              <a:t>1.Непрограммные расходы на содержание органов местного самоуправления (ОМСУ) и казенных учреждений по обеспечению деятельности ОМСУ;</a:t>
            </a:r>
          </a:p>
          <a:p>
            <a:pPr algn="just"/>
            <a:r>
              <a:rPr lang="ru-RU" sz="1600">
                <a:solidFill>
                  <a:schemeClr val="bg1"/>
                </a:solidFill>
                <a:latin typeface="Bookman Old Style" pitchFamily="18" charset="0"/>
              </a:rPr>
              <a:t>2.Непрограммные расходы за счет субвенций поступивших из вышестоящих бюджетов на выполнение переданных полномочий;</a:t>
            </a:r>
          </a:p>
          <a:p>
            <a:pPr algn="just"/>
            <a:endParaRPr lang="ru-RU" sz="160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87069" name="Рисунок 2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9663" y="3563938"/>
            <a:ext cx="6048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540" y="387884"/>
            <a:ext cx="2891245" cy="1876344"/>
          </a:xfrm>
          <a:prstGeom prst="rect">
            <a:avLst/>
          </a:prstGeom>
          <a:ln>
            <a:noFill/>
          </a:ln>
          <a:effectLst>
            <a:glow rad="228600">
              <a:srgbClr val="5B9BD5"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9090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1838" y="141288"/>
            <a:ext cx="4092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75" y="141288"/>
            <a:ext cx="45275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5038" y="141288"/>
            <a:ext cx="423068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5463" y="976313"/>
            <a:ext cx="2159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Социальной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направленности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7563" y="627063"/>
            <a:ext cx="25765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Обеспечение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безопасных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условий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жизнедеятельности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7375" y="765175"/>
            <a:ext cx="1611313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Поддержка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отраслей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экономики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55200" y="903288"/>
            <a:ext cx="18129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Общего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характера</a:t>
            </a:r>
          </a:p>
        </p:txBody>
      </p:sp>
      <p:graphicFrame>
        <p:nvGraphicFramePr>
          <p:cNvPr id="89174" name="Group 86"/>
          <p:cNvGraphicFramePr>
            <a:graphicFrameLocks noGrp="1"/>
          </p:cNvGraphicFramePr>
          <p:nvPr/>
        </p:nvGraphicFramePr>
        <p:xfrm>
          <a:off x="165100" y="2392363"/>
          <a:ext cx="2900363" cy="3586163"/>
        </p:xfrm>
        <a:graphic>
          <a:graphicData uri="http://schemas.openxmlformats.org/drawingml/2006/table">
            <a:tbl>
              <a:tblPr/>
              <a:tblGrid>
                <a:gridCol w="2900363"/>
              </a:tblGrid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 Гайского городского  округа Оренбургской области на 2016 -2020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 Гайского городского округа Оренбургской области 2016-2020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массового спорта на территории Гайского городского округа на 2016-2020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«Молодежь Гайского городского округа на 2016-2020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«Молодая семья в Гайском городском округе на 2016-2020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222625" y="2419350"/>
          <a:ext cx="2800404" cy="44392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00404"/>
              </a:tblGrid>
              <a:tr h="5073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«Безопасность населения Гайского городского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 на 2016-2020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1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«Повышение безопасности дорожного движения на территории Гайского городского округа на 2016-2020 годы»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1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«Оздоровление экологической обстановки в Гайском городском округе на 2016-2020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годы»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94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«Доступная среда муниципального образования Гайский городской округ Оренбургской области на 2017-2021 годы»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7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«Гармонизация межэтнических и межконфессиональных отношений на территории муниципального образования Гайский городской округ на 2017-2021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годы»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7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«Энергосбережение и повышение энергетической эффективности Гайского городского округа на 2017-2021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годы»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113463" y="2379663"/>
          <a:ext cx="3091543" cy="34731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91543"/>
              </a:tblGrid>
              <a:tr h="5693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системы градорегулирования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образования Гайский городской округ Оренбургской области на 2016-2020 годы»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93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«Экономическое развитие Гайского городского округа на 2014-2018 годы»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93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«Стимулирование развитие жилищного строительства в Гайском городском округе на 2016-2020 годы»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589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«Благоустройство территории Гайского городского округа на 2016-2020 годы»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548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«Энергоэффективность и развитие энергетики в Сорочинском городском округе Оренбургской области на 2014-2018 годы»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310688" y="2378075"/>
          <a:ext cx="2768737" cy="225321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68737"/>
              </a:tblGrid>
              <a:tr h="63572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муниципальными финансами Гайского городского округа на 2016-2020 годы»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017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«Комплексное развитие муниципального управления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Гайского городского округа на 2016-2020 годы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017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качественными услугами жилищно-коммунального хозяйства в Гайском городском округе на 2016-2020 годы»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6129338" y="5851525"/>
          <a:ext cx="3066324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66324"/>
              </a:tblGrid>
              <a:tr h="6688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сельского хозяйства  и регулирование рынков сельскохозяйственной продукции, сырья и продовольствия в Гайском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городском округе на 2016-2020 г оды»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1210491" y="113211"/>
            <a:ext cx="9805852" cy="496389"/>
          </a:xfrm>
          <a:prstGeom prst="round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200025"/>
            <a:ext cx="12192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Georgia Полужирный" panose="02040802050405020203" pitchFamily="18" charset="0"/>
                <a:cs typeface="+mn-cs"/>
              </a:rPr>
              <a:t>Муниципальные программы Гайского городского округа на 2017 -2019 г.г.</a:t>
            </a:r>
            <a:r>
              <a:rPr lang="ru-RU" b="1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 Полужирный" panose="02040802050405020203" pitchFamily="18" charset="0"/>
                <a:cs typeface="+mn-cs"/>
              </a:rPr>
              <a:t/>
            </a:r>
            <a:br>
              <a:rPr lang="ru-RU" b="1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 Полужирный" panose="02040802050405020203" pitchFamily="18" charset="0"/>
                <a:cs typeface="+mn-cs"/>
              </a:rPr>
            </a:br>
            <a:endParaRPr lang="ru-RU" b="1" dirty="0">
              <a:ln w="6600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5776119" y="5968206"/>
            <a:ext cx="774700" cy="560388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4154" y="719138"/>
          <a:ext cx="11144816" cy="466415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366536"/>
                <a:gridCol w="2057306"/>
                <a:gridCol w="2018486"/>
                <a:gridCol w="1702488"/>
              </a:tblGrid>
              <a:tr h="222422">
                <a:tc>
                  <a:txBody>
                    <a:bodyPr/>
                    <a:lstStyle/>
                    <a:p>
                      <a:pPr algn="ctr" rtl="0" fontAlgn="t"/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algn="ctr" rtl="0" fontAlgn="t"/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algn="ctr" rtl="0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Наименование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программ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algn="ctr" rtl="0" fontAlgn="t"/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algn="ctr" rtl="0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2017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2018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b">
                    <a:solidFill>
                      <a:schemeClr val="accent2"/>
                    </a:solidFill>
                  </a:tcPr>
                </a:tc>
              </a:tr>
              <a:tr h="81542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1. «Муниципальная программа «Комплексное развитие муниципального управления Гайского городского округа на 2016-2020 годы»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33236,50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33971,50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33921,00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b"/>
                </a:tc>
              </a:tr>
              <a:tr h="52149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2. «Муниципальная программа  «Безопасность населения Гайского городского округа на 2016-2020 годы»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2092,00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2092,00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2092,00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b"/>
                </a:tc>
              </a:tr>
              <a:tr h="8637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3. «Муниципальная программа  «Развитие системы градорегулирования муниципального образования Гайский городской округ Оренбургской области на 2016-2020 годы»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6083,80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5113,80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5113,80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b"/>
                </a:tc>
              </a:tr>
              <a:tr h="52149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4. «Муниципальная программа  «Управление муниципальными финансами Гайского городского округа на 2016-2020 годы»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11305,30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11645,30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11645,30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b"/>
                </a:tc>
              </a:tr>
              <a:tr h="52149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5. «Муниципальная программа  «Экономическое развитие Гайского городского округа на 2016-2020 годы»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2879,90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1791,60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1791,60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b"/>
                </a:tc>
              </a:tr>
              <a:tr h="8637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6</a:t>
                      </a:r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. </a:t>
                      </a:r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«Муниципальная программа  «Обеспечение качественными услугами жилищно-коммунального хозяйства в Гайском городском округе на 2016-2020 годы»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2225,89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7929,53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8215,93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148" marR="8148" marT="8148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/>
          <p:cNvSpPr/>
          <p:nvPr/>
        </p:nvSpPr>
        <p:spPr>
          <a:xfrm rot="5400000">
            <a:off x="5829301" y="5927725"/>
            <a:ext cx="774700" cy="561975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88885" y="384160"/>
          <a:ext cx="10909426" cy="550855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803761"/>
                <a:gridCol w="1913001"/>
                <a:gridCol w="2359370"/>
                <a:gridCol w="1833294"/>
              </a:tblGrid>
              <a:tr h="549189">
                <a:tc>
                  <a:txBody>
                    <a:bodyPr/>
                    <a:lstStyle/>
                    <a:p>
                      <a:pPr algn="ctr" rtl="0" fontAlgn="t"/>
                      <a:endParaRPr lang="ru-RU" sz="1200" b="1" u="none" strike="noStrike" dirty="0" smtClean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algn="ctr" rtl="0" fontAlgn="t"/>
                      <a:endParaRPr lang="ru-RU" sz="1200" b="1" u="none" strike="noStrike" dirty="0" smtClean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algn="ctr" rtl="0" fontAlgn="t"/>
                      <a:r>
                        <a:rPr lang="ru-RU" sz="1200" b="1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Наименование </a:t>
                      </a:r>
                      <a:r>
                        <a:rPr lang="ru-RU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программ 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u="none" strike="noStrike" dirty="0" smtClean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algn="ctr" rtl="0" fontAlgn="t"/>
                      <a:endParaRPr lang="ru-RU" sz="1200" b="1" u="none" strike="noStrike" dirty="0" smtClean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algn="ctr" rtl="0" fontAlgn="t"/>
                      <a:r>
                        <a:rPr lang="ru-RU" sz="1200" b="1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2017 </a:t>
                      </a:r>
                      <a:r>
                        <a:rPr lang="ru-RU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2018 год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2019 год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b"/>
                </a:tc>
              </a:tr>
              <a:tr h="640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7</a:t>
                      </a:r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. </a:t>
                      </a:r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«Муниципальная программа «Стимулирование развитие жилищного строительства в Гайском городском округе на 2016-2020 годы»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53607,81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22663,97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22663,97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b"/>
                </a:tc>
              </a:tr>
              <a:tr h="51257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8</a:t>
                      </a:r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. </a:t>
                      </a:r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«Муниципальная программа «Благоустройство территории Гайского городского округа на 2016-2020 годы»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26947,70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26947,70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29393,50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b"/>
                </a:tc>
              </a:tr>
              <a:tr h="640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9. </a:t>
                      </a:r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«Муниципальная программа «Повышение безопасности дорожного движения на территории Гайского городского округа на 2016-2020 годы»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24979,20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22644,00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23964,30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b"/>
                </a:tc>
              </a:tr>
              <a:tr h="51257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10. </a:t>
                      </a:r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«Муниципальная программа «Развитие образования Гайского городского округа Оренбургской области на 2016-2020 годы»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567</a:t>
                      </a:r>
                      <a:r>
                        <a:rPr lang="ru-RU" sz="1200" u="none" strike="noStrike" baseline="0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 269,10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579737,50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579737,50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b"/>
                </a:tc>
              </a:tr>
              <a:tr h="51257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11. </a:t>
                      </a:r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«Муниципальная программа  «Развитие культуры Гайского городского округа Оренбургской области на 2016-2020 годы»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54084,00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57405,60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57405,60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b"/>
                </a:tc>
              </a:tr>
              <a:tr h="640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12. </a:t>
                      </a:r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«Муниципальная программа «Развитие физической культуры и массового спорта на территории Гайского городского округа на 2016-2020 годы»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15188,00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15988,00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15987,80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b"/>
                </a:tc>
              </a:tr>
              <a:tr h="102515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13. </a:t>
                      </a:r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«Муниципальная программа «Управление муниципальным имуществом и земельными ресурсами на территории муниципального образования Гайский городской округ Оренбургской области на 2016-2020 годы»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9142,90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9575,40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9575,40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b"/>
                </a:tc>
              </a:tr>
              <a:tr h="38443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14. </a:t>
                      </a:r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«Муниципальная программа «Молодежь Гайского городского округа на 2016-2020 годы»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6250,20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6250,20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6250,20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6102" marR="6102" marT="6102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44625" y="6048375"/>
          <a:ext cx="9052561" cy="424919"/>
        </p:xfrm>
        <a:graphic>
          <a:graphicData uri="http://schemas.openxmlformats.org/drawingml/2006/table">
            <a:tbl>
              <a:tblPr/>
              <a:tblGrid>
                <a:gridCol w="3767329"/>
                <a:gridCol w="1746504"/>
                <a:gridCol w="1380744"/>
                <a:gridCol w="2157984"/>
              </a:tblGrid>
              <a:tr h="4249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Программные расходы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833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032,20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806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713,70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810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715,50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287" y="389300"/>
          <a:ext cx="8999146" cy="547690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962605"/>
                <a:gridCol w="1578029"/>
                <a:gridCol w="1223241"/>
                <a:gridCol w="2235271"/>
              </a:tblGrid>
              <a:tr h="22756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Наименование программ 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2017 год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2018 год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2019 год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b"/>
                </a:tc>
              </a:tr>
              <a:tr h="67733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15. </a:t>
                      </a:r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«Муниципальная программа «Молодая семья в Гайском городском округе на 2016-2020 годы»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4216,90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2237,00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2237,00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b"/>
                </a:tc>
              </a:tr>
              <a:tr h="118533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16. </a:t>
                      </a:r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«Муниципальная программа  «Развитие сельского хозяйства и регулирование рынков сельскохозяйственной продукции, сырья и продовольствия в Гайском городском округе на 2016-2020 годы»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12802,40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b"/>
                </a:tc>
              </a:tr>
              <a:tr h="67733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17. </a:t>
                      </a:r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«Муниципальная программа «Оздоровление экологической обстановки в Гайском городском округе на 2016-2020 годы»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230,00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230,00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230,00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ctr"/>
                </a:tc>
              </a:tr>
              <a:tr h="1016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18. </a:t>
                      </a:r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«Муниципальная программа  «Гармонизация межэтнических и межконфессиональных отношений на территории муниципального образования Гайский городской округ на 2017-2021 годы»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5,8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ctr"/>
                </a:tc>
              </a:tr>
              <a:tr h="84666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19. </a:t>
                      </a:r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«Муниципальная программа  «Энергосбережение и повышение энергетической эффективности Гайского городского округа на 2017-2021 годы»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79,8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79,8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79,8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ctr"/>
                </a:tc>
              </a:tr>
              <a:tr h="84666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20. </a:t>
                      </a:r>
                      <a:r>
                        <a:rPr lang="ru-RU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«Муниципальная программа «Доступная среда муниципального образования Гайский городской округ  Оренбургской области на 2017-2021 годы»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405,00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405,00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itchFamily="18" charset="0"/>
                        </a:rPr>
                        <a:t>405,00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8063" marR="8063" marT="8063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2016" y="228600"/>
            <a:ext cx="11511984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</a:rPr>
              <a:t> Выполнение майских Указов Президента РФ</a:t>
            </a:r>
          </a:p>
        </p:txBody>
      </p:sp>
      <p:sp>
        <p:nvSpPr>
          <p:cNvPr id="51203" name="Объект 4"/>
          <p:cNvSpPr>
            <a:spLocks noGrp="1"/>
          </p:cNvSpPr>
          <p:nvPr>
            <p:ph idx="4294967295"/>
          </p:nvPr>
        </p:nvSpPr>
        <p:spPr>
          <a:xfrm>
            <a:off x="401638" y="1809750"/>
            <a:ext cx="9491662" cy="40227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200" b="1" smtClean="0">
                <a:latin typeface="Times New Roman" pitchFamily="18" charset="0"/>
              </a:rPr>
              <a:t>      </a:t>
            </a:r>
            <a:r>
              <a:rPr lang="ru-RU" altLang="ru-RU" sz="2200" b="1" smtClean="0">
                <a:solidFill>
                  <a:srgbClr val="0000FF"/>
                </a:solidFill>
                <a:latin typeface="Times New Roman" pitchFamily="18" charset="0"/>
              </a:rPr>
              <a:t>Средняя заработная плата по педагогическим работникам и работникам учреждений культуры по Гайскому городскому округу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0000FF"/>
                </a:solidFill>
                <a:latin typeface="Times New Roman" pitchFamily="18" charset="0"/>
              </a:rPr>
              <a:t>на 01 августа 2016 года</a:t>
            </a:r>
            <a:endParaRPr lang="ru-RU" sz="220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92225" y="2944813"/>
          <a:ext cx="8127999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1533"/>
                <a:gridCol w="1379349"/>
                <a:gridCol w="221711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Категории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достижения планового целевого показателя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Педагогические</a:t>
                      </a:r>
                      <a:r>
                        <a:rPr lang="ru-RU" baseline="0" dirty="0" smtClean="0"/>
                        <a:t> работники общеобразовательных учреждений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25841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103,4</a:t>
                      </a:r>
                      <a:endParaRPr lang="ru-RU" dirty="0"/>
                    </a:p>
                  </a:txBody>
                  <a:tcPr/>
                </a:tc>
              </a:tr>
              <a:tr h="613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Педагогические</a:t>
                      </a:r>
                      <a:r>
                        <a:rPr lang="ru-RU" baseline="0" dirty="0" smtClean="0"/>
                        <a:t> работники  учреждений дополнительного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20318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106,9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Педагогические</a:t>
                      </a:r>
                      <a:r>
                        <a:rPr lang="ru-RU" baseline="0" dirty="0" smtClean="0"/>
                        <a:t> работники   дошкольных учреждений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19625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97,1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Работники учреждений культуры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15757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107,8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3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6588" y="311150"/>
            <a:ext cx="11303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357188"/>
            <a:ext cx="10972800" cy="57689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программных расходов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городского округа на 2017-2019 г.г.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3200" b="1" dirty="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480291" y="1560945"/>
          <a:ext cx="11439723" cy="452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1080655" y="1439333"/>
          <a:ext cx="102431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2088" y="88900"/>
            <a:ext cx="11869737" cy="523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89097"/>
            <a:ext cx="1219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latin typeface="+mn-lt"/>
                <a:cs typeface="+mn-cs"/>
              </a:rPr>
              <a:t>Динамика расходов бюджета городского округа за 2015-2019 гг.</a:t>
            </a:r>
          </a:p>
        </p:txBody>
      </p:sp>
      <p:graphicFrame>
        <p:nvGraphicFramePr>
          <p:cNvPr id="99331" name="Диаграмма 5"/>
          <p:cNvGraphicFramePr>
            <a:graphicFrameLocks/>
          </p:cNvGraphicFramePr>
          <p:nvPr/>
        </p:nvGraphicFramePr>
        <p:xfrm>
          <a:off x="327025" y="808038"/>
          <a:ext cx="9242425" cy="4775200"/>
        </p:xfrm>
        <a:graphic>
          <a:graphicData uri="http://schemas.openxmlformats.org/presentationml/2006/ole">
            <p:oleObj spid="_x0000_s99331" name="Worksheet" r:id="rId4" imgW="9239440" imgH="47720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174171"/>
            <a:ext cx="12191999" cy="95410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5474" name="Диаграмма 4"/>
          <p:cNvGraphicFramePr>
            <a:graphicFrameLocks/>
          </p:cNvGraphicFramePr>
          <p:nvPr/>
        </p:nvGraphicFramePr>
        <p:xfrm>
          <a:off x="1228725" y="1163638"/>
          <a:ext cx="9220200" cy="5635625"/>
        </p:xfrm>
        <a:graphic>
          <a:graphicData uri="http://schemas.openxmlformats.org/presentationml/2006/ole">
            <p:oleObj spid="_x0000_s105474" name="Worksheet" r:id="rId4" imgW="9220010" imgH="5476684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74625"/>
            <a:ext cx="1219200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Статистические сопоставления по доходам, расходам и дефицитам бюджета с другими муниципальными образованиями на 2017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130175"/>
            <a:ext cx="11979275" cy="6286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Bookman Old Style" panose="02050604050505020204" pitchFamily="18" charset="0"/>
                <a:cs typeface="+mn-cs"/>
              </a:rPr>
              <a:t>Доходы и расходы бюджета Гайского городского округа на 1 жителя </a:t>
            </a:r>
            <a:r>
              <a:rPr lang="ru-RU" sz="2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Bookman Old Style" panose="02050604050505020204" pitchFamily="18" charset="0"/>
                <a:cs typeface="+mn-cs"/>
              </a:rPr>
              <a:t>в тыс. рублей</a:t>
            </a:r>
            <a:endParaRPr lang="ru-RU" sz="2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latin typeface="Bookman Old Style" panose="02050604050505020204" pitchFamily="18" charset="0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2673" y="838859"/>
          <a:ext cx="7278987" cy="568085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663721"/>
                <a:gridCol w="1230121"/>
                <a:gridCol w="1322611"/>
                <a:gridCol w="1100635"/>
                <a:gridCol w="961899"/>
              </a:tblGrid>
              <a:tr h="32495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u="none" strike="noStrike" dirty="0">
                          <a:latin typeface="Bookman Old Style" pitchFamily="18" charset="0"/>
                        </a:rPr>
                        <a:t>Наименование 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u="none" strike="noStrike" dirty="0">
                          <a:latin typeface="Bookman Old Style" pitchFamily="18" charset="0"/>
                        </a:rPr>
                        <a:t>2016 год оценка 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u="none" strike="noStrike" dirty="0">
                          <a:latin typeface="Bookman Old Style" pitchFamily="18" charset="0"/>
                        </a:rPr>
                        <a:t>2017 год прогноз 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u="none" strike="noStrike" dirty="0">
                          <a:latin typeface="Bookman Old Style" pitchFamily="18" charset="0"/>
                        </a:rPr>
                        <a:t>2018 год прогноз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u="none" strike="noStrike" dirty="0">
                          <a:latin typeface="Bookman Old Style" pitchFamily="18" charset="0"/>
                        </a:rPr>
                        <a:t>2019 год прогноз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/>
                </a:tc>
              </a:tr>
              <a:tr h="35636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>
                          <a:latin typeface="Bookman Old Style" pitchFamily="18" charset="0"/>
                        </a:rPr>
                        <a:t>Объем доходов местного бюджета на 1 жителя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Bookman Old Style" pitchFamily="18" charset="0"/>
                        </a:rPr>
                        <a:t>21726,06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Bookman Old Style" pitchFamily="18" charset="0"/>
                        </a:rPr>
                        <a:t>19232,14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18666,62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18755,74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b"/>
                </a:tc>
              </a:tr>
              <a:tr h="48464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>
                          <a:latin typeface="Bookman Old Style" pitchFamily="18" charset="0"/>
                        </a:rPr>
                        <a:t>Объем налоговых и неналоговых доходов местного бюджета на 1 жителя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Bookman Old Style" pitchFamily="18" charset="0"/>
                        </a:rPr>
                        <a:t>79334,44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latin typeface="Bookman Old Style" pitchFamily="18" charset="0"/>
                        </a:rPr>
                        <a:t>8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</a:rPr>
                        <a:t>159,92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8637,23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9244,54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b"/>
                </a:tc>
              </a:tr>
              <a:tr h="52341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>
                          <a:latin typeface="Bookman Old Style" pitchFamily="18" charset="0"/>
                        </a:rPr>
                        <a:t>Объем безвозмездных поступлений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  <a:p>
                      <a:pPr algn="ctr" rtl="0" fontAlgn="t"/>
                      <a:r>
                        <a:rPr lang="ru-RU" sz="1100" u="none" strike="noStrike" dirty="0">
                          <a:latin typeface="Bookman Old Style" pitchFamily="18" charset="0"/>
                        </a:rPr>
                        <a:t>на 1 жителя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13791,61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11072,22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10029,37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9511,19</a:t>
                      </a: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b"/>
                </a:tc>
              </a:tr>
              <a:tr h="45659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>
                          <a:latin typeface="Bookman Old Style" pitchFamily="18" charset="0"/>
                        </a:rPr>
                        <a:t>Объем расходов местного бюджета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  <a:p>
                      <a:pPr algn="ctr" rtl="0" fontAlgn="t"/>
                      <a:r>
                        <a:rPr lang="ru-RU" sz="1100" u="none" strike="noStrike" dirty="0">
                          <a:latin typeface="Bookman Old Style" pitchFamily="18" charset="0"/>
                        </a:rPr>
                        <a:t>на 1 жителя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21109,50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19232,14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18666,62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18755,74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b"/>
                </a:tc>
              </a:tr>
              <a:tr h="70490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>
                          <a:latin typeface="Bookman Old Style" pitchFamily="18" charset="0"/>
                        </a:rPr>
                        <a:t>Объем расходов местного бюджета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  <a:p>
                      <a:pPr algn="ctr" rtl="0" fontAlgn="t"/>
                      <a:r>
                        <a:rPr lang="ru-RU" sz="1100" u="none" strike="noStrike" dirty="0">
                          <a:latin typeface="Bookman Old Style" pitchFamily="18" charset="0"/>
                        </a:rPr>
                        <a:t>на </a:t>
                      </a:r>
                      <a:r>
                        <a:rPr lang="ru-RU" sz="1100" u="none" strike="noStrike" dirty="0" err="1">
                          <a:latin typeface="Bookman Old Style" pitchFamily="18" charset="0"/>
                        </a:rPr>
                        <a:t>жилищно</a:t>
                      </a:r>
                      <a:r>
                        <a:rPr lang="ru-RU" sz="1100" u="none" strike="noStrike" dirty="0">
                          <a:latin typeface="Bookman Old Style" pitchFamily="18" charset="0"/>
                        </a:rPr>
                        <a:t>- коммунальное хозяйство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  <a:p>
                      <a:pPr algn="ctr" rtl="0" fontAlgn="t"/>
                      <a:r>
                        <a:rPr lang="ru-RU" sz="1100" u="none" strike="noStrike" dirty="0">
                          <a:latin typeface="Bookman Old Style" pitchFamily="18" charset="0"/>
                        </a:rPr>
                        <a:t>на 1 жителя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Bookman Old Style" pitchFamily="18" charset="0"/>
                        </a:rPr>
                        <a:t>3947,64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1840,79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1278,65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1339,50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b"/>
                </a:tc>
              </a:tr>
              <a:tr h="53455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>
                          <a:latin typeface="Bookman Old Style" pitchFamily="18" charset="0"/>
                        </a:rPr>
                        <a:t>Объем расходов местного бюджета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  <a:p>
                      <a:pPr algn="ctr" rtl="0" fontAlgn="t"/>
                      <a:r>
                        <a:rPr lang="ru-RU" sz="1100" u="none" strike="noStrike" dirty="0">
                          <a:latin typeface="Bookman Old Style" pitchFamily="18" charset="0"/>
                        </a:rPr>
                        <a:t>на образование 1 жителя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Bookman Old Style" pitchFamily="18" charset="0"/>
                        </a:rPr>
                        <a:t>12453,96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latin typeface="Bookman Old Style" pitchFamily="18" charset="0"/>
                        </a:rPr>
                        <a:t>12604,73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12922,51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12922,51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b"/>
                </a:tc>
              </a:tr>
              <a:tr h="49557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>
                          <a:latin typeface="Bookman Old Style" pitchFamily="18" charset="0"/>
                        </a:rPr>
                        <a:t>Объем расходов местного бюджета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  <a:p>
                      <a:pPr algn="ctr" rtl="0" fontAlgn="t"/>
                      <a:r>
                        <a:rPr lang="ru-RU" sz="1100" u="none" strike="noStrike" dirty="0">
                          <a:latin typeface="Bookman Old Style" pitchFamily="18" charset="0"/>
                        </a:rPr>
                        <a:t>на культуру на 1 жителя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Bookman Old Style" pitchFamily="18" charset="0"/>
                        </a:rPr>
                        <a:t>830,41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Bookman Old Style" pitchFamily="18" charset="0"/>
                        </a:rPr>
                        <a:t>745,53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797,23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797,23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b"/>
                </a:tc>
              </a:tr>
              <a:tr h="57909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>
                          <a:latin typeface="Bookman Old Style" pitchFamily="18" charset="0"/>
                        </a:rPr>
                        <a:t>Объем расходов местного бюджета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  <a:p>
                      <a:pPr algn="ctr" rtl="0" fontAlgn="t"/>
                      <a:r>
                        <a:rPr lang="ru-RU" sz="1100" u="none" strike="noStrike" dirty="0">
                          <a:latin typeface="Bookman Old Style" pitchFamily="18" charset="0"/>
                        </a:rPr>
                        <a:t>на социальную политику на 1 жителя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Bookman Old Style" pitchFamily="18" charset="0"/>
                        </a:rPr>
                        <a:t>1194,40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latin typeface="Bookman Old Style" pitchFamily="18" charset="0"/>
                        </a:rPr>
                        <a:t>1009,98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965,44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964,32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b"/>
                </a:tc>
              </a:tr>
              <a:tr h="5902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>
                          <a:latin typeface="Bookman Old Style" pitchFamily="18" charset="0"/>
                        </a:rPr>
                        <a:t>Объем расходов местного бюджета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  <a:p>
                      <a:pPr algn="ctr" rtl="0" fontAlgn="t"/>
                      <a:r>
                        <a:rPr lang="ru-RU" sz="1100" u="none" strike="noStrike" dirty="0">
                          <a:latin typeface="Bookman Old Style" pitchFamily="18" charset="0"/>
                        </a:rPr>
                        <a:t>на физическую культуру и спорт на 1 жителя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Bookman Old Style" pitchFamily="18" charset="0"/>
                        </a:rPr>
                        <a:t>100,47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Bookman Old Style" pitchFamily="18" charset="0"/>
                        </a:rPr>
                        <a:t>99,42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latin typeface="Bookman Old Style" pitchFamily="18" charset="0"/>
                        </a:rPr>
                        <a:t>99,43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latin typeface="Bookman Old Style" pitchFamily="18" charset="0"/>
                        </a:rPr>
                        <a:t>99,43</a:t>
                      </a:r>
                    </a:p>
                  </a:txBody>
                  <a:tcPr marL="5845" marR="5845" marT="5845" marB="0" anchor="b"/>
                </a:tc>
              </a:tr>
              <a:tr h="5902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Объем расходов местного бюджета на средства массовой информации на 1 жителя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31,73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25,17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27,40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5845" marR="5845" marT="5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latin typeface="Bookman Old Style" pitchFamily="18" charset="0"/>
                        </a:rPr>
                        <a:t>27,40</a:t>
                      </a:r>
                    </a:p>
                  </a:txBody>
                  <a:tcPr marL="5845" marR="5845" marT="5845" marB="0" anchor="b"/>
                </a:tc>
              </a:tr>
            </a:tbl>
          </a:graphicData>
        </a:graphic>
      </p:graphicFrame>
      <p:pic>
        <p:nvPicPr>
          <p:cNvPr id="107524" name="Picture 1" descr="C:\Documents and Settings\Admin\Рабочий стол\i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3714750"/>
            <a:ext cx="3048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2" descr="C:\Documents and Settings\Admin\Рабочий стол\Kalenderblatt_20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8038" y="377825"/>
            <a:ext cx="2655887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3" descr="C:\Documents and Settings\Admin\Рабочий стол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18638" y="2771775"/>
            <a:ext cx="5889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230688" y="4576763"/>
            <a:ext cx="4446587" cy="184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2013" y="130175"/>
            <a:ext cx="8413750" cy="431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-125896" y="115484"/>
            <a:ext cx="1038970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Bookman Old Style" panose="02050604050505020204" pitchFamily="18" charset="0"/>
                <a:cs typeface="+mn-cs"/>
              </a:rPr>
              <a:t>Минимальный размер оплаты труда в 2017 году</a:t>
            </a:r>
          </a:p>
        </p:txBody>
      </p:sp>
      <p:sp>
        <p:nvSpPr>
          <p:cNvPr id="109572" name="Прямоугольник 6"/>
          <p:cNvSpPr>
            <a:spLocks noChangeArrowheads="1"/>
          </p:cNvSpPr>
          <p:nvPr/>
        </p:nvSpPr>
        <p:spPr bwMode="auto">
          <a:xfrm>
            <a:off x="3289300" y="4576763"/>
            <a:ext cx="6096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00"/>
                </a:solidFill>
                <a:latin typeface="Times New Roman" pitchFamily="18" charset="0"/>
              </a:rPr>
              <a:t>Согласно Федеральному закону от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rgbClr val="000000"/>
                </a:solidFill>
                <a:latin typeface="Times New Roman" pitchFamily="18" charset="0"/>
              </a:rPr>
              <a:t>19 июня 2000 года №82-ФЗ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rgbClr val="000000"/>
                </a:solidFill>
                <a:latin typeface="Times New Roman" pitchFamily="18" charset="0"/>
              </a:rPr>
              <a:t>«О минимальном размере оплаты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rgbClr val="000000"/>
                </a:solidFill>
                <a:latin typeface="Times New Roman" pitchFamily="18" charset="0"/>
              </a:rPr>
              <a:t>труда» с 1 января 2017 года МРОТ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rgbClr val="000000"/>
                </a:solidFill>
                <a:latin typeface="Times New Roman" pitchFamily="18" charset="0"/>
              </a:rPr>
              <a:t>составит </a:t>
            </a:r>
            <a:r>
              <a:rPr lang="ru-RU" sz="2000" b="1" i="1">
                <a:solidFill>
                  <a:srgbClr val="FF0000"/>
                </a:solidFill>
                <a:latin typeface="Times New Roman" pitchFamily="18" charset="0"/>
              </a:rPr>
              <a:t>7500,00 </a:t>
            </a:r>
            <a:r>
              <a:rPr lang="ru-RU" sz="2000" b="1" i="1">
                <a:solidFill>
                  <a:srgbClr val="000000"/>
                </a:solidFill>
                <a:latin typeface="Times New Roman" pitchFamily="18" charset="0"/>
              </a:rPr>
              <a:t>рублей.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109573" name="Picture 2" descr="C:\Documents and Settings\Admin\Рабочий стол\mrot-s-1-yanvarya-2017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693738"/>
            <a:ext cx="4360863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8750" y="6350"/>
            <a:ext cx="11839575" cy="400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4925" y="6350"/>
            <a:ext cx="12157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Общественно значимые проекты  Гайского городского округа на 2017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8750" y="730250"/>
          <a:ext cx="11838911" cy="284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076571"/>
                <a:gridCol w="1947998"/>
                <a:gridCol w="18143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Финансирование из местного бюджета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тыс. руб.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Финансирование из бюджетов других уровней,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тыс. руб.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Приобретение</a:t>
                      </a:r>
                      <a:r>
                        <a:rPr lang="ru-RU" sz="1600" baseline="0" dirty="0" smtClean="0">
                          <a:latin typeface="Bookman Old Style" panose="02050604050505020204" pitchFamily="18" charset="0"/>
                        </a:rPr>
                        <a:t> (строительство) квартир для детей сирот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0,00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13 175,00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Приобретение жилья для отдельных категорий граждан по договорам </a:t>
                      </a:r>
                      <a:r>
                        <a:rPr lang="ru-RU" sz="1600" dirty="0" err="1" smtClean="0">
                          <a:latin typeface="Bookman Old Style" panose="02050604050505020204" pitchFamily="18" charset="0"/>
                        </a:rPr>
                        <a:t>соц</a:t>
                      </a:r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 найма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0,00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1 160,90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453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Мероприятия по переселению граждан из аварийного жилья</a:t>
                      </a:r>
                    </a:p>
                    <a:p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6 290,04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24 721,8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Ремонт автомобильных дорог 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785,00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14 896,40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2337" name="Picture 1" descr="C:\Documents and Settings\Admin\Рабочий стол\_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440" y="3959053"/>
            <a:ext cx="2819718" cy="1880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2338" name="Picture 2" descr="C:\Documents and Settings\Admin\Рабочий стол\2014_10_17(2)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4880" y="4083686"/>
            <a:ext cx="2773044" cy="1848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2339" name="Picture 3" descr="C:\Documents and Settings\Admin\Рабочий стол\1464058507_avariynoe-zhi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33757" y="3979055"/>
            <a:ext cx="2775660" cy="1922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633743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Справочная информация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33125" y="1432768"/>
            <a:ext cx="3812514" cy="1138415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 smtClean="0">
                <a:latin typeface="Bookman Old Style" pitchFamily="18" charset="0"/>
              </a:rPr>
              <a:t>I </a:t>
            </a:r>
            <a:r>
              <a:rPr lang="ru-RU" sz="1600" b="1" dirty="0" smtClean="0">
                <a:latin typeface="Bookman Old Style" pitchFamily="18" charset="0"/>
              </a:rPr>
              <a:t>степень </a:t>
            </a:r>
            <a:r>
              <a:rPr lang="ru-RU" sz="1600" dirty="0" smtClean="0">
                <a:latin typeface="Bookman Old Style" pitchFamily="18" charset="0"/>
              </a:rPr>
              <a:t>«Популярный словарь бюджетных терминов» конкурс проектов по предоставлению бюджета для граждан в 2016 г.</a:t>
            </a: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234498" name="Picture 2" descr="\\master\почта\Михина А.А\Бюджет для граждан\Бюджет для граждан 2017\картинки\20161125_101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4060" y="1421393"/>
            <a:ext cx="1996285" cy="2765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4499" name="Picture 3" descr="\\master\почта\Михина А.А\Бюджет для граждан\Бюджет для граждан 2017\картинки\20161125_101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709" y="683534"/>
            <a:ext cx="2037031" cy="2718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4500" name="Picture 4" descr="\\master\почта\Михина А.А\Бюджет для граждан\Бюджет для граждан 2017\картинки\20161125_100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92872" y="3603277"/>
            <a:ext cx="2899128" cy="2073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34501" name="Picture 5" descr="\\master\почта\Михина А.А\Бюджет для граждан\Бюджет для граждан 2017\картинки\грамота финансовый стар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663" y="3829615"/>
            <a:ext cx="1924879" cy="269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414762" y="969533"/>
            <a:ext cx="2546538" cy="139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Участие в конкурсе проектов по предоставлению бюджета для граждан в 2016 г. в номинации «Лучшие высказывания о бюджете»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5520099" y="4418903"/>
            <a:ext cx="3812514" cy="113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Участие финального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тура на 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Конкурсе проектов по предоставлению бюджета для граждан в 2016 г. 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2377039" y="3928507"/>
            <a:ext cx="2546538" cy="139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Участие в конкурсе «Финансовый старт»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739897" cy="1973655"/>
          </a:xfrm>
        </p:spPr>
        <p:txBody>
          <a:bodyPr/>
          <a:lstStyle/>
          <a:p>
            <a:r>
              <a:rPr lang="ru-RU" sz="1200" dirty="0" smtClean="0">
                <a:latin typeface="Bookman Old Style" pitchFamily="18" charset="0"/>
              </a:rPr>
              <a:t>ФИНАНСОВАЯ ГРАМОТНОСТЬ: БЫТЬ НА ШАГ ВПЕРЕДИ ОСТАЛЬНЫХ</a:t>
            </a:r>
            <a:br>
              <a:rPr lang="ru-RU" sz="1200" dirty="0" smtClean="0">
                <a:latin typeface="Bookman Old Style" pitchFamily="18" charset="0"/>
              </a:rPr>
            </a:br>
            <a:r>
              <a:rPr lang="ru-RU" sz="1200" dirty="0" smtClean="0">
                <a:latin typeface="Bookman Old Style" pitchFamily="18" charset="0"/>
              </a:rPr>
              <a:t>всероссийская неделя сбережений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Новая пап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246" y="226337"/>
            <a:ext cx="1388725" cy="624689"/>
          </a:xfrm>
          <a:prstGeom prst="rect">
            <a:avLst/>
          </a:prstGeom>
          <a:noFill/>
        </p:spPr>
      </p:pic>
      <p:pic>
        <p:nvPicPr>
          <p:cNvPr id="235523" name="Picture 3" descr="C:\Documents and Settings\Admin\Рабочий стол\img_1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9463" y="291330"/>
            <a:ext cx="2203409" cy="1628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24" name="Picture 4" descr="C:\Documents and Settings\Admin\Рабочий стол\img_1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8684" y="298765"/>
            <a:ext cx="2415385" cy="1611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25" name="Picture 5" descr="C:\Documents and Settings\Admin\Рабочий стол\Screenshot_2016-11-25-11-05-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272" y="3805473"/>
            <a:ext cx="3132498" cy="2061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26" name="Picture 6" descr="C:\Documents and Settings\Admin\Рабочий стол\Screenshot_2016-11-25-11-05-0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7312" y="2000047"/>
            <a:ext cx="2477364" cy="18331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27" name="Picture 7" descr="C:\Documents and Settings\Admin\Рабочий стол\Screenshot_2016-11-25-11-05-2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98733" y="2099254"/>
            <a:ext cx="3093267" cy="2404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28" name="Picture 8" descr="C:\Documents and Settings\Admin\Рабочий стол\Screenshot_2016-11-25-11-05-1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0394" y="3967241"/>
            <a:ext cx="2999423" cy="19542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29" name="Picture 9" descr="C:\Documents and Settings\Admin\Рабочий стол\Screenshot_2016-11-25-11-05-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192" y="1586975"/>
            <a:ext cx="3144697" cy="2266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695" y="0"/>
            <a:ext cx="11923414" cy="1819747"/>
          </a:xfrm>
        </p:spPr>
        <p:txBody>
          <a:bodyPr/>
          <a:lstStyle/>
          <a:p>
            <a:pPr algn="ct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7 декабря 2016 года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финансовое управление администрации ГОРОДА ГАЯ ПРОВОДИТ ПУБЛИЧНЫЕ СЛУШАНИЯ ПО ПРОЕКТУ БЮДЖЕТА ГАЙСКОГО ГОРОДСКОГО ОКРУГА НА 2017 ГОД И ПЛАНОВЫЙ ПЕРИОД 2018-2019 ГОДОВ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462542" y="1846907"/>
          <a:ext cx="7697457" cy="429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усеченными соседними углами 13"/>
          <p:cNvSpPr/>
          <p:nvPr/>
        </p:nvSpPr>
        <p:spPr>
          <a:xfrm>
            <a:off x="714103" y="4782790"/>
            <a:ext cx="10763794" cy="738664"/>
          </a:xfrm>
          <a:prstGeom prst="snip2SameRect">
            <a:avLst/>
          </a:prstGeom>
          <a:solidFill>
            <a:srgbClr val="FFFFCC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с двумя усеченными соседними углами 12"/>
          <p:cNvSpPr/>
          <p:nvPr/>
        </p:nvSpPr>
        <p:spPr>
          <a:xfrm>
            <a:off x="696686" y="3719848"/>
            <a:ext cx="10763794" cy="730194"/>
          </a:xfrm>
          <a:prstGeom prst="snip2SameRect">
            <a:avLst/>
          </a:prstGeom>
          <a:solidFill>
            <a:srgbClr val="FFFFCC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с двумя усеченными соседними углами 11"/>
          <p:cNvSpPr/>
          <p:nvPr/>
        </p:nvSpPr>
        <p:spPr>
          <a:xfrm>
            <a:off x="697117" y="1234026"/>
            <a:ext cx="10737410" cy="2202582"/>
          </a:xfrm>
          <a:prstGeom prst="snip2SameRect">
            <a:avLst/>
          </a:prstGeom>
          <a:solidFill>
            <a:srgbClr val="FFFFCC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917372" y="62308"/>
            <a:ext cx="6226628" cy="1007801"/>
          </a:xfrm>
          <a:prstGeom prst="round2DiagRect">
            <a:avLst/>
          </a:prstGeom>
          <a:solidFill>
            <a:srgbClr val="FFFFCC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-17417" y="212891"/>
            <a:ext cx="121920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Информация о Финансовом управлении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администрации города Гая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4275" y="1436688"/>
            <a:ext cx="12192000" cy="915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u="sng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Полное наименование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: </a:t>
            </a: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Bookman Old Style" pitchFamily="18" charset="0"/>
              </a:rPr>
              <a:t>Финансовое управление администрации </a:t>
            </a: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Bookman Old Style" pitchFamily="18" charset="0"/>
              </a:rPr>
              <a:t>Города Гая Оренбургской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4275" y="2422525"/>
            <a:ext cx="12192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Адрес (почтовый):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  <a:cs typeface="+mn-cs"/>
              </a:rPr>
              <a:t>461900, Оренбургская область, город Гай, улица Ленина, дом 41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1435" y="3079578"/>
            <a:ext cx="12192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Адрес электронной почты: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 </a:t>
            </a:r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  <a:cs typeface="+mn-cs"/>
              </a:rPr>
              <a:t>gy_fin@mail.orb.ru</a:t>
            </a:r>
            <a:endParaRPr lang="ru-RU" dirty="0">
              <a:solidFill>
                <a:schemeClr val="bg1"/>
              </a:solidFill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4275" y="3810000"/>
            <a:ext cx="12192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Начальник: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bg1"/>
                </a:solidFill>
                <a:latin typeface="Bookman Old Style" panose="02050604050505020204" pitchFamily="18" charset="0"/>
                <a:cs typeface="+mn-cs"/>
              </a:rPr>
              <a:t>Солошенко</a:t>
            </a:r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  <a:cs typeface="+mn-cs"/>
              </a:rPr>
              <a:t> Ирина Анатольевна, тел.: (35362) 4-08 -65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4275" y="4767263"/>
            <a:ext cx="121920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Режим работы: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  <a:cs typeface="+mn-cs"/>
              </a:rPr>
              <a:t>с понедельника по четверг: с 8:00 до 17:15, пятница с 8:00 до 16:00, перерыв с 13:00 до 14:00;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  <a:cs typeface="+mn-cs"/>
              </a:rPr>
              <a:t>суббота, воскресенье: выходные дни.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Фонд оплаты труда работников</a:t>
            </a:r>
          </a:p>
        </p:txBody>
      </p:sp>
      <p:graphicFrame>
        <p:nvGraphicFramePr>
          <p:cNvPr id="47111" name="Объект 13"/>
          <p:cNvGraphicFramePr>
            <a:graphicFrameLocks/>
          </p:cNvGraphicFramePr>
          <p:nvPr/>
        </p:nvGraphicFramePr>
        <p:xfrm>
          <a:off x="1506538" y="1863725"/>
          <a:ext cx="8175625" cy="3779838"/>
        </p:xfrm>
        <a:graphic>
          <a:graphicData uri="http://schemas.openxmlformats.org/presentationml/2006/ole">
            <p:oleObj spid="_x0000_s139266" name="Диаграмма" r:id="rId3" imgW="9258300" imgH="3794760" progId="Excel.Sheet.8">
              <p:embed/>
            </p:oleObj>
          </a:graphicData>
        </a:graphic>
      </p:graphicFrame>
      <p:pic>
        <p:nvPicPr>
          <p:cNvPr id="47112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6588" y="311150"/>
            <a:ext cx="11303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Уровень регистрируемой безработицы</a:t>
            </a:r>
          </a:p>
        </p:txBody>
      </p:sp>
      <p:graphicFrame>
        <p:nvGraphicFramePr>
          <p:cNvPr id="48133" name="Объект 6"/>
          <p:cNvGraphicFramePr>
            <a:graphicFrameLocks/>
          </p:cNvGraphicFramePr>
          <p:nvPr/>
        </p:nvGraphicFramePr>
        <p:xfrm>
          <a:off x="2617788" y="1866900"/>
          <a:ext cx="5983287" cy="4149725"/>
        </p:xfrm>
        <a:graphic>
          <a:graphicData uri="http://schemas.openxmlformats.org/presentationml/2006/ole">
            <p:oleObj spid="_x0000_s140290" name="Диаграмма" r:id="rId3" imgW="5014112" imgH="4152748" progId="Excel.Sheet.8">
              <p:embed/>
            </p:oleObj>
          </a:graphicData>
        </a:graphic>
      </p:graphicFrame>
      <p:pic>
        <p:nvPicPr>
          <p:cNvPr id="4813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6588" y="311150"/>
            <a:ext cx="11303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638" y="185738"/>
            <a:ext cx="7862887" cy="14493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Демография</a:t>
            </a:r>
          </a:p>
        </p:txBody>
      </p:sp>
      <p:graphicFrame>
        <p:nvGraphicFramePr>
          <p:cNvPr id="9219" name="Объект 6"/>
          <p:cNvGraphicFramePr>
            <a:graphicFrameLocks noGrp="1"/>
          </p:cNvGraphicFramePr>
          <p:nvPr>
            <p:ph idx="1"/>
          </p:nvPr>
        </p:nvGraphicFramePr>
        <p:xfrm>
          <a:off x="1093788" y="1976438"/>
          <a:ext cx="8340725" cy="3690937"/>
        </p:xfrm>
        <a:graphic>
          <a:graphicData uri="http://schemas.openxmlformats.org/presentationml/2006/ole">
            <p:oleObj spid="_x0000_s141314" name="Диаграмма" r:id="rId3" imgW="9997592" imgH="4198468" progId="Excel.Sheet.8">
              <p:embed/>
            </p:oleObj>
          </a:graphicData>
        </a:graphic>
      </p:graphicFrame>
      <p:pic>
        <p:nvPicPr>
          <p:cNvPr id="9223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6588" y="311150"/>
            <a:ext cx="11303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7989</TotalTime>
  <Words>6950</Words>
  <Application>Microsoft Office PowerPoint</Application>
  <PresentationFormat>Произвольный</PresentationFormat>
  <Paragraphs>1480</Paragraphs>
  <Slides>69</Slides>
  <Notes>30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69</vt:i4>
      </vt:variant>
    </vt:vector>
  </HeadingPairs>
  <TitlesOfParts>
    <vt:vector size="72" baseType="lpstr">
      <vt:lpstr>Обычная</vt:lpstr>
      <vt:lpstr>Диаграмма</vt:lpstr>
      <vt:lpstr>Worksheet</vt:lpstr>
      <vt:lpstr>Слайд 1</vt:lpstr>
      <vt:lpstr>Слайд 2</vt:lpstr>
      <vt:lpstr>Слайд 3</vt:lpstr>
      <vt:lpstr> Реальные денежные доходы населения</vt:lpstr>
      <vt:lpstr>Среднемесячная номинальная заработная плата 1 работника</vt:lpstr>
      <vt:lpstr> Выполнение майских Указов Президента РФ</vt:lpstr>
      <vt:lpstr>Фонд оплаты труда работников</vt:lpstr>
      <vt:lpstr>Уровень регистрируемой безработицы</vt:lpstr>
      <vt:lpstr> Демография</vt:lpstr>
      <vt:lpstr>Слайд 10</vt:lpstr>
      <vt:lpstr>Слайд 11</vt:lpstr>
      <vt:lpstr>Слайд 12</vt:lpstr>
      <vt:lpstr>Слайд 13</vt:lpstr>
      <vt:lpstr>Бюджет  для граждан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    Расходы бюджета городского округа на транспорт  </vt:lpstr>
      <vt:lpstr>Слайд 41</vt:lpstr>
      <vt:lpstr>Слайд 42</vt:lpstr>
      <vt:lpstr>Слайд 43</vt:lpstr>
      <vt:lpstr>Расходы на образование</vt:lpstr>
      <vt:lpstr>Слайд 45</vt:lpstr>
      <vt:lpstr>Слайд 46</vt:lpstr>
      <vt:lpstr>Расходы на культуру </vt:lpstr>
      <vt:lpstr>Расходы на спорт </vt:lpstr>
      <vt:lpstr>Слайд 49</vt:lpstr>
      <vt:lpstr>Слайд 50</vt:lpstr>
      <vt:lpstr>Средства массовой информации</vt:lpstr>
      <vt:lpstr>В проекте бюджета впервые сформировано отдельное приложение «Детский бюджет» 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Справочная информация</vt:lpstr>
      <vt:lpstr>ФИНАНСОВАЯ ГРАМОТНОСТЬ: БЫТЬ НА ШАГ ВПЕРЕДИ ОСТАЛЬНЫХ всероссийская неделя сбережений </vt:lpstr>
      <vt:lpstr>7 декабря 2016 года  финансовое управление администрации ГОРОДА ГАЯ ПРОВОДИТ ПУБЛИЧНЫЕ СЛУШАНИЯ ПО ПРОЕКТУ БЮДЖЕТА ГАЙСКОГО ГОРОДСКОГО ОКРУГА НА 2017 ГОД И ПЛАНОВЫЙ ПЕРИОД 2018-2019 ГОДОВ</vt:lpstr>
      <vt:lpstr>Слайд 69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FU</cp:lastModifiedBy>
  <cp:revision>918</cp:revision>
  <cp:lastPrinted>2015-12-03T11:30:18Z</cp:lastPrinted>
  <dcterms:created xsi:type="dcterms:W3CDTF">2015-11-27T06:29:54Z</dcterms:created>
  <dcterms:modified xsi:type="dcterms:W3CDTF">2016-12-08T05:55:54Z</dcterms:modified>
</cp:coreProperties>
</file>