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4"/>
  </p:sldMasterIdLst>
  <p:notesMasterIdLst>
    <p:notesMasterId r:id="rId69"/>
  </p:notesMasterIdLst>
  <p:handoutMasterIdLst>
    <p:handoutMasterId r:id="rId70"/>
  </p:handoutMasterIdLst>
  <p:sldIdLst>
    <p:sldId id="267" r:id="rId5"/>
    <p:sldId id="282" r:id="rId6"/>
    <p:sldId id="346" r:id="rId7"/>
    <p:sldId id="347" r:id="rId8"/>
    <p:sldId id="401" r:id="rId9"/>
    <p:sldId id="349" r:id="rId10"/>
    <p:sldId id="350" r:id="rId11"/>
    <p:sldId id="361" r:id="rId12"/>
    <p:sldId id="404" r:id="rId13"/>
    <p:sldId id="634" r:id="rId14"/>
    <p:sldId id="633" r:id="rId15"/>
    <p:sldId id="635" r:id="rId16"/>
    <p:sldId id="353" r:id="rId17"/>
    <p:sldId id="407" r:id="rId18"/>
    <p:sldId id="636" r:id="rId19"/>
    <p:sldId id="637" r:id="rId20"/>
    <p:sldId id="638" r:id="rId21"/>
    <p:sldId id="639" r:id="rId22"/>
    <p:sldId id="258" r:id="rId23"/>
    <p:sldId id="259" r:id="rId24"/>
    <p:sldId id="412" r:id="rId25"/>
    <p:sldId id="261" r:id="rId26"/>
    <p:sldId id="262" r:id="rId27"/>
    <p:sldId id="263" r:id="rId28"/>
    <p:sldId id="264" r:id="rId29"/>
    <p:sldId id="265" r:id="rId30"/>
    <p:sldId id="266" r:id="rId31"/>
    <p:sldId id="268" r:id="rId32"/>
    <p:sldId id="628" r:id="rId33"/>
    <p:sldId id="629" r:id="rId34"/>
    <p:sldId id="630" r:id="rId35"/>
    <p:sldId id="631" r:id="rId36"/>
    <p:sldId id="632" r:id="rId37"/>
    <p:sldId id="270" r:id="rId38"/>
    <p:sldId id="271" r:id="rId39"/>
    <p:sldId id="299" r:id="rId40"/>
    <p:sldId id="275" r:id="rId41"/>
    <p:sldId id="274" r:id="rId42"/>
    <p:sldId id="276" r:id="rId43"/>
    <p:sldId id="277" r:id="rId44"/>
    <p:sldId id="278" r:id="rId45"/>
    <p:sldId id="605" r:id="rId46"/>
    <p:sldId id="606" r:id="rId47"/>
    <p:sldId id="607" r:id="rId48"/>
    <p:sldId id="608" r:id="rId49"/>
    <p:sldId id="627" r:id="rId50"/>
    <p:sldId id="611" r:id="rId51"/>
    <p:sldId id="613" r:id="rId52"/>
    <p:sldId id="612" r:id="rId53"/>
    <p:sldId id="617" r:id="rId54"/>
    <p:sldId id="615" r:id="rId55"/>
    <p:sldId id="616" r:id="rId56"/>
    <p:sldId id="619" r:id="rId57"/>
    <p:sldId id="620" r:id="rId58"/>
    <p:sldId id="618" r:id="rId59"/>
    <p:sldId id="621" r:id="rId60"/>
    <p:sldId id="624" r:id="rId61"/>
    <p:sldId id="609" r:id="rId62"/>
    <p:sldId id="623" r:id="rId63"/>
    <p:sldId id="345" r:id="rId64"/>
    <p:sldId id="279" r:id="rId65"/>
    <p:sldId id="280" r:id="rId66"/>
    <p:sldId id="640" r:id="rId67"/>
    <p:sldId id="281" r:id="rId68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outlineViewPr>
    <p:cViewPr>
      <p:scale>
        <a:sx n="33" d="100"/>
        <a:sy n="33" d="100"/>
      </p:scale>
      <p:origin x="0" y="-392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757"/>
    </p:cViewPr>
  </p:sorterViewPr>
  <p:notesViewPr>
    <p:cSldViewPr snapToGrid="0">
      <p:cViewPr varScale="1">
        <p:scale>
          <a:sx n="106" d="100"/>
          <a:sy n="106" d="100"/>
        </p:scale>
        <p:origin x="3696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" Type="http://schemas.openxmlformats.org/officeDocument/2006/relationships/slide" Target="slides/slide3.xml"/><Relationship Id="rId71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714285714285715E-2"/>
          <c:y val="0.14492753623188406"/>
          <c:w val="0.83007518796992485"/>
          <c:h val="0.71376811594202894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68720032369276"/>
                      <c:h val="0.163920914272135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084-43E1-BC15-2AC7C4C7D12D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73791704321799"/>
                      <c:h val="0.163920914272135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084-43E1-BC15-2AC7C4C7D12D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Sheet1!$B$1:$C$1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2174.2600000000002</c:v>
                </c:pt>
                <c:pt idx="1">
                  <c:v>2546.67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C6-453B-8502-177D5F282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32286912"/>
        <c:axId val="1"/>
      </c:bar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Cost</c:v>
                </c:pt>
              </c:strCache>
            </c:strRef>
          </c:tx>
          <c:spPr>
            <a:ln w="34925" cap="rnd">
              <a:solidFill>
                <a:schemeClr val="accent3">
                  <a:lumMod val="50000"/>
                </a:schemeClr>
              </a:solidFill>
              <a:round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blipFill>
                <a:blip xmlns:r="http://schemas.openxmlformats.org/officeDocument/2006/relationships" r:embed="rId3">
                  <a:duotone>
                    <a:schemeClr val="accent2">
                      <a:shade val="76000"/>
                      <a:shade val="36000"/>
                      <a:satMod val="120000"/>
                    </a:schemeClr>
                    <a:schemeClr val="accent2">
                      <a:shade val="76000"/>
                      <a:tint val="40000"/>
                    </a:schemeClr>
                  </a:duotone>
                </a:blip>
              </a:blipFill>
              <a:ln w="9525">
                <a:solidFill>
                  <a:schemeClr val="accent2">
                    <a:shade val="76000"/>
                  </a:schemeClr>
                </a:solidFill>
                <a:round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</c:marker>
          <c:cat>
            <c:numRef>
              <c:f>Sheet1!$B$1:$C$1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Sheet1!$B$3:$C$3</c:f>
              <c:numCache>
                <c:formatCode>0%</c:formatCode>
                <c:ptCount val="2"/>
                <c:pt idx="0">
                  <c:v>0</c:v>
                </c:pt>
                <c:pt idx="1">
                  <c:v>0.17100000000000001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C6-453B-8502-177D5F282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8877344"/>
        <c:axId val="958872096"/>
      </c:lineChart>
      <c:catAx>
        <c:axId val="13228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132286912"/>
        <c:crosses val="autoZero"/>
        <c:crossBetween val="between"/>
      </c:valAx>
      <c:valAx>
        <c:axId val="958872096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extTo"/>
        <c:crossAx val="958877344"/>
        <c:crosses val="max"/>
        <c:crossBetween val="between"/>
      </c:valAx>
      <c:catAx>
        <c:axId val="9588773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58872096"/>
        <c:crosses val="autoZero"/>
        <c:auto val="0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accent3">
            <a:lumMod val="5000"/>
            <a:lumOff val="95000"/>
          </a:schemeClr>
        </a:gs>
        <a:gs pos="74000">
          <a:schemeClr val="accent3">
            <a:lumMod val="45000"/>
            <a:lumOff val="55000"/>
          </a:schemeClr>
        </a:gs>
        <a:gs pos="83000">
          <a:schemeClr val="accent3">
            <a:lumMod val="45000"/>
            <a:lumOff val="55000"/>
          </a:schemeClr>
        </a:gs>
        <a:gs pos="100000">
          <a:schemeClr val="accent3">
            <a:lumMod val="30000"/>
            <a:lumOff val="70000"/>
          </a:schemeClr>
        </a:gs>
      </a:gsLst>
      <a:lin ang="5400000" scaled="1"/>
      <a:tileRect/>
    </a:gradFill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262004113892216E-2"/>
          <c:y val="0.14492751377116947"/>
          <c:w val="0.83007518796992485"/>
          <c:h val="0.7137681159420289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A9D9C7"/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2.6954177897574125E-3"/>
                  <c:y val="0.172413793103448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99-405D-BC35-4B65B14F0FAF}"/>
                </c:ext>
              </c:extLst>
            </c:dLbl>
            <c:dLbl>
              <c:idx val="1"/>
              <c:layout>
                <c:manualLayout>
                  <c:x val="2.6954177897574125E-3"/>
                  <c:y val="0.33103448275862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99-405D-BC35-4B65B14F0F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8100" cap="rnd">
                <a:solidFill>
                  <a:schemeClr val="accent5">
                    <a:lumMod val="50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cat>
            <c:numRef>
              <c:f>Sheet1!$B$1:$C$1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2164.5700000000002</c:v>
                </c:pt>
                <c:pt idx="1">
                  <c:v>2629.64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99-405D-BC35-4B65B14F0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132286912"/>
        <c:axId val="1"/>
      </c:bar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Cost</c:v>
                </c:pt>
              </c:strCache>
            </c:strRef>
          </c:tx>
          <c:spPr>
            <a:ln w="34925" cap="rnd">
              <a:solidFill>
                <a:schemeClr val="accent3">
                  <a:lumMod val="50000"/>
                </a:schemeClr>
              </a:solidFill>
              <a:round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trendline>
            <c:spPr>
              <a:ln w="19050" cap="rnd">
                <a:solidFill>
                  <a:schemeClr val="accent2">
                    <a:shade val="76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2">
                    <a:shade val="76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cat>
            <c:numRef>
              <c:f>Sheet1!$B$1:$C$1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Sheet1!$B$3:$C$3</c:f>
              <c:numCache>
                <c:formatCode>0%</c:formatCode>
                <c:ptCount val="2"/>
                <c:pt idx="0">
                  <c:v>0</c:v>
                </c:pt>
                <c:pt idx="1">
                  <c:v>7.8E-2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99-405D-BC35-4B65B14F0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13228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132286912"/>
        <c:crosses val="autoZero"/>
        <c:crossBetween val="between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"/>
        <c:crosses val="autoZero"/>
        <c:auto val="0"/>
        <c:lblAlgn val="ctr"/>
        <c:lblOffset val="100"/>
        <c:noMultiLvlLbl val="0"/>
      </c:catAx>
      <c:valAx>
        <c:axId val="4"/>
        <c:scaling>
          <c:orientation val="minMax"/>
        </c:scaling>
        <c:delete val="1"/>
        <c:axPos val="r"/>
        <c:numFmt formatCode="0%" sourceLinked="0"/>
        <c:majorTickMark val="none"/>
        <c:minorTickMark val="none"/>
        <c:tickLblPos val="nextTo"/>
        <c:crossAx val="3"/>
        <c:crosses val="max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accent2">
            <a:lumMod val="5000"/>
            <a:lumOff val="95000"/>
          </a:schemeClr>
        </a:gs>
        <a:gs pos="74000">
          <a:schemeClr val="accent2">
            <a:lumMod val="45000"/>
            <a:lumOff val="55000"/>
          </a:schemeClr>
        </a:gs>
        <a:gs pos="83000">
          <a:schemeClr val="accent2">
            <a:lumMod val="45000"/>
            <a:lumOff val="55000"/>
          </a:schemeClr>
        </a:gs>
        <a:gs pos="100000">
          <a:schemeClr val="accent2">
            <a:lumMod val="30000"/>
            <a:lumOff val="70000"/>
          </a:schemeClr>
        </a:gs>
      </a:gsLst>
      <a:lin ang="5400000" scaled="1"/>
      <a:tileRect/>
    </a:gradFill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81E-4F49-B3DB-E0B66F69898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81E-4F49-B3DB-E0B66F69898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81E-4F49-B3DB-E0B66F69898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81E-4F49-B3DB-E0B66F69898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255.71</c:v>
                </c:pt>
                <c:pt idx="1">
                  <c:v>587.37</c:v>
                </c:pt>
                <c:pt idx="2">
                  <c:v>657.66</c:v>
                </c:pt>
                <c:pt idx="3">
                  <c:v>47.06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A0-4237-862E-14C2619B0C6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2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670547784708275E-2"/>
          <c:y val="0.22382184539739713"/>
          <c:w val="0.67626515482378591"/>
          <c:h val="0.654888381107577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explosion val="8"/>
          <c:dPt>
            <c:idx val="0"/>
            <c:bubble3D val="0"/>
            <c:explosion val="14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9AA7-4D82-8EDC-301C4A83B916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AA7-4D82-8EDC-301C4A83B916}"/>
              </c:ext>
            </c:extLst>
          </c:dPt>
          <c:dPt>
            <c:idx val="2"/>
            <c:bubble3D val="0"/>
            <c:spPr>
              <a:solidFill>
                <a:srgbClr val="66FFF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9AA7-4D82-8EDC-301C4A83B916}"/>
              </c:ext>
            </c:extLst>
          </c:dPt>
          <c:dPt>
            <c:idx val="3"/>
            <c:bubble3D val="0"/>
            <c:spPr>
              <a:solidFill>
                <a:srgbClr val="FF006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9AA7-4D82-8EDC-301C4A83B916}"/>
              </c:ext>
            </c:extLst>
          </c:dPt>
          <c:dPt>
            <c:idx val="4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AA7-4D82-8EDC-301C4A83B916}"/>
              </c:ext>
            </c:extLst>
          </c:dPt>
          <c:dPt>
            <c:idx val="5"/>
            <c:bubble3D val="0"/>
            <c:spPr>
              <a:solidFill>
                <a:srgbClr val="7DF54D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9AA7-4D82-8EDC-301C4A83B916}"/>
              </c:ext>
            </c:extLst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9AA7-4D82-8EDC-301C4A83B916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9AA7-4D82-8EDC-301C4A83B916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65000"/>
                      <a:lumMod val="110000"/>
                    </a:schemeClr>
                  </a:gs>
                  <a:gs pos="88000">
                    <a:schemeClr val="accent3">
                      <a:lumMod val="60000"/>
                      <a:tint val="9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0-98CE-43F3-B864-AC5EEC912CB6}"/>
              </c:ext>
            </c:extLst>
          </c:dPt>
          <c:dLbls>
            <c:dLbl>
              <c:idx val="0"/>
              <c:layout>
                <c:manualLayout>
                  <c:x val="4.226528429569551E-2"/>
                  <c:y val="-4.610367478153190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364960342389375"/>
                      <c:h val="0.151476184809988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AA7-4D82-8EDC-301C4A83B916}"/>
                </c:ext>
              </c:extLst>
            </c:dLbl>
            <c:dLbl>
              <c:idx val="1"/>
              <c:layout>
                <c:manualLayout>
                  <c:x val="2.663291887126016E-2"/>
                  <c:y val="-7.427814270357928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594706422444958"/>
                      <c:h val="0.223372304316522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AA7-4D82-8EDC-301C4A83B916}"/>
                </c:ext>
              </c:extLst>
            </c:dLbl>
            <c:dLbl>
              <c:idx val="2"/>
              <c:layout>
                <c:manualLayout>
                  <c:x val="-1.1579529944027043E-3"/>
                  <c:y val="3.073578318768784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A7-4D82-8EDC-301C4A83B916}"/>
                </c:ext>
              </c:extLst>
            </c:dLbl>
            <c:dLbl>
              <c:idx val="3"/>
              <c:layout>
                <c:manualLayout>
                  <c:x val="2.1189115922202573E-2"/>
                  <c:y val="5.37876205784538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627574442133263"/>
                      <c:h val="0.1603473048011665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AA7-4D82-8EDC-301C4A83B916}"/>
                </c:ext>
              </c:extLst>
            </c:dLbl>
            <c:dLbl>
              <c:idx val="5"/>
              <c:layout>
                <c:manualLayout>
                  <c:x val="-0.14763900678633399"/>
                  <c:y val="-7.940077323486051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415438886979229"/>
                      <c:h val="0.151476184809988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9AA7-4D82-8EDC-301C4A83B916}"/>
                </c:ext>
              </c:extLst>
            </c:dLbl>
            <c:dLbl>
              <c:idx val="6"/>
              <c:layout>
                <c:manualLayout>
                  <c:x val="-4.8605304794124164E-2"/>
                  <c:y val="-0.1024411462680959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3F3F3F"/>
                      </a:solidFill>
                      <a:latin typeface="Ebrima" panose="02000000000000000000" pitchFamily="2" charset="0"/>
                      <a:ea typeface="Ebrima" panose="02000000000000000000" pitchFamily="2" charset="0"/>
                      <a:cs typeface="Ebrima" panose="02000000000000000000" pitchFamily="2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498157153807099"/>
                      <c:h val="0.140792302420757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9AA7-4D82-8EDC-301C4A83B916}"/>
                </c:ext>
              </c:extLst>
            </c:dLbl>
            <c:dLbl>
              <c:idx val="7"/>
              <c:layout>
                <c:manualLayout>
                  <c:x val="3.8178904007802682E-2"/>
                  <c:y val="-0.1029026039320505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AA7-4D82-8EDC-301C4A83B916}"/>
                </c:ext>
              </c:extLst>
            </c:dLbl>
            <c:dLbl>
              <c:idx val="8"/>
              <c:layout>
                <c:manualLayout>
                  <c:x val="0.24444384331986227"/>
                  <c:y val="-0.17487996550008864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3F3F3F"/>
                      </a:solidFill>
                      <a:latin typeface="Ebrima" panose="02000000000000000000" pitchFamily="2" charset="0"/>
                      <a:ea typeface="Ebrima" panose="02000000000000000000" pitchFamily="2" charset="0"/>
                      <a:cs typeface="Ebrima" panose="02000000000000000000" pitchFamily="2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6839598228506875"/>
                      <c:h val="0.125100179971691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98CE-43F3-B864-AC5EEC912CB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3F3F3F"/>
                    </a:solidFill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Лист1!$A$2:$A$38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ФИЗИЧЕСКАЯ КУЛЬТУРА И СПОРТ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СРЕДСТВА МАССОВОЙ ИНФОРМАЦИИ</c:v>
                </c:pt>
              </c:strCache>
            </c:strRef>
          </c:cat>
          <c:val>
            <c:numRef>
              <c:f>Лист1!$B$2:$B$38</c:f>
              <c:numCache>
                <c:formatCode>#,##0.00</c:formatCode>
                <c:ptCount val="9"/>
                <c:pt idx="0">
                  <c:v>229.91</c:v>
                </c:pt>
                <c:pt idx="1">
                  <c:v>20.7</c:v>
                </c:pt>
                <c:pt idx="2">
                  <c:v>85.85</c:v>
                </c:pt>
                <c:pt idx="3">
                  <c:v>492.34</c:v>
                </c:pt>
                <c:pt idx="4">
                  <c:v>1328.77</c:v>
                </c:pt>
                <c:pt idx="5">
                  <c:v>80.84</c:v>
                </c:pt>
                <c:pt idx="6">
                  <c:v>235.32</c:v>
                </c:pt>
                <c:pt idx="7">
                  <c:v>150.88</c:v>
                </c:pt>
                <c:pt idx="8">
                  <c:v>5.04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AA7-4D82-8EDC-301C4A83B91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image" Target="../media/image20.jpg"/><Relationship Id="rId5" Type="http://schemas.openxmlformats.org/officeDocument/2006/relationships/image" Target="../media/image24.gif"/><Relationship Id="rId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image" Target="../media/image20.jpg"/><Relationship Id="rId5" Type="http://schemas.openxmlformats.org/officeDocument/2006/relationships/image" Target="../media/image24.gif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92484E-7F57-4F6A-B6D0-95FE69C664E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4694D9-5224-4AEF-A2CC-837404134250}">
      <dgm:prSet custT="1"/>
      <dgm:spPr>
        <a:solidFill>
          <a:srgbClr val="F1CEBE"/>
        </a:solidFill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234950" h="107950" prst="softRound"/>
          <a:bevelB w="152400" h="215900" prst="softRound"/>
        </a:sp3d>
      </dgm:spPr>
      <dgm:t>
        <a:bodyPr/>
        <a:lstStyle/>
        <a:p>
          <a:pPr algn="just" rtl="0"/>
          <a:r>
            <a:rPr lang="ru-RU" sz="1600" baseline="0" dirty="0">
              <a:solidFill>
                <a:schemeClr val="tx1"/>
              </a:solidFill>
            </a:rPr>
            <a:t>документ, содержащий основные положения закона о бюджете в доступной для широкого круга заинтересованных пользователей форме, разработанный в целях ознакомления граждан с основными целями, задачами бюджетной политики, планируемыми и достигнутыми результатами использования бюджетных средств</a:t>
          </a:r>
        </a:p>
      </dgm:t>
    </dgm:pt>
    <dgm:pt modelId="{A0D535B0-D489-4650-9FEF-7BF8B8EC4511}" type="parTrans" cxnId="{6B6D0643-D937-4B35-B49C-EF6725822435}">
      <dgm:prSet/>
      <dgm:spPr/>
      <dgm:t>
        <a:bodyPr/>
        <a:lstStyle/>
        <a:p>
          <a:endParaRPr lang="ru-RU"/>
        </a:p>
      </dgm:t>
    </dgm:pt>
    <dgm:pt modelId="{1CF12D94-7F90-4523-8CE0-7405351320FC}" type="sibTrans" cxnId="{6B6D0643-D937-4B35-B49C-EF6725822435}">
      <dgm:prSet/>
      <dgm:spPr/>
      <dgm:t>
        <a:bodyPr/>
        <a:lstStyle/>
        <a:p>
          <a:endParaRPr lang="ru-RU"/>
        </a:p>
      </dgm:t>
    </dgm:pt>
    <dgm:pt modelId="{128EF34D-73F4-450F-8EF5-85B8AA5D7B28}" type="pres">
      <dgm:prSet presAssocID="{C092484E-7F57-4F6A-B6D0-95FE69C664E7}" presName="linearFlow" presStyleCnt="0">
        <dgm:presLayoutVars>
          <dgm:dir/>
          <dgm:resizeHandles val="exact"/>
        </dgm:presLayoutVars>
      </dgm:prSet>
      <dgm:spPr/>
    </dgm:pt>
    <dgm:pt modelId="{1463E3B9-8E83-4C06-8EA1-6A41CD6118FE}" type="pres">
      <dgm:prSet presAssocID="{BE4694D9-5224-4AEF-A2CC-837404134250}" presName="composite" presStyleCnt="0"/>
      <dgm:spPr/>
    </dgm:pt>
    <dgm:pt modelId="{5EB39C9A-98EA-4F5C-87C5-12ECF8997F4C}" type="pres">
      <dgm:prSet presAssocID="{BE4694D9-5224-4AEF-A2CC-837404134250}" presName="imgShp" presStyleLbl="fgImgPlace1" presStyleIdx="0" presStyleCnt="1" custScaleX="131989" custLinFactNeighborX="-70232" custLinFactNeighborY="-1886"/>
      <dgm:spPr>
        <a:blipFill rotWithShape="0">
          <a:blip xmlns:r="http://schemas.openxmlformats.org/officeDocument/2006/relationships" r:embed="rId1"/>
          <a:stretch>
            <a:fillRect/>
          </a:stretch>
        </a:blipFill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orthographicFront"/>
          <a:lightRig rig="threePt" dir="t"/>
        </a:scene3d>
        <a:sp3d>
          <a:bevelT w="158750"/>
        </a:sp3d>
      </dgm:spPr>
    </dgm:pt>
    <dgm:pt modelId="{BFCC79FB-41BA-4C44-A877-51542D0FB512}" type="pres">
      <dgm:prSet presAssocID="{BE4694D9-5224-4AEF-A2CC-837404134250}" presName="txShp" presStyleLbl="node1" presStyleIdx="0" presStyleCnt="1" custScaleX="108861" custLinFactNeighborX="8074" custLinFactNeighborY="-12450">
        <dgm:presLayoutVars>
          <dgm:bulletEnabled val="1"/>
        </dgm:presLayoutVars>
      </dgm:prSet>
      <dgm:spPr/>
    </dgm:pt>
  </dgm:ptLst>
  <dgm:cxnLst>
    <dgm:cxn modelId="{6B6D0643-D937-4B35-B49C-EF6725822435}" srcId="{C092484E-7F57-4F6A-B6D0-95FE69C664E7}" destId="{BE4694D9-5224-4AEF-A2CC-837404134250}" srcOrd="0" destOrd="0" parTransId="{A0D535B0-D489-4650-9FEF-7BF8B8EC4511}" sibTransId="{1CF12D94-7F90-4523-8CE0-7405351320FC}"/>
    <dgm:cxn modelId="{FDA6CA5A-EF6F-4C3B-8A84-2547B27B3497}" type="presOf" srcId="{BE4694D9-5224-4AEF-A2CC-837404134250}" destId="{BFCC79FB-41BA-4C44-A877-51542D0FB512}" srcOrd="0" destOrd="0" presId="urn:microsoft.com/office/officeart/2005/8/layout/vList3"/>
    <dgm:cxn modelId="{FC680191-27D6-4C5B-9628-8918C1B8A659}" type="presOf" srcId="{C092484E-7F57-4F6A-B6D0-95FE69C664E7}" destId="{128EF34D-73F4-450F-8EF5-85B8AA5D7B28}" srcOrd="0" destOrd="0" presId="urn:microsoft.com/office/officeart/2005/8/layout/vList3"/>
    <dgm:cxn modelId="{F7510CA8-704F-489A-856F-7D2D5672A969}" type="presParOf" srcId="{128EF34D-73F4-450F-8EF5-85B8AA5D7B28}" destId="{1463E3B9-8E83-4C06-8EA1-6A41CD6118FE}" srcOrd="0" destOrd="0" presId="urn:microsoft.com/office/officeart/2005/8/layout/vList3"/>
    <dgm:cxn modelId="{27E25EDE-F9D3-4776-9AE3-D9B03EC8E2B9}" type="presParOf" srcId="{1463E3B9-8E83-4C06-8EA1-6A41CD6118FE}" destId="{5EB39C9A-98EA-4F5C-87C5-12ECF8997F4C}" srcOrd="0" destOrd="0" presId="urn:microsoft.com/office/officeart/2005/8/layout/vList3"/>
    <dgm:cxn modelId="{BE1F3224-1206-4438-A7E1-49CF326B0FAC}" type="presParOf" srcId="{1463E3B9-8E83-4C06-8EA1-6A41CD6118FE}" destId="{BFCC79FB-41BA-4C44-A877-51542D0FB51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7B2270-6DFD-4B07-BBAD-9956A108058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330920-A20F-45B6-BAEC-459D8495508B}">
      <dgm:prSet custT="1"/>
      <dgm:spPr>
        <a:solidFill>
          <a:schemeClr val="accent6">
            <a:lumMod val="20000"/>
            <a:lumOff val="80000"/>
          </a:schemeClr>
        </a:solidFill>
        <a:effectLst>
          <a:outerShdw blurRad="50800" dist="38100" algn="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77800" prst="softRound"/>
          <a:bevelB w="260350" h="184150" prst="softRound"/>
        </a:sp3d>
      </dgm:spPr>
      <dgm:t>
        <a:bodyPr/>
        <a:lstStyle/>
        <a:p>
          <a:pPr algn="just" rtl="0"/>
          <a:r>
            <a:rPr lang="ru-RU" sz="1600" baseline="0" dirty="0">
              <a:solidFill>
                <a:schemeClr val="tx1"/>
              </a:solidFill>
            </a:rPr>
            <a:t>важнейший инструмент регулирования экономики. В нем отражены цели развития общества и запланированы расходы для их достижения.</a:t>
          </a:r>
          <a:r>
            <a:rPr lang="en-US" sz="1600" baseline="0" dirty="0">
              <a:solidFill>
                <a:schemeClr val="tx1"/>
              </a:solidFill>
            </a:rPr>
            <a:t> </a:t>
          </a:r>
          <a:r>
            <a:rPr lang="ru-RU" sz="1600" baseline="0" dirty="0">
              <a:solidFill>
                <a:schemeClr val="tx1"/>
              </a:solidFill>
            </a:rPr>
            <a:t>Кроме того, бюджет – это обязательный для исполнения закон, являющийся основой системы контроля за сбором и эффективным расходованием бюджетных средств</a:t>
          </a:r>
        </a:p>
      </dgm:t>
    </dgm:pt>
    <dgm:pt modelId="{87899246-6282-4F0F-9D9F-55DE27A9FA12}" type="parTrans" cxnId="{6692588E-5509-4688-8DA9-ACE093E2283E}">
      <dgm:prSet/>
      <dgm:spPr/>
      <dgm:t>
        <a:bodyPr/>
        <a:lstStyle/>
        <a:p>
          <a:endParaRPr lang="ru-RU"/>
        </a:p>
      </dgm:t>
    </dgm:pt>
    <dgm:pt modelId="{10164FC0-765C-4C9C-A5BF-1F3803B9B296}" type="sibTrans" cxnId="{6692588E-5509-4688-8DA9-ACE093E2283E}">
      <dgm:prSet/>
      <dgm:spPr/>
      <dgm:t>
        <a:bodyPr/>
        <a:lstStyle/>
        <a:p>
          <a:endParaRPr lang="ru-RU"/>
        </a:p>
      </dgm:t>
    </dgm:pt>
    <dgm:pt modelId="{0387515F-E3BB-4C2F-8E00-FE90EA21A189}" type="pres">
      <dgm:prSet presAssocID="{1A7B2270-6DFD-4B07-BBAD-9956A1080580}" presName="linearFlow" presStyleCnt="0">
        <dgm:presLayoutVars>
          <dgm:dir/>
          <dgm:resizeHandles val="exact"/>
        </dgm:presLayoutVars>
      </dgm:prSet>
      <dgm:spPr/>
    </dgm:pt>
    <dgm:pt modelId="{185CA67D-4638-47E0-B745-49FD1DEF294F}" type="pres">
      <dgm:prSet presAssocID="{D9330920-A20F-45B6-BAEC-459D8495508B}" presName="composite" presStyleCnt="0"/>
      <dgm:spPr/>
    </dgm:pt>
    <dgm:pt modelId="{571F2DD2-08B9-429B-9F54-01C24310CEEB}" type="pres">
      <dgm:prSet presAssocID="{D9330920-A20F-45B6-BAEC-459D8495508B}" presName="imgShp" presStyleLbl="fgImgPlace1" presStyleIdx="0" presStyleCnt="1" custScaleX="119531" custScaleY="100000" custLinFactNeighborX="-57111" custLinFactNeighborY="-2970"/>
      <dgm:spPr>
        <a:blipFill rotWithShape="0">
          <a:blip xmlns:r="http://schemas.openxmlformats.org/officeDocument/2006/relationships" r:embed="rId1"/>
          <a:stretch>
            <a:fillRect/>
          </a:stretch>
        </a:blipFill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orthographicFront"/>
          <a:lightRig rig="threePt" dir="t"/>
        </a:scene3d>
        <a:sp3d>
          <a:bevelT w="209550"/>
        </a:sp3d>
      </dgm:spPr>
    </dgm:pt>
    <dgm:pt modelId="{A4BA4C98-3104-41A2-B987-8D2897BB85C8}" type="pres">
      <dgm:prSet presAssocID="{D9330920-A20F-45B6-BAEC-459D8495508B}" presName="txShp" presStyleLbl="node1" presStyleIdx="0" presStyleCnt="1" custScaleX="111047" custLinFactNeighborX="9183" custLinFactNeighborY="8103">
        <dgm:presLayoutVars>
          <dgm:bulletEnabled val="1"/>
        </dgm:presLayoutVars>
      </dgm:prSet>
      <dgm:spPr/>
    </dgm:pt>
  </dgm:ptLst>
  <dgm:cxnLst>
    <dgm:cxn modelId="{2F45780F-DEAB-41EF-A9ED-0278B8125F7D}" type="presOf" srcId="{1A7B2270-6DFD-4B07-BBAD-9956A1080580}" destId="{0387515F-E3BB-4C2F-8E00-FE90EA21A189}" srcOrd="0" destOrd="0" presId="urn:microsoft.com/office/officeart/2005/8/layout/vList3"/>
    <dgm:cxn modelId="{6692588E-5509-4688-8DA9-ACE093E2283E}" srcId="{1A7B2270-6DFD-4B07-BBAD-9956A1080580}" destId="{D9330920-A20F-45B6-BAEC-459D8495508B}" srcOrd="0" destOrd="0" parTransId="{87899246-6282-4F0F-9D9F-55DE27A9FA12}" sibTransId="{10164FC0-765C-4C9C-A5BF-1F3803B9B296}"/>
    <dgm:cxn modelId="{E59121F5-49FF-4E9C-B9C4-C1666E358D6A}" type="presOf" srcId="{D9330920-A20F-45B6-BAEC-459D8495508B}" destId="{A4BA4C98-3104-41A2-B987-8D2897BB85C8}" srcOrd="0" destOrd="0" presId="urn:microsoft.com/office/officeart/2005/8/layout/vList3"/>
    <dgm:cxn modelId="{7C1012AF-C58E-4BB4-A316-3B36ECAD40EB}" type="presParOf" srcId="{0387515F-E3BB-4C2F-8E00-FE90EA21A189}" destId="{185CA67D-4638-47E0-B745-49FD1DEF294F}" srcOrd="0" destOrd="0" presId="urn:microsoft.com/office/officeart/2005/8/layout/vList3"/>
    <dgm:cxn modelId="{3BC1C7FF-E1A1-46BF-BC61-3E1821BF1C53}" type="presParOf" srcId="{185CA67D-4638-47E0-B745-49FD1DEF294F}" destId="{571F2DD2-08B9-429B-9F54-01C24310CEEB}" srcOrd="0" destOrd="0" presId="urn:microsoft.com/office/officeart/2005/8/layout/vList3"/>
    <dgm:cxn modelId="{B6586EB9-9DAF-4E6C-A6E8-838054A9862A}" type="presParOf" srcId="{185CA67D-4638-47E0-B745-49FD1DEF294F}" destId="{A4BA4C98-3104-41A2-B987-8D2897BB85C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4DE8C1-9138-4D30-B45B-9C87C7C2CFB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9014B6-8106-4589-BC6F-F1C2F4E69412}">
      <dgm:prSet custT="1"/>
      <dgm:spPr>
        <a:solidFill>
          <a:schemeClr val="accent6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254000" h="152400" prst="softRound"/>
          <a:bevelB w="247650" h="114300" prst="softRound"/>
        </a:sp3d>
      </dgm:spPr>
      <dgm:t>
        <a:bodyPr/>
        <a:lstStyle/>
        <a:p>
          <a:pPr algn="just" rtl="0"/>
          <a:r>
            <a:rPr lang="ru-RU" sz="1600" dirty="0">
              <a:solidFill>
                <a:schemeClr val="tx1"/>
              </a:solidFill>
            </a:rPr>
            <a:t>это форма образования и расходования денежных средств в расчете на финансовый год, предназначенных для обеспечения задач и функций, отнесенных к предметам ведения местного самоуправления, путём исполнения расходных обязательств соответствующего муниципального образования.</a:t>
          </a:r>
        </a:p>
      </dgm:t>
    </dgm:pt>
    <dgm:pt modelId="{49755DD8-9B82-44CC-9C20-3A7BF71E86DA}" type="parTrans" cxnId="{5B29EF3A-3E47-4D1F-83B4-E543269BC4B8}">
      <dgm:prSet/>
      <dgm:spPr/>
      <dgm:t>
        <a:bodyPr/>
        <a:lstStyle/>
        <a:p>
          <a:endParaRPr lang="ru-RU"/>
        </a:p>
      </dgm:t>
    </dgm:pt>
    <dgm:pt modelId="{38EFBC2E-864C-446A-963E-EDF189B23B52}" type="sibTrans" cxnId="{5B29EF3A-3E47-4D1F-83B4-E543269BC4B8}">
      <dgm:prSet/>
      <dgm:spPr/>
      <dgm:t>
        <a:bodyPr/>
        <a:lstStyle/>
        <a:p>
          <a:endParaRPr lang="ru-RU"/>
        </a:p>
      </dgm:t>
    </dgm:pt>
    <dgm:pt modelId="{39653B18-EFDA-4856-A9FE-C2562242DB52}" type="pres">
      <dgm:prSet presAssocID="{9F4DE8C1-9138-4D30-B45B-9C87C7C2CFB0}" presName="linearFlow" presStyleCnt="0">
        <dgm:presLayoutVars>
          <dgm:dir/>
          <dgm:resizeHandles val="exact"/>
        </dgm:presLayoutVars>
      </dgm:prSet>
      <dgm:spPr/>
    </dgm:pt>
    <dgm:pt modelId="{8F3FB2C6-C1D8-4BFE-BE3E-A74CA652A757}" type="pres">
      <dgm:prSet presAssocID="{499014B6-8106-4589-BC6F-F1C2F4E69412}" presName="composite" presStyleCnt="0"/>
      <dgm:spPr/>
    </dgm:pt>
    <dgm:pt modelId="{A7691962-7B2D-4209-9194-2953562C090C}" type="pres">
      <dgm:prSet presAssocID="{499014B6-8106-4589-BC6F-F1C2F4E69412}" presName="imgShp" presStyleLbl="fgImgPlace1" presStyleIdx="0" presStyleCnt="1" custScaleX="123772" custLinFactNeighborX="-55445" custLinFactNeighborY="962"/>
      <dgm:spPr>
        <a:blipFill rotWithShape="0">
          <a:blip xmlns:r="http://schemas.openxmlformats.org/officeDocument/2006/relationships" r:embed="rId1"/>
          <a:stretch>
            <a:fillRect/>
          </a:stretch>
        </a:blipFill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orthographicFront"/>
          <a:lightRig rig="threePt" dir="t"/>
        </a:scene3d>
        <a:sp3d>
          <a:bevelT w="222250"/>
        </a:sp3d>
      </dgm:spPr>
    </dgm:pt>
    <dgm:pt modelId="{5C80710E-38FE-4D6A-98D3-97006FA48FF2}" type="pres">
      <dgm:prSet presAssocID="{499014B6-8106-4589-BC6F-F1C2F4E69412}" presName="txShp" presStyleLbl="node1" presStyleIdx="0" presStyleCnt="1" custScaleX="113528" custScaleY="87759" custLinFactNeighborX="13495" custLinFactNeighborY="26369">
        <dgm:presLayoutVars>
          <dgm:bulletEnabled val="1"/>
        </dgm:presLayoutVars>
      </dgm:prSet>
      <dgm:spPr/>
    </dgm:pt>
  </dgm:ptLst>
  <dgm:cxnLst>
    <dgm:cxn modelId="{5B29EF3A-3E47-4D1F-83B4-E543269BC4B8}" srcId="{9F4DE8C1-9138-4D30-B45B-9C87C7C2CFB0}" destId="{499014B6-8106-4589-BC6F-F1C2F4E69412}" srcOrd="0" destOrd="0" parTransId="{49755DD8-9B82-44CC-9C20-3A7BF71E86DA}" sibTransId="{38EFBC2E-864C-446A-963E-EDF189B23B52}"/>
    <dgm:cxn modelId="{9AEBA357-5622-4990-8BD9-863914D26A63}" type="presOf" srcId="{9F4DE8C1-9138-4D30-B45B-9C87C7C2CFB0}" destId="{39653B18-EFDA-4856-A9FE-C2562242DB52}" srcOrd="0" destOrd="0" presId="urn:microsoft.com/office/officeart/2005/8/layout/vList3"/>
    <dgm:cxn modelId="{3138DC84-66B7-46E9-965A-F9097D27B399}" type="presOf" srcId="{499014B6-8106-4589-BC6F-F1C2F4E69412}" destId="{5C80710E-38FE-4D6A-98D3-97006FA48FF2}" srcOrd="0" destOrd="0" presId="urn:microsoft.com/office/officeart/2005/8/layout/vList3"/>
    <dgm:cxn modelId="{16EF298B-21F3-47C5-AC0C-F04C2EDCE831}" type="presParOf" srcId="{39653B18-EFDA-4856-A9FE-C2562242DB52}" destId="{8F3FB2C6-C1D8-4BFE-BE3E-A74CA652A757}" srcOrd="0" destOrd="0" presId="urn:microsoft.com/office/officeart/2005/8/layout/vList3"/>
    <dgm:cxn modelId="{BE214B5B-D6A3-4B91-92D1-6647A44FDBF2}" type="presParOf" srcId="{8F3FB2C6-C1D8-4BFE-BE3E-A74CA652A757}" destId="{A7691962-7B2D-4209-9194-2953562C090C}" srcOrd="0" destOrd="0" presId="urn:microsoft.com/office/officeart/2005/8/layout/vList3"/>
    <dgm:cxn modelId="{FD5FA784-9292-4D0B-BE42-A2830456A5A5}" type="presParOf" srcId="{8F3FB2C6-C1D8-4BFE-BE3E-A74CA652A757}" destId="{5C80710E-38FE-4D6A-98D3-97006FA48FF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49438C-17AB-43BE-B47C-511A8CAF0F30}" type="doc">
      <dgm:prSet loTypeId="urn:microsoft.com/office/officeart/2005/8/layout/cycle3" loCatId="cycle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43A41DA-4591-4FF4-9FA9-EA8E187DC36F}">
      <dgm:prSet phldrT="[Текст]" custT="1"/>
      <dgm:spPr/>
      <dgm:t>
        <a:bodyPr/>
        <a:lstStyle/>
        <a:p>
          <a:r>
            <a:rPr lang="ru-RU" sz="1600" b="1">
              <a:solidFill>
                <a:schemeClr val="tx1"/>
              </a:solidFill>
            </a:rPr>
            <a:t>СОСТАВЛЕНИЕ ПРОЕКТОВ БЮДЖЕТА</a:t>
          </a:r>
          <a:endParaRPr lang="ru-RU" sz="1600" b="1" dirty="0">
            <a:solidFill>
              <a:schemeClr val="tx1"/>
            </a:solidFill>
          </a:endParaRPr>
        </a:p>
      </dgm:t>
    </dgm:pt>
    <dgm:pt modelId="{347FC6F6-BE83-4C3F-AF61-605ADAB4C85D}" type="parTrans" cxnId="{8581A6CC-C006-4DD1-8510-E361E2A4B1F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7A7B269-76F3-4D3B-ABE1-3FEA32A880CD}" type="sibTrans" cxnId="{8581A6CC-C006-4DD1-8510-E361E2A4B1F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CE6DFC0-17B0-40C4-AFD4-066E6CE9F1A3}">
      <dgm:prSet phldrT="[Текст]" custT="1"/>
      <dgm:spPr/>
      <dgm:t>
        <a:bodyPr/>
        <a:lstStyle/>
        <a:p>
          <a:r>
            <a:rPr lang="ru-RU" sz="1600" b="1" baseline="0">
              <a:solidFill>
                <a:schemeClr val="tx1"/>
              </a:solidFill>
            </a:rPr>
            <a:t>РАССМОТРЕНИЕ ПРОЕКТОВ БЮДЖЕТОВ, ИХ УТВЕРЖДЕНИЕ</a:t>
          </a:r>
          <a:endParaRPr lang="ru-RU" sz="1600" b="1" baseline="0" dirty="0">
            <a:solidFill>
              <a:schemeClr val="tx1"/>
            </a:solidFill>
          </a:endParaRPr>
        </a:p>
      </dgm:t>
    </dgm:pt>
    <dgm:pt modelId="{082D3AA8-56FA-428E-91F9-8B1C4391192A}" type="parTrans" cxnId="{8509D511-CDEA-4FE8-B75E-1743FF14B21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7B6DD09-E20B-4B38-A751-BD95469FA22F}" type="sibTrans" cxnId="{8509D511-CDEA-4FE8-B75E-1743FF14B21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F2E1AFD-DF40-4C6E-8E18-B795C378DCCD}">
      <dgm:prSet phldrT="[Текст]" custT="1"/>
      <dgm:spPr/>
      <dgm:t>
        <a:bodyPr/>
        <a:lstStyle/>
        <a:p>
          <a:r>
            <a:rPr lang="ru-RU" sz="1600" b="1" baseline="0">
              <a:solidFill>
                <a:schemeClr val="tx1"/>
              </a:solidFill>
            </a:rPr>
            <a:t>ИСПОЛНЕНИЕ БЮДЖЕТОВ</a:t>
          </a:r>
          <a:endParaRPr lang="ru-RU" sz="1600" b="1" baseline="0" dirty="0">
            <a:solidFill>
              <a:schemeClr val="tx1"/>
            </a:solidFill>
          </a:endParaRPr>
        </a:p>
      </dgm:t>
    </dgm:pt>
    <dgm:pt modelId="{CF639EBA-ED59-4518-B8E5-08935524A065}" type="parTrans" cxnId="{0D112656-59DF-4F70-A786-829580B192F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C58117A-D870-4317-ACB5-D44CDAC85876}" type="sibTrans" cxnId="{0D112656-59DF-4F70-A786-829580B192F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0A7627E-DC37-41C4-97AE-26E837C0D36D}">
      <dgm:prSet phldrT="[Текст]" custT="1"/>
      <dgm:spPr/>
      <dgm:t>
        <a:bodyPr/>
        <a:lstStyle/>
        <a:p>
          <a:r>
            <a:rPr lang="ru-RU" sz="1600" b="1" baseline="0">
              <a:solidFill>
                <a:schemeClr val="tx1"/>
              </a:solidFill>
            </a:rPr>
            <a:t>БЮДЖЕТНЫЙ УЧЕТ</a:t>
          </a:r>
          <a:endParaRPr lang="ru-RU" sz="1600" b="1" baseline="0" dirty="0">
            <a:solidFill>
              <a:schemeClr val="tx1"/>
            </a:solidFill>
          </a:endParaRPr>
        </a:p>
      </dgm:t>
    </dgm:pt>
    <dgm:pt modelId="{B3346FD4-4DE3-4276-998F-4521E6ACE820}" type="parTrans" cxnId="{6BCE1E00-114C-4636-ACDE-05CA122F7EC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9A77DE6-304F-46E1-97F7-91CF849983FD}" type="sibTrans" cxnId="{6BCE1E00-114C-4636-ACDE-05CA122F7EC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67AAE54-D7BB-4E48-B694-CF0EBC733D19}">
      <dgm:prSet phldrT="[Текст]" custT="1"/>
      <dgm:spPr/>
      <dgm:t>
        <a:bodyPr/>
        <a:lstStyle/>
        <a:p>
          <a:pPr algn="ctr"/>
          <a:endParaRPr lang="ru-RU" sz="1600" b="1" baseline="0">
            <a:solidFill>
              <a:schemeClr val="tx1"/>
            </a:solidFill>
          </a:endParaRPr>
        </a:p>
        <a:p>
          <a:pPr algn="ctr"/>
          <a:r>
            <a:rPr lang="ru-RU" sz="1600" b="1" baseline="0">
              <a:solidFill>
                <a:schemeClr val="tx1"/>
              </a:solidFill>
            </a:rPr>
            <a:t>СОСТАВЛЕНИЕ, ВНЕШНЯЯ ПРОВЕРКА, РАССМОТРЕНИЕ И УТВЕРЖДЕНИЕ БЮДЖЕТНОЙ ОТЧЕТНОСТИ</a:t>
          </a:r>
        </a:p>
        <a:p>
          <a:pPr algn="ctr"/>
          <a:endParaRPr lang="ru-RU" sz="1600" b="1" baseline="0" dirty="0">
            <a:solidFill>
              <a:schemeClr val="tx1"/>
            </a:solidFill>
          </a:endParaRPr>
        </a:p>
      </dgm:t>
    </dgm:pt>
    <dgm:pt modelId="{A5E61023-2112-4524-9302-F9C3D7EB2CE0}" type="parTrans" cxnId="{244CC1AE-AE61-40A7-92B7-CE75102A441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78CB483-ACB4-467A-A6CB-740B383F047D}" type="sibTrans" cxnId="{244CC1AE-AE61-40A7-92B7-CE75102A441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C9FDEF1-4CCA-4D26-B158-5FA1813F86F5}" type="pres">
      <dgm:prSet presAssocID="{4549438C-17AB-43BE-B47C-511A8CAF0F30}" presName="Name0" presStyleCnt="0">
        <dgm:presLayoutVars>
          <dgm:dir/>
          <dgm:resizeHandles val="exact"/>
        </dgm:presLayoutVars>
      </dgm:prSet>
      <dgm:spPr/>
    </dgm:pt>
    <dgm:pt modelId="{4C52E691-ADC3-4767-A0CB-5FBFBBD9DC40}" type="pres">
      <dgm:prSet presAssocID="{4549438C-17AB-43BE-B47C-511A8CAF0F30}" presName="cycle" presStyleCnt="0"/>
      <dgm:spPr/>
    </dgm:pt>
    <dgm:pt modelId="{38E70B36-749E-4D58-8E2E-4DD26B9966C1}" type="pres">
      <dgm:prSet presAssocID="{043A41DA-4591-4FF4-9FA9-EA8E187DC36F}" presName="nodeFirstNode" presStyleLbl="node1" presStyleIdx="0" presStyleCnt="5">
        <dgm:presLayoutVars>
          <dgm:bulletEnabled val="1"/>
        </dgm:presLayoutVars>
      </dgm:prSet>
      <dgm:spPr/>
    </dgm:pt>
    <dgm:pt modelId="{6A0E53BE-C33F-4D2C-87E1-FA24787CF139}" type="pres">
      <dgm:prSet presAssocID="{07A7B269-76F3-4D3B-ABE1-3FEA32A880CD}" presName="sibTransFirstNode" presStyleLbl="bgShp" presStyleIdx="0" presStyleCnt="1" custScaleX="108983"/>
      <dgm:spPr/>
    </dgm:pt>
    <dgm:pt modelId="{665DB605-B514-4B25-8F41-5C6572CB190E}" type="pres">
      <dgm:prSet presAssocID="{ECE6DFC0-17B0-40C4-AFD4-066E6CE9F1A3}" presName="nodeFollowingNodes" presStyleLbl="node1" presStyleIdx="1" presStyleCnt="5" custRadScaleRad="119438" custRadScaleInc="9174">
        <dgm:presLayoutVars>
          <dgm:bulletEnabled val="1"/>
        </dgm:presLayoutVars>
      </dgm:prSet>
      <dgm:spPr/>
    </dgm:pt>
    <dgm:pt modelId="{198CB550-CD95-4EDB-BF7A-D0BA29FA0E44}" type="pres">
      <dgm:prSet presAssocID="{8F2E1AFD-DF40-4C6E-8E18-B795C378DCCD}" presName="nodeFollowingNodes" presStyleLbl="node1" presStyleIdx="2" presStyleCnt="5" custRadScaleRad="121067" custRadScaleInc="-24994">
        <dgm:presLayoutVars>
          <dgm:bulletEnabled val="1"/>
        </dgm:presLayoutVars>
      </dgm:prSet>
      <dgm:spPr/>
    </dgm:pt>
    <dgm:pt modelId="{20761012-2770-4384-814C-53E417364D36}" type="pres">
      <dgm:prSet presAssocID="{90A7627E-DC37-41C4-97AE-26E837C0D36D}" presName="nodeFollowingNodes" presStyleLbl="node1" presStyleIdx="3" presStyleCnt="5" custRadScaleRad="105589" custRadScaleInc="11770">
        <dgm:presLayoutVars>
          <dgm:bulletEnabled val="1"/>
        </dgm:presLayoutVars>
      </dgm:prSet>
      <dgm:spPr/>
    </dgm:pt>
    <dgm:pt modelId="{977F017D-C32A-4F57-A51E-18143E651937}" type="pres">
      <dgm:prSet presAssocID="{B67AAE54-D7BB-4E48-B694-CF0EBC733D19}" presName="nodeFollowingNodes" presStyleLbl="node1" presStyleIdx="4" presStyleCnt="5" custScaleX="108897" custScaleY="139448" custRadScaleRad="113469" custRadScaleInc="-12411">
        <dgm:presLayoutVars>
          <dgm:bulletEnabled val="1"/>
        </dgm:presLayoutVars>
      </dgm:prSet>
      <dgm:spPr/>
    </dgm:pt>
  </dgm:ptLst>
  <dgm:cxnLst>
    <dgm:cxn modelId="{6BCE1E00-114C-4636-ACDE-05CA122F7EC9}" srcId="{4549438C-17AB-43BE-B47C-511A8CAF0F30}" destId="{90A7627E-DC37-41C4-97AE-26E837C0D36D}" srcOrd="3" destOrd="0" parTransId="{B3346FD4-4DE3-4276-998F-4521E6ACE820}" sibTransId="{59A77DE6-304F-46E1-97F7-91CF849983FD}"/>
    <dgm:cxn modelId="{8509D511-CDEA-4FE8-B75E-1743FF14B21A}" srcId="{4549438C-17AB-43BE-B47C-511A8CAF0F30}" destId="{ECE6DFC0-17B0-40C4-AFD4-066E6CE9F1A3}" srcOrd="1" destOrd="0" parTransId="{082D3AA8-56FA-428E-91F9-8B1C4391192A}" sibTransId="{17B6DD09-E20B-4B38-A751-BD95469FA22F}"/>
    <dgm:cxn modelId="{90987F14-6172-436B-ACD2-049024072F6A}" type="presOf" srcId="{4549438C-17AB-43BE-B47C-511A8CAF0F30}" destId="{9C9FDEF1-4CCA-4D26-B158-5FA1813F86F5}" srcOrd="0" destOrd="0" presId="urn:microsoft.com/office/officeart/2005/8/layout/cycle3"/>
    <dgm:cxn modelId="{45139550-4493-4154-ADBB-B46AF6A28D2C}" type="presOf" srcId="{07A7B269-76F3-4D3B-ABE1-3FEA32A880CD}" destId="{6A0E53BE-C33F-4D2C-87E1-FA24787CF139}" srcOrd="0" destOrd="0" presId="urn:microsoft.com/office/officeart/2005/8/layout/cycle3"/>
    <dgm:cxn modelId="{EA095455-E0A6-4402-AC19-48DDC3D14AC8}" type="presOf" srcId="{043A41DA-4591-4FF4-9FA9-EA8E187DC36F}" destId="{38E70B36-749E-4D58-8E2E-4DD26B9966C1}" srcOrd="0" destOrd="0" presId="urn:microsoft.com/office/officeart/2005/8/layout/cycle3"/>
    <dgm:cxn modelId="{0D112656-59DF-4F70-A786-829580B192F3}" srcId="{4549438C-17AB-43BE-B47C-511A8CAF0F30}" destId="{8F2E1AFD-DF40-4C6E-8E18-B795C378DCCD}" srcOrd="2" destOrd="0" parTransId="{CF639EBA-ED59-4518-B8E5-08935524A065}" sibTransId="{DC58117A-D870-4317-ACB5-D44CDAC85876}"/>
    <dgm:cxn modelId="{028D2558-57B8-441E-9B81-22313578CF6F}" type="presOf" srcId="{8F2E1AFD-DF40-4C6E-8E18-B795C378DCCD}" destId="{198CB550-CD95-4EDB-BF7A-D0BA29FA0E44}" srcOrd="0" destOrd="0" presId="urn:microsoft.com/office/officeart/2005/8/layout/cycle3"/>
    <dgm:cxn modelId="{404C7FA2-634B-478F-AC7B-5642BF88E4F5}" type="presOf" srcId="{ECE6DFC0-17B0-40C4-AFD4-066E6CE9F1A3}" destId="{665DB605-B514-4B25-8F41-5C6572CB190E}" srcOrd="0" destOrd="0" presId="urn:microsoft.com/office/officeart/2005/8/layout/cycle3"/>
    <dgm:cxn modelId="{244CC1AE-AE61-40A7-92B7-CE75102A4413}" srcId="{4549438C-17AB-43BE-B47C-511A8CAF0F30}" destId="{B67AAE54-D7BB-4E48-B694-CF0EBC733D19}" srcOrd="4" destOrd="0" parTransId="{A5E61023-2112-4524-9302-F9C3D7EB2CE0}" sibTransId="{A78CB483-ACB4-467A-A6CB-740B383F047D}"/>
    <dgm:cxn modelId="{FDC32CC8-DA99-4B52-BDA6-5DA702B24571}" type="presOf" srcId="{90A7627E-DC37-41C4-97AE-26E837C0D36D}" destId="{20761012-2770-4384-814C-53E417364D36}" srcOrd="0" destOrd="0" presId="urn:microsoft.com/office/officeart/2005/8/layout/cycle3"/>
    <dgm:cxn modelId="{8581A6CC-C006-4DD1-8510-E361E2A4B1F1}" srcId="{4549438C-17AB-43BE-B47C-511A8CAF0F30}" destId="{043A41DA-4591-4FF4-9FA9-EA8E187DC36F}" srcOrd="0" destOrd="0" parTransId="{347FC6F6-BE83-4C3F-AF61-605ADAB4C85D}" sibTransId="{07A7B269-76F3-4D3B-ABE1-3FEA32A880CD}"/>
    <dgm:cxn modelId="{D48096FC-971F-48DF-915D-BB3E3CB73A87}" type="presOf" srcId="{B67AAE54-D7BB-4E48-B694-CF0EBC733D19}" destId="{977F017D-C32A-4F57-A51E-18143E651937}" srcOrd="0" destOrd="0" presId="urn:microsoft.com/office/officeart/2005/8/layout/cycle3"/>
    <dgm:cxn modelId="{FF242D40-F0DA-43BF-B7A1-87FF3EC1CF5C}" type="presParOf" srcId="{9C9FDEF1-4CCA-4D26-B158-5FA1813F86F5}" destId="{4C52E691-ADC3-4767-A0CB-5FBFBBD9DC40}" srcOrd="0" destOrd="0" presId="urn:microsoft.com/office/officeart/2005/8/layout/cycle3"/>
    <dgm:cxn modelId="{2464D283-F34B-4182-8E12-9C7E3AFE141D}" type="presParOf" srcId="{4C52E691-ADC3-4767-A0CB-5FBFBBD9DC40}" destId="{38E70B36-749E-4D58-8E2E-4DD26B9966C1}" srcOrd="0" destOrd="0" presId="urn:microsoft.com/office/officeart/2005/8/layout/cycle3"/>
    <dgm:cxn modelId="{560429BF-E17E-4C33-82CD-5E0BCC20C4C6}" type="presParOf" srcId="{4C52E691-ADC3-4767-A0CB-5FBFBBD9DC40}" destId="{6A0E53BE-C33F-4D2C-87E1-FA24787CF139}" srcOrd="1" destOrd="0" presId="urn:microsoft.com/office/officeart/2005/8/layout/cycle3"/>
    <dgm:cxn modelId="{0E76DBFC-E5BB-4A80-A4D1-E14A5CF683AB}" type="presParOf" srcId="{4C52E691-ADC3-4767-A0CB-5FBFBBD9DC40}" destId="{665DB605-B514-4B25-8F41-5C6572CB190E}" srcOrd="2" destOrd="0" presId="urn:microsoft.com/office/officeart/2005/8/layout/cycle3"/>
    <dgm:cxn modelId="{24E92747-7CA7-43F7-A70D-0A0D869BF7B6}" type="presParOf" srcId="{4C52E691-ADC3-4767-A0CB-5FBFBBD9DC40}" destId="{198CB550-CD95-4EDB-BF7A-D0BA29FA0E44}" srcOrd="3" destOrd="0" presId="urn:microsoft.com/office/officeart/2005/8/layout/cycle3"/>
    <dgm:cxn modelId="{C388C4B0-71F3-4135-9BFF-E9A01D4838F9}" type="presParOf" srcId="{4C52E691-ADC3-4767-A0CB-5FBFBBD9DC40}" destId="{20761012-2770-4384-814C-53E417364D36}" srcOrd="4" destOrd="0" presId="urn:microsoft.com/office/officeart/2005/8/layout/cycle3"/>
    <dgm:cxn modelId="{B2194477-84C3-447A-86B5-1729B25CB561}" type="presParOf" srcId="{4C52E691-ADC3-4767-A0CB-5FBFBBD9DC40}" destId="{977F017D-C32A-4F57-A51E-18143E651937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9032A2-8878-4AE0-AE4E-DF019330A18C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B46FEC3A-DBFF-420E-B645-5089D659F0E7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rgbClr val="FFFF6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 rtl="0"/>
          <a:r>
            <a:rPr lang="ru-RU" sz="2000" b="1" baseline="0" dirty="0">
              <a:solidFill>
                <a:schemeClr val="tx1"/>
              </a:solidFill>
            </a:rPr>
            <a:t>На чем основывается проект бюджета Гайского муниципального округа</a:t>
          </a:r>
        </a:p>
      </dgm:t>
    </dgm:pt>
    <dgm:pt modelId="{EA3B5757-0149-4914-A93B-A5E43A9C771A}" type="parTrans" cxnId="{24FA23B7-0D0B-46F1-802E-801471BC512B}">
      <dgm:prSet/>
      <dgm:spPr/>
      <dgm:t>
        <a:bodyPr/>
        <a:lstStyle/>
        <a:p>
          <a:pPr algn="ctr"/>
          <a:endParaRPr lang="ru-RU"/>
        </a:p>
      </dgm:t>
    </dgm:pt>
    <dgm:pt modelId="{46696846-8C9B-49C9-8E9E-8E96AFCEBEE7}" type="sibTrans" cxnId="{24FA23B7-0D0B-46F1-802E-801471BC512B}">
      <dgm:prSet/>
      <dgm:spPr/>
      <dgm:t>
        <a:bodyPr/>
        <a:lstStyle/>
        <a:p>
          <a:pPr algn="ctr"/>
          <a:endParaRPr lang="ru-RU"/>
        </a:p>
      </dgm:t>
    </dgm:pt>
    <dgm:pt modelId="{9557FB6C-CFB4-4FE4-B083-2A6FB6615D3E}" type="pres">
      <dgm:prSet presAssocID="{809032A2-8878-4AE0-AE4E-DF019330A18C}" presName="linear" presStyleCnt="0">
        <dgm:presLayoutVars>
          <dgm:animLvl val="lvl"/>
          <dgm:resizeHandles val="exact"/>
        </dgm:presLayoutVars>
      </dgm:prSet>
      <dgm:spPr/>
    </dgm:pt>
    <dgm:pt modelId="{ED32AC95-F6C5-4F5B-B37B-ABF3378E41FA}" type="pres">
      <dgm:prSet presAssocID="{B46FEC3A-DBFF-420E-B645-5089D659F0E7}" presName="parentText" presStyleLbl="node1" presStyleIdx="0" presStyleCnt="1" custLinFactNeighborX="-860" custLinFactNeighborY="7503">
        <dgm:presLayoutVars>
          <dgm:chMax val="0"/>
          <dgm:bulletEnabled val="1"/>
        </dgm:presLayoutVars>
      </dgm:prSet>
      <dgm:spPr/>
    </dgm:pt>
  </dgm:ptLst>
  <dgm:cxnLst>
    <dgm:cxn modelId="{D0341A35-728C-49A8-8787-DADF5FE2E220}" type="presOf" srcId="{B46FEC3A-DBFF-420E-B645-5089D659F0E7}" destId="{ED32AC95-F6C5-4F5B-B37B-ABF3378E41FA}" srcOrd="0" destOrd="0" presId="urn:microsoft.com/office/officeart/2005/8/layout/vList2"/>
    <dgm:cxn modelId="{5F47B3A6-7B5C-49F6-A83B-D7F136551A23}" type="presOf" srcId="{809032A2-8878-4AE0-AE4E-DF019330A18C}" destId="{9557FB6C-CFB4-4FE4-B083-2A6FB6615D3E}" srcOrd="0" destOrd="0" presId="urn:microsoft.com/office/officeart/2005/8/layout/vList2"/>
    <dgm:cxn modelId="{24FA23B7-0D0B-46F1-802E-801471BC512B}" srcId="{809032A2-8878-4AE0-AE4E-DF019330A18C}" destId="{B46FEC3A-DBFF-420E-B645-5089D659F0E7}" srcOrd="0" destOrd="0" parTransId="{EA3B5757-0149-4914-A93B-A5E43A9C771A}" sibTransId="{46696846-8C9B-49C9-8E9E-8E96AFCEBEE7}"/>
    <dgm:cxn modelId="{08517A7E-D216-4B8D-B14B-39136D47ED2B}" type="presParOf" srcId="{9557FB6C-CFB4-4FE4-B083-2A6FB6615D3E}" destId="{ED32AC95-F6C5-4F5B-B37B-ABF3378E41F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chemeClr val="accent5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50BCB9"/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DB1419B-AC29-439A-9A52-52A4D8AD4433}">
      <dgm:prSet phldrT="[Текст]" custT="1"/>
      <dgm:spPr>
        <a:solidFill>
          <a:srgbClr val="92D050"/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  <a:r>
            <a:rPr lang="ru-RU" sz="18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baseline="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((+) </a:t>
          </a:r>
          <a:r>
            <a:rPr lang="ru-RU" sz="1800" b="1" baseline="0" dirty="0" err="1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Профицит</a:t>
          </a:r>
          <a:r>
            <a:rPr lang="ru-RU" sz="1800" b="1" baseline="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54330" custScaleY="80140">
        <dgm:presLayoutVars>
          <dgm:bulletEnabled val="1"/>
        </dgm:presLayoutVars>
      </dgm:prSet>
      <dgm:spPr/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LinFactNeighborX="37387" custLinFactNeighborY="-4869"/>
      <dgm:spPr>
        <a:prstGeom prst="mathMinus">
          <a:avLst/>
        </a:prstGeom>
      </dgm:spPr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53809" custScaleY="83677">
        <dgm:presLayoutVars>
          <dgm:bulletEnabled val="1"/>
        </dgm:presLayoutVars>
      </dgm:prSet>
      <dgm:spPr/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/>
      <dgm:spPr/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52634" custScaleY="86480">
        <dgm:presLayoutVars>
          <dgm:bulletEnabled val="1"/>
        </dgm:presLayoutVars>
      </dgm:prSet>
      <dgm:spPr/>
    </dgm:pt>
  </dgm:ptLst>
  <dgm:cxnLst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321C3E2C-5147-4485-8C10-8FCAB0125B56}" type="presOf" srcId="{65EBFEF0-9C89-4A4C-BA89-C4D7B4B700F7}" destId="{7FAC88BC-C8FF-402F-AB2A-11AC4BBF48B7}" srcOrd="0" destOrd="0" presId="urn:microsoft.com/office/officeart/2005/8/layout/equation1"/>
    <dgm:cxn modelId="{EE559C4F-DE1F-433E-B65E-C81AE5572943}" type="presOf" srcId="{ADB1419B-AC29-439A-9A52-52A4D8AD4433}" destId="{A84245DF-C8CC-47D2-83AC-15EF153255E0}" srcOrd="0" destOrd="0" presId="urn:microsoft.com/office/officeart/2005/8/layout/equation1"/>
    <dgm:cxn modelId="{55C61758-8359-4BB2-923C-D1DFA993CA13}" type="presOf" srcId="{4E7CB679-5A70-4D19-B9FE-B35165ACC3D3}" destId="{32775538-2AC3-4373-B014-5A44732CBC7F}" srcOrd="0" destOrd="0" presId="urn:microsoft.com/office/officeart/2005/8/layout/equation1"/>
    <dgm:cxn modelId="{8F398C79-45A3-4FC9-A797-3C6A0D8C3A2B}" type="presOf" srcId="{FEA73179-04A7-4795-AF97-EAF1F3F2AA68}" destId="{4B955819-9EB5-4C61-BE5E-7CE7027DF3F0}" srcOrd="0" destOrd="0" presId="urn:microsoft.com/office/officeart/2005/8/layout/equation1"/>
    <dgm:cxn modelId="{2C547889-BE29-47B3-9960-6F6DB89EC482}" type="presOf" srcId="{D36948F7-83BC-4220-85A0-DE21D57BD41D}" destId="{1816D16A-814C-4C22-A6CC-12105B3989BB}" srcOrd="0" destOrd="0" presId="urn:microsoft.com/office/officeart/2005/8/layout/equation1"/>
    <dgm:cxn modelId="{F4F9BEA8-4B19-4250-AB75-401B206370EC}" type="presOf" srcId="{6CD1DB72-7F8F-4E2A-A00A-E83DF7CE947F}" destId="{22696057-B287-4EFB-96CD-3F248CB196C8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26C7FA3E-F208-4FA3-8D1B-6218A938035A}" type="presParOf" srcId="{22696057-B287-4EFB-96CD-3F248CB196C8}" destId="{7FAC88BC-C8FF-402F-AB2A-11AC4BBF48B7}" srcOrd="0" destOrd="0" presId="urn:microsoft.com/office/officeart/2005/8/layout/equation1"/>
    <dgm:cxn modelId="{CB2D175B-7DB0-4926-9CB0-3E708E785A29}" type="presParOf" srcId="{22696057-B287-4EFB-96CD-3F248CB196C8}" destId="{2E3F7D03-16FC-4BE4-943C-EE4202A7666A}" srcOrd="1" destOrd="0" presId="urn:microsoft.com/office/officeart/2005/8/layout/equation1"/>
    <dgm:cxn modelId="{E9B2E35B-EE86-487D-84AC-A3BFC9CCC374}" type="presParOf" srcId="{22696057-B287-4EFB-96CD-3F248CB196C8}" destId="{1816D16A-814C-4C22-A6CC-12105B3989BB}" srcOrd="2" destOrd="0" presId="urn:microsoft.com/office/officeart/2005/8/layout/equation1"/>
    <dgm:cxn modelId="{E086600D-B2E3-4F6D-BE06-8793B14B2FC2}" type="presParOf" srcId="{22696057-B287-4EFB-96CD-3F248CB196C8}" destId="{5A3AD51A-CA0C-4D60-85EB-AFC0F3AEFCE4}" srcOrd="3" destOrd="0" presId="urn:microsoft.com/office/officeart/2005/8/layout/equation1"/>
    <dgm:cxn modelId="{554E0831-2546-4E00-A842-7C555DA9895F}" type="presParOf" srcId="{22696057-B287-4EFB-96CD-3F248CB196C8}" destId="{32775538-2AC3-4373-B014-5A44732CBC7F}" srcOrd="4" destOrd="0" presId="urn:microsoft.com/office/officeart/2005/8/layout/equation1"/>
    <dgm:cxn modelId="{F300F37A-F4DB-428C-B6CD-20D6CFC45640}" type="presParOf" srcId="{22696057-B287-4EFB-96CD-3F248CB196C8}" destId="{EDA2439C-BAC0-499A-8F57-8D66EBFA7D82}" srcOrd="5" destOrd="0" presId="urn:microsoft.com/office/officeart/2005/8/layout/equation1"/>
    <dgm:cxn modelId="{7D3730DF-AED1-4F1A-B9D7-FF5503D13F76}" type="presParOf" srcId="{22696057-B287-4EFB-96CD-3F248CB196C8}" destId="{4B955819-9EB5-4C61-BE5E-7CE7027DF3F0}" srcOrd="6" destOrd="0" presId="urn:microsoft.com/office/officeart/2005/8/layout/equation1"/>
    <dgm:cxn modelId="{1B53BE05-CC10-4D23-9330-CFDA029D4337}" type="presParOf" srcId="{22696057-B287-4EFB-96CD-3F248CB196C8}" destId="{EE572389-320D-4E27-B728-8E274B326BA1}" srcOrd="7" destOrd="0" presId="urn:microsoft.com/office/officeart/2005/8/layout/equation1"/>
    <dgm:cxn modelId="{E2CCF2EB-B5B7-4BDD-B468-1DF238F40D17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41EBFB8-1373-4BD5-BFDD-BDAC4FDF84C3}" type="doc">
      <dgm:prSet loTypeId="urn:microsoft.com/office/officeart/2005/8/layout/hList7" loCatId="relationship" qsTypeId="urn:microsoft.com/office/officeart/2005/8/quickstyle/3d4" qsCatId="3D" csTypeId="urn:microsoft.com/office/officeart/2005/8/colors/accent0_1" csCatId="mainScheme" phldr="1"/>
      <dgm:spPr/>
    </dgm:pt>
    <dgm:pt modelId="{FD7D6DE2-F567-4AD8-9B74-15AAAED3D119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обеспечение дополнительного образования детей</a:t>
          </a:r>
        </a:p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25,84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млн руб.             </a:t>
          </a:r>
        </a:p>
      </dgm:t>
    </dgm:pt>
    <dgm:pt modelId="{A3E94F02-D05B-4658-80D1-3425A28ED40A}" type="parTrans" cxnId="{43EFB313-951D-4D49-9843-E6C719775A2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3DD1D8-E008-4963-860D-E288CBF92CFC}" type="sibTrans" cxnId="{43EFB313-951D-4D49-9843-E6C719775A2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003E30-9229-4DE1-84A5-A4B040C07ED9}">
      <dgm:prSet phldrT="[Текст]" custT="1"/>
      <dgm:spPr/>
      <dgm:t>
        <a:bodyPr/>
        <a:lstStyle/>
        <a:p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обучение детей-инвалидов в образовательных организациях и компенсация затрат родителей (законных представителей) на обучение детей-инвалидов на дому</a:t>
          </a:r>
        </a:p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2,08 </a:t>
          </a:r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млн руб. </a:t>
          </a:r>
        </a:p>
      </dgm:t>
    </dgm:pt>
    <dgm:pt modelId="{48611FDA-7807-4EE1-B7EF-5D13F9D7AC42}" type="parTrans" cxnId="{07DFE27C-4AD3-4908-B30B-2D30102C018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AFE52B-A1BC-497E-8924-BFA19733943D}" type="sibTrans" cxnId="{07DFE27C-4AD3-4908-B30B-2D30102C018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625471-2E28-411D-8014-975C777C6E27}">
      <dgm:prSet phldrT="[Текст]" custT="1"/>
      <dgm:spPr/>
      <dgm:t>
        <a:bodyPr/>
        <a:lstStyle/>
        <a:p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обеспечение деятельности организаций дошкольного образования, расходы на питание воспитанников и содержание зданий и сооружений </a:t>
          </a:r>
        </a:p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119,57</a:t>
          </a:r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 млн руб.</a:t>
          </a:r>
        </a:p>
      </dgm:t>
    </dgm:pt>
    <dgm:pt modelId="{5149628D-A3C0-43C7-82FF-024A70E2F431}" type="parTrans" cxnId="{16F84E1B-8D62-4701-B999-EE757463CBA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51E166-E7AE-4F67-9A16-EA52450598C8}" type="sibTrans" cxnId="{16F84E1B-8D62-4701-B999-EE757463CBA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51E6E9-904E-4A80-88CC-7898E035B4BC}">
      <dgm:prSet phldrT="[Текст]" custT="1"/>
      <dgm:spPr/>
      <dgm:t>
        <a:bodyPr/>
        <a:lstStyle/>
        <a:p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на получение общедоступного и бесплатного дошкольного образования </a:t>
          </a:r>
        </a:p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120,93</a:t>
          </a:r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млн руб.</a:t>
          </a:r>
        </a:p>
      </dgm:t>
    </dgm:pt>
    <dgm:pt modelId="{7B77090F-B8A3-4C57-9199-FCD21E60A2A7}" type="parTrans" cxnId="{E1745A4D-38A0-4494-8917-C89CD0FC768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316693-BD6D-4E99-8860-900B3D6BD49B}" type="sibTrans" cxnId="{E1745A4D-38A0-4494-8917-C89CD0FC768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20A8F1-D0C2-49AE-A1C1-80616F065243}" type="pres">
      <dgm:prSet presAssocID="{741EBFB8-1373-4BD5-BFDD-BDAC4FDF84C3}" presName="Name0" presStyleCnt="0">
        <dgm:presLayoutVars>
          <dgm:dir/>
          <dgm:resizeHandles val="exact"/>
        </dgm:presLayoutVars>
      </dgm:prSet>
      <dgm:spPr/>
    </dgm:pt>
    <dgm:pt modelId="{8983784C-D78B-4DA7-A228-B21D04EF7EFD}" type="pres">
      <dgm:prSet presAssocID="{741EBFB8-1373-4BD5-BFDD-BDAC4FDF84C3}" presName="fgShape" presStyleLbl="fgShp" presStyleIdx="0" presStyleCnt="1"/>
      <dgm:spPr/>
    </dgm:pt>
    <dgm:pt modelId="{9F1E6ED5-745A-460B-8DCA-EC0206FADD7D}" type="pres">
      <dgm:prSet presAssocID="{741EBFB8-1373-4BD5-BFDD-BDAC4FDF84C3}" presName="linComp" presStyleCnt="0"/>
      <dgm:spPr/>
    </dgm:pt>
    <dgm:pt modelId="{D7F7CD28-621F-4C8B-B675-FFA7A1E0D6EA}" type="pres">
      <dgm:prSet presAssocID="{A3003E30-9229-4DE1-84A5-A4B040C07ED9}" presName="compNode" presStyleCnt="0"/>
      <dgm:spPr/>
    </dgm:pt>
    <dgm:pt modelId="{CB898F43-0DFB-4AAD-8AD5-296129856EE6}" type="pres">
      <dgm:prSet presAssocID="{A3003E30-9229-4DE1-84A5-A4B040C07ED9}" presName="bkgdShape" presStyleLbl="node1" presStyleIdx="0" presStyleCnt="4" custLinFactX="5123" custLinFactNeighborX="100000"/>
      <dgm:spPr/>
    </dgm:pt>
    <dgm:pt modelId="{76CD0C7B-377A-4367-9351-D1F4A4BC79C1}" type="pres">
      <dgm:prSet presAssocID="{A3003E30-9229-4DE1-84A5-A4B040C07ED9}" presName="nodeTx" presStyleLbl="node1" presStyleIdx="0" presStyleCnt="4">
        <dgm:presLayoutVars>
          <dgm:bulletEnabled val="1"/>
        </dgm:presLayoutVars>
      </dgm:prSet>
      <dgm:spPr/>
    </dgm:pt>
    <dgm:pt modelId="{7BF90F4D-8712-4F16-A72D-12C2FF132878}" type="pres">
      <dgm:prSet presAssocID="{A3003E30-9229-4DE1-84A5-A4B040C07ED9}" presName="invisiNode" presStyleLbl="node1" presStyleIdx="0" presStyleCnt="4"/>
      <dgm:spPr/>
    </dgm:pt>
    <dgm:pt modelId="{101054C0-557C-466F-A167-3E4AA018BB77}" type="pres">
      <dgm:prSet presAssocID="{A3003E30-9229-4DE1-84A5-A4B040C07ED9}" presName="imagNode" presStyleLbl="fgImgPlace1" presStyleIdx="0" presStyleCnt="4" custLinFactX="56975" custLinFactNeighborX="100000" custLinFactNeighborY="-731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AEFAC9AA-6D02-425E-BBE1-17D1ECB16CCA}" type="pres">
      <dgm:prSet presAssocID="{8AAFE52B-A1BC-497E-8924-BFA19733943D}" presName="sibTrans" presStyleLbl="sibTrans2D1" presStyleIdx="0" presStyleCnt="0"/>
      <dgm:spPr/>
    </dgm:pt>
    <dgm:pt modelId="{43418805-D4C9-40D4-BD9B-062A9C46A454}" type="pres">
      <dgm:prSet presAssocID="{A4625471-2E28-411D-8014-975C777C6E27}" presName="compNode" presStyleCnt="0"/>
      <dgm:spPr/>
    </dgm:pt>
    <dgm:pt modelId="{2F2C10A2-0AE8-4344-8850-1A2CA5A1B093}" type="pres">
      <dgm:prSet presAssocID="{A4625471-2E28-411D-8014-975C777C6E27}" presName="bkgdShape" presStyleLbl="node1" presStyleIdx="1" presStyleCnt="4" custLinFactNeighborX="-99729"/>
      <dgm:spPr/>
    </dgm:pt>
    <dgm:pt modelId="{265DD454-B6C8-42AA-B29D-2E76400C2F50}" type="pres">
      <dgm:prSet presAssocID="{A4625471-2E28-411D-8014-975C777C6E27}" presName="nodeTx" presStyleLbl="node1" presStyleIdx="1" presStyleCnt="4">
        <dgm:presLayoutVars>
          <dgm:bulletEnabled val="1"/>
        </dgm:presLayoutVars>
      </dgm:prSet>
      <dgm:spPr/>
    </dgm:pt>
    <dgm:pt modelId="{0A79D57E-B861-418A-9D40-D6F56059F68B}" type="pres">
      <dgm:prSet presAssocID="{A4625471-2E28-411D-8014-975C777C6E27}" presName="invisiNode" presStyleLbl="node1" presStyleIdx="1" presStyleCnt="4"/>
      <dgm:spPr/>
    </dgm:pt>
    <dgm:pt modelId="{6D6FDFCF-5AFF-46EA-A508-66A40A7393BB}" type="pres">
      <dgm:prSet presAssocID="{A4625471-2E28-411D-8014-975C777C6E27}" presName="imagNode" presStyleLbl="fgImgPlace1" presStyleIdx="1" presStyleCnt="4" custLinFactX="-66238" custLinFactNeighborX="-100000" custLinFactNeighborY="-975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6F2764B5-C6AF-4BB1-A18F-D72C705C746D}" type="pres">
      <dgm:prSet presAssocID="{9351E166-E7AE-4F67-9A16-EA52450598C8}" presName="sibTrans" presStyleLbl="sibTrans2D1" presStyleIdx="0" presStyleCnt="0"/>
      <dgm:spPr/>
    </dgm:pt>
    <dgm:pt modelId="{F0C83623-0288-40AD-A103-71CC1A4AD845}" type="pres">
      <dgm:prSet presAssocID="{0751E6E9-904E-4A80-88CC-7898E035B4BC}" presName="compNode" presStyleCnt="0"/>
      <dgm:spPr/>
    </dgm:pt>
    <dgm:pt modelId="{172D5B42-E63E-4C0E-94B7-C65BADB3B111}" type="pres">
      <dgm:prSet presAssocID="{0751E6E9-904E-4A80-88CC-7898E035B4BC}" presName="bkgdShape" presStyleLbl="node1" presStyleIdx="2" presStyleCnt="4" custLinFactNeighborX="1321"/>
      <dgm:spPr/>
    </dgm:pt>
    <dgm:pt modelId="{3D4F1E10-9B1B-4DC9-A1A4-56DB24DDCA5E}" type="pres">
      <dgm:prSet presAssocID="{0751E6E9-904E-4A80-88CC-7898E035B4BC}" presName="nodeTx" presStyleLbl="node1" presStyleIdx="2" presStyleCnt="4">
        <dgm:presLayoutVars>
          <dgm:bulletEnabled val="1"/>
        </dgm:presLayoutVars>
      </dgm:prSet>
      <dgm:spPr/>
    </dgm:pt>
    <dgm:pt modelId="{E5256F44-526E-4D28-A068-9B3A3174446E}" type="pres">
      <dgm:prSet presAssocID="{0751E6E9-904E-4A80-88CC-7898E035B4BC}" presName="invisiNode" presStyleLbl="node1" presStyleIdx="2" presStyleCnt="4"/>
      <dgm:spPr/>
    </dgm:pt>
    <dgm:pt modelId="{4AFAFD20-EDEF-46E8-B2E6-B9FE1E0D61E4}" type="pres">
      <dgm:prSet presAssocID="{0751E6E9-904E-4A80-88CC-7898E035B4BC}" presName="imagNode" presStyleLbl="fgImgPlace1" presStyleIdx="2" presStyleCnt="4" custLinFactNeighborX="986" custLinFactNeighborY="-3470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Дети со сплошной заливкой"/>
        </a:ext>
      </dgm:extLst>
    </dgm:pt>
    <dgm:pt modelId="{2A123655-8524-4944-A470-E38E7551078F}" type="pres">
      <dgm:prSet presAssocID="{F7316693-BD6D-4E99-8860-900B3D6BD49B}" presName="sibTrans" presStyleLbl="sibTrans2D1" presStyleIdx="0" presStyleCnt="0"/>
      <dgm:spPr/>
    </dgm:pt>
    <dgm:pt modelId="{881ED017-F1EC-4C8E-9FA4-73D5D4A59DEB}" type="pres">
      <dgm:prSet presAssocID="{FD7D6DE2-F567-4AD8-9B74-15AAAED3D119}" presName="compNode" presStyleCnt="0"/>
      <dgm:spPr/>
    </dgm:pt>
    <dgm:pt modelId="{6C8E89C6-6CAE-45A5-AD40-1AB38E585E2B}" type="pres">
      <dgm:prSet presAssocID="{FD7D6DE2-F567-4AD8-9B74-15AAAED3D119}" presName="bkgdShape" presStyleLbl="node1" presStyleIdx="3" presStyleCnt="4" custLinFactNeighborX="1711" custLinFactNeighborY="163"/>
      <dgm:spPr/>
    </dgm:pt>
    <dgm:pt modelId="{7EC6DCD3-E625-4D61-90B4-F56641CF4B54}" type="pres">
      <dgm:prSet presAssocID="{FD7D6DE2-F567-4AD8-9B74-15AAAED3D119}" presName="nodeTx" presStyleLbl="node1" presStyleIdx="3" presStyleCnt="4">
        <dgm:presLayoutVars>
          <dgm:bulletEnabled val="1"/>
        </dgm:presLayoutVars>
      </dgm:prSet>
      <dgm:spPr/>
    </dgm:pt>
    <dgm:pt modelId="{7C74CED4-0891-4815-8850-83D2A8145289}" type="pres">
      <dgm:prSet presAssocID="{FD7D6DE2-F567-4AD8-9B74-15AAAED3D119}" presName="invisiNode" presStyleLbl="node1" presStyleIdx="3" presStyleCnt="4"/>
      <dgm:spPr/>
    </dgm:pt>
    <dgm:pt modelId="{8B14E7E4-1A93-4832-8981-3107967E69E7}" type="pres">
      <dgm:prSet presAssocID="{FD7D6DE2-F567-4AD8-9B74-15AAAED3D119}" presName="imagNode" presStyleLbl="fgImgPlace1" presStyleIdx="3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</dgm:ptLst>
  <dgm:cxnLst>
    <dgm:cxn modelId="{7D69B200-FAF3-49F2-85A2-8B02D26C3DBB}" type="presOf" srcId="{9351E166-E7AE-4F67-9A16-EA52450598C8}" destId="{6F2764B5-C6AF-4BB1-A18F-D72C705C746D}" srcOrd="0" destOrd="0" presId="urn:microsoft.com/office/officeart/2005/8/layout/hList7"/>
    <dgm:cxn modelId="{43EFB313-951D-4D49-9843-E6C719775A23}" srcId="{741EBFB8-1373-4BD5-BFDD-BDAC4FDF84C3}" destId="{FD7D6DE2-F567-4AD8-9B74-15AAAED3D119}" srcOrd="3" destOrd="0" parTransId="{A3E94F02-D05B-4658-80D1-3425A28ED40A}" sibTransId="{AF3DD1D8-E008-4963-860D-E288CBF92CFC}"/>
    <dgm:cxn modelId="{16F84E1B-8D62-4701-B999-EE757463CBAD}" srcId="{741EBFB8-1373-4BD5-BFDD-BDAC4FDF84C3}" destId="{A4625471-2E28-411D-8014-975C777C6E27}" srcOrd="1" destOrd="0" parTransId="{5149628D-A3C0-43C7-82FF-024A70E2F431}" sibTransId="{9351E166-E7AE-4F67-9A16-EA52450598C8}"/>
    <dgm:cxn modelId="{B9786936-BC2F-4B62-B344-CBC83889CE72}" type="presOf" srcId="{8AAFE52B-A1BC-497E-8924-BFA19733943D}" destId="{AEFAC9AA-6D02-425E-BBE1-17D1ECB16CCA}" srcOrd="0" destOrd="0" presId="urn:microsoft.com/office/officeart/2005/8/layout/hList7"/>
    <dgm:cxn modelId="{8802F843-E7B2-428A-ACD2-7DD8DCCF4832}" type="presOf" srcId="{A3003E30-9229-4DE1-84A5-A4B040C07ED9}" destId="{76CD0C7B-377A-4367-9351-D1F4A4BC79C1}" srcOrd="1" destOrd="0" presId="urn:microsoft.com/office/officeart/2005/8/layout/hList7"/>
    <dgm:cxn modelId="{E1745A4D-38A0-4494-8917-C89CD0FC7687}" srcId="{741EBFB8-1373-4BD5-BFDD-BDAC4FDF84C3}" destId="{0751E6E9-904E-4A80-88CC-7898E035B4BC}" srcOrd="2" destOrd="0" parTransId="{7B77090F-B8A3-4C57-9199-FCD21E60A2A7}" sibTransId="{F7316693-BD6D-4E99-8860-900B3D6BD49B}"/>
    <dgm:cxn modelId="{79739173-80BA-4A5F-8F11-0F9795166C5B}" type="presOf" srcId="{A3003E30-9229-4DE1-84A5-A4B040C07ED9}" destId="{CB898F43-0DFB-4AAD-8AD5-296129856EE6}" srcOrd="0" destOrd="0" presId="urn:microsoft.com/office/officeart/2005/8/layout/hList7"/>
    <dgm:cxn modelId="{07DFE27C-4AD3-4908-B30B-2D30102C018C}" srcId="{741EBFB8-1373-4BD5-BFDD-BDAC4FDF84C3}" destId="{A3003E30-9229-4DE1-84A5-A4B040C07ED9}" srcOrd="0" destOrd="0" parTransId="{48611FDA-7807-4EE1-B7EF-5D13F9D7AC42}" sibTransId="{8AAFE52B-A1BC-497E-8924-BFA19733943D}"/>
    <dgm:cxn modelId="{90FBB67D-5B31-406C-A32E-1F990D380BC9}" type="presOf" srcId="{FD7D6DE2-F567-4AD8-9B74-15AAAED3D119}" destId="{7EC6DCD3-E625-4D61-90B4-F56641CF4B54}" srcOrd="1" destOrd="0" presId="urn:microsoft.com/office/officeart/2005/8/layout/hList7"/>
    <dgm:cxn modelId="{A3EE8388-9909-44EE-B91F-44018575EB77}" type="presOf" srcId="{A4625471-2E28-411D-8014-975C777C6E27}" destId="{265DD454-B6C8-42AA-B29D-2E76400C2F50}" srcOrd="1" destOrd="0" presId="urn:microsoft.com/office/officeart/2005/8/layout/hList7"/>
    <dgm:cxn modelId="{C6EA7CA9-0325-4523-BBD2-C3BF94AB49B9}" type="presOf" srcId="{741EBFB8-1373-4BD5-BFDD-BDAC4FDF84C3}" destId="{AC20A8F1-D0C2-49AE-A1C1-80616F065243}" srcOrd="0" destOrd="0" presId="urn:microsoft.com/office/officeart/2005/8/layout/hList7"/>
    <dgm:cxn modelId="{315944B4-9865-4B61-B681-1791CB55EC69}" type="presOf" srcId="{0751E6E9-904E-4A80-88CC-7898E035B4BC}" destId="{3D4F1E10-9B1B-4DC9-A1A4-56DB24DDCA5E}" srcOrd="1" destOrd="0" presId="urn:microsoft.com/office/officeart/2005/8/layout/hList7"/>
    <dgm:cxn modelId="{BE26BBB9-19C4-4920-B4A9-EA815B566F3F}" type="presOf" srcId="{0751E6E9-904E-4A80-88CC-7898E035B4BC}" destId="{172D5B42-E63E-4C0E-94B7-C65BADB3B111}" srcOrd="0" destOrd="0" presId="urn:microsoft.com/office/officeart/2005/8/layout/hList7"/>
    <dgm:cxn modelId="{016945D5-0183-4993-81DD-EF9AD165B790}" type="presOf" srcId="{F7316693-BD6D-4E99-8860-900B3D6BD49B}" destId="{2A123655-8524-4944-A470-E38E7551078F}" srcOrd="0" destOrd="0" presId="urn:microsoft.com/office/officeart/2005/8/layout/hList7"/>
    <dgm:cxn modelId="{4CBAEBD5-FC6F-4F61-ACA8-AACAF9B486AC}" type="presOf" srcId="{FD7D6DE2-F567-4AD8-9B74-15AAAED3D119}" destId="{6C8E89C6-6CAE-45A5-AD40-1AB38E585E2B}" srcOrd="0" destOrd="0" presId="urn:microsoft.com/office/officeart/2005/8/layout/hList7"/>
    <dgm:cxn modelId="{3051B3EA-0046-4003-87C5-FAFA4B55AE06}" type="presOf" srcId="{A4625471-2E28-411D-8014-975C777C6E27}" destId="{2F2C10A2-0AE8-4344-8850-1A2CA5A1B093}" srcOrd="0" destOrd="0" presId="urn:microsoft.com/office/officeart/2005/8/layout/hList7"/>
    <dgm:cxn modelId="{9D19B3C6-5522-40A3-B82E-73125D732261}" type="presParOf" srcId="{AC20A8F1-D0C2-49AE-A1C1-80616F065243}" destId="{8983784C-D78B-4DA7-A228-B21D04EF7EFD}" srcOrd="0" destOrd="0" presId="urn:microsoft.com/office/officeart/2005/8/layout/hList7"/>
    <dgm:cxn modelId="{2179A4B1-3DC5-408E-A6B1-5E822406D30C}" type="presParOf" srcId="{AC20A8F1-D0C2-49AE-A1C1-80616F065243}" destId="{9F1E6ED5-745A-460B-8DCA-EC0206FADD7D}" srcOrd="1" destOrd="0" presId="urn:microsoft.com/office/officeart/2005/8/layout/hList7"/>
    <dgm:cxn modelId="{E95495FC-33EE-40B8-8D0D-F8E17EDE8371}" type="presParOf" srcId="{9F1E6ED5-745A-460B-8DCA-EC0206FADD7D}" destId="{D7F7CD28-621F-4C8B-B675-FFA7A1E0D6EA}" srcOrd="0" destOrd="0" presId="urn:microsoft.com/office/officeart/2005/8/layout/hList7"/>
    <dgm:cxn modelId="{F0C13A36-0C27-4F03-9140-15637F26C4E1}" type="presParOf" srcId="{D7F7CD28-621F-4C8B-B675-FFA7A1E0D6EA}" destId="{CB898F43-0DFB-4AAD-8AD5-296129856EE6}" srcOrd="0" destOrd="0" presId="urn:microsoft.com/office/officeart/2005/8/layout/hList7"/>
    <dgm:cxn modelId="{8ECA3F6E-1BE5-4214-8245-0B96A0E6549F}" type="presParOf" srcId="{D7F7CD28-621F-4C8B-B675-FFA7A1E0D6EA}" destId="{76CD0C7B-377A-4367-9351-D1F4A4BC79C1}" srcOrd="1" destOrd="0" presId="urn:microsoft.com/office/officeart/2005/8/layout/hList7"/>
    <dgm:cxn modelId="{20BACA81-A080-470A-9899-8F54DD14DE7E}" type="presParOf" srcId="{D7F7CD28-621F-4C8B-B675-FFA7A1E0D6EA}" destId="{7BF90F4D-8712-4F16-A72D-12C2FF132878}" srcOrd="2" destOrd="0" presId="urn:microsoft.com/office/officeart/2005/8/layout/hList7"/>
    <dgm:cxn modelId="{50C9ED37-1EC2-4CB8-AADB-159404D551C3}" type="presParOf" srcId="{D7F7CD28-621F-4C8B-B675-FFA7A1E0D6EA}" destId="{101054C0-557C-466F-A167-3E4AA018BB77}" srcOrd="3" destOrd="0" presId="urn:microsoft.com/office/officeart/2005/8/layout/hList7"/>
    <dgm:cxn modelId="{2E312FEB-52E7-4233-9A41-EB92BF2F36B8}" type="presParOf" srcId="{9F1E6ED5-745A-460B-8DCA-EC0206FADD7D}" destId="{AEFAC9AA-6D02-425E-BBE1-17D1ECB16CCA}" srcOrd="1" destOrd="0" presId="urn:microsoft.com/office/officeart/2005/8/layout/hList7"/>
    <dgm:cxn modelId="{1D56496C-5972-46DF-B7C7-E25AC585BD89}" type="presParOf" srcId="{9F1E6ED5-745A-460B-8DCA-EC0206FADD7D}" destId="{43418805-D4C9-40D4-BD9B-062A9C46A454}" srcOrd="2" destOrd="0" presId="urn:microsoft.com/office/officeart/2005/8/layout/hList7"/>
    <dgm:cxn modelId="{92F1B5CB-1A86-48AB-ADAD-919BC15883C2}" type="presParOf" srcId="{43418805-D4C9-40D4-BD9B-062A9C46A454}" destId="{2F2C10A2-0AE8-4344-8850-1A2CA5A1B093}" srcOrd="0" destOrd="0" presId="urn:microsoft.com/office/officeart/2005/8/layout/hList7"/>
    <dgm:cxn modelId="{2C530506-A515-48E2-A782-35A6A66562B1}" type="presParOf" srcId="{43418805-D4C9-40D4-BD9B-062A9C46A454}" destId="{265DD454-B6C8-42AA-B29D-2E76400C2F50}" srcOrd="1" destOrd="0" presId="urn:microsoft.com/office/officeart/2005/8/layout/hList7"/>
    <dgm:cxn modelId="{B28F251D-93A8-4EB0-B4D4-6ECC3CC01BD2}" type="presParOf" srcId="{43418805-D4C9-40D4-BD9B-062A9C46A454}" destId="{0A79D57E-B861-418A-9D40-D6F56059F68B}" srcOrd="2" destOrd="0" presId="urn:microsoft.com/office/officeart/2005/8/layout/hList7"/>
    <dgm:cxn modelId="{639C5AC5-495A-42D8-9B2A-5B17D8365E75}" type="presParOf" srcId="{43418805-D4C9-40D4-BD9B-062A9C46A454}" destId="{6D6FDFCF-5AFF-46EA-A508-66A40A7393BB}" srcOrd="3" destOrd="0" presId="urn:microsoft.com/office/officeart/2005/8/layout/hList7"/>
    <dgm:cxn modelId="{DCAF2FAF-0E7E-4826-9DF3-FE25FD067F93}" type="presParOf" srcId="{9F1E6ED5-745A-460B-8DCA-EC0206FADD7D}" destId="{6F2764B5-C6AF-4BB1-A18F-D72C705C746D}" srcOrd="3" destOrd="0" presId="urn:microsoft.com/office/officeart/2005/8/layout/hList7"/>
    <dgm:cxn modelId="{9CB7B8F0-1CD0-42AF-8573-8C422184C9AE}" type="presParOf" srcId="{9F1E6ED5-745A-460B-8DCA-EC0206FADD7D}" destId="{F0C83623-0288-40AD-A103-71CC1A4AD845}" srcOrd="4" destOrd="0" presId="urn:microsoft.com/office/officeart/2005/8/layout/hList7"/>
    <dgm:cxn modelId="{1558605B-569D-49A2-AA54-3E15E0F11E14}" type="presParOf" srcId="{F0C83623-0288-40AD-A103-71CC1A4AD845}" destId="{172D5B42-E63E-4C0E-94B7-C65BADB3B111}" srcOrd="0" destOrd="0" presId="urn:microsoft.com/office/officeart/2005/8/layout/hList7"/>
    <dgm:cxn modelId="{CC13F48F-B404-44A0-8880-4B64F8E75709}" type="presParOf" srcId="{F0C83623-0288-40AD-A103-71CC1A4AD845}" destId="{3D4F1E10-9B1B-4DC9-A1A4-56DB24DDCA5E}" srcOrd="1" destOrd="0" presId="urn:microsoft.com/office/officeart/2005/8/layout/hList7"/>
    <dgm:cxn modelId="{93323A9A-1925-460A-A1A8-0A01367F7AF0}" type="presParOf" srcId="{F0C83623-0288-40AD-A103-71CC1A4AD845}" destId="{E5256F44-526E-4D28-A068-9B3A3174446E}" srcOrd="2" destOrd="0" presId="urn:microsoft.com/office/officeart/2005/8/layout/hList7"/>
    <dgm:cxn modelId="{EE0481E4-B13C-4FA2-A254-8D14AA742065}" type="presParOf" srcId="{F0C83623-0288-40AD-A103-71CC1A4AD845}" destId="{4AFAFD20-EDEF-46E8-B2E6-B9FE1E0D61E4}" srcOrd="3" destOrd="0" presId="urn:microsoft.com/office/officeart/2005/8/layout/hList7"/>
    <dgm:cxn modelId="{493D73A1-2050-46CC-86BC-77FB69DF765C}" type="presParOf" srcId="{9F1E6ED5-745A-460B-8DCA-EC0206FADD7D}" destId="{2A123655-8524-4944-A470-E38E7551078F}" srcOrd="5" destOrd="0" presId="urn:microsoft.com/office/officeart/2005/8/layout/hList7"/>
    <dgm:cxn modelId="{D401A396-5C81-4E1D-A65B-4C716B563834}" type="presParOf" srcId="{9F1E6ED5-745A-460B-8DCA-EC0206FADD7D}" destId="{881ED017-F1EC-4C8E-9FA4-73D5D4A59DEB}" srcOrd="6" destOrd="0" presId="urn:microsoft.com/office/officeart/2005/8/layout/hList7"/>
    <dgm:cxn modelId="{543F82FD-01BA-4653-AFD7-E19D49853EAE}" type="presParOf" srcId="{881ED017-F1EC-4C8E-9FA4-73D5D4A59DEB}" destId="{6C8E89C6-6CAE-45A5-AD40-1AB38E585E2B}" srcOrd="0" destOrd="0" presId="urn:microsoft.com/office/officeart/2005/8/layout/hList7"/>
    <dgm:cxn modelId="{E46C6894-E66F-4F17-A6D2-96ED0802C089}" type="presParOf" srcId="{881ED017-F1EC-4C8E-9FA4-73D5D4A59DEB}" destId="{7EC6DCD3-E625-4D61-90B4-F56641CF4B54}" srcOrd="1" destOrd="0" presId="urn:microsoft.com/office/officeart/2005/8/layout/hList7"/>
    <dgm:cxn modelId="{DC2FD4BB-7D53-4D0B-B463-4A01936903FE}" type="presParOf" srcId="{881ED017-F1EC-4C8E-9FA4-73D5D4A59DEB}" destId="{7C74CED4-0891-4815-8850-83D2A8145289}" srcOrd="2" destOrd="0" presId="urn:microsoft.com/office/officeart/2005/8/layout/hList7"/>
    <dgm:cxn modelId="{E0EF0DBD-3271-46E9-BE91-03B38CBF2902}" type="presParOf" srcId="{881ED017-F1EC-4C8E-9FA4-73D5D4A59DEB}" destId="{8B14E7E4-1A93-4832-8981-3107967E69E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1EBFB8-1373-4BD5-BFDD-BDAC4FDF84C3}" type="doc">
      <dgm:prSet loTypeId="urn:microsoft.com/office/officeart/2005/8/layout/hierarchy4" loCatId="relationship" qsTypeId="urn:microsoft.com/office/officeart/2005/8/quickstyle/3d4" qsCatId="3D" csTypeId="urn:microsoft.com/office/officeart/2005/8/colors/accent2_1" csCatId="accent2" phldr="1"/>
      <dgm:spPr/>
    </dgm:pt>
    <dgm:pt modelId="{FD7D6DE2-F567-4AD8-9B74-15AAAED3D119}">
      <dgm:prSet phldrT="[Текст]"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обеспечение деятельности организаций общего образования и содержания зданий, сооружений</a:t>
          </a:r>
        </a:p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196,27</a:t>
          </a:r>
        </a:p>
      </dgm:t>
    </dgm:pt>
    <dgm:pt modelId="{A3E94F02-D05B-4658-80D1-3425A28ED40A}" type="parTrans" cxnId="{43EFB313-951D-4D49-9843-E6C719775A23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3DD1D8-E008-4963-860D-E288CBF92CFC}" type="sibTrans" cxnId="{43EFB313-951D-4D49-9843-E6C719775A23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3B3864-CDFA-41F4-91DC-6C3905C04E8D}">
      <dgm:prSet phldrT="[Текст]"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мероприятий по модернизации школьных систем образования, источником финансового обеспечения которых являются исключительно средства областного бюджета 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122,82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A55B3E-A880-4605-A299-53E9F838DD8D}" type="parTrans" cxnId="{0339155F-8618-4870-A750-33E86AB5A66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1916F0-796F-4D6D-8BC1-D0986C81E25C}" type="sibTrans" cxnId="{0339155F-8618-4870-A750-33E86AB5A66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530F69-2A6A-44A4-AD7B-F462FA303A25}">
      <dgm:prSet phldrT="[Текст]"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обеспечение в муниципальных общеобразовательных организациях, выступающих объектами капитального ремонта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1,8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52ABF4-2E2F-4C5C-80A9-0297C34A4464}" type="parTrans" cxnId="{2D9DB10B-534B-466A-AE8C-02392A12A9C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A10963-07C9-4240-98CB-0DC624BB5A8F}" type="sibTrans" cxnId="{2D9DB10B-534B-466A-AE8C-02392A12A9C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5CAF50-45BC-4AF6-8F55-03B4801ACBD4}">
      <dgm:prSet phldrT="[Текст]"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мероприятий по модернизации школьных систем образования </a:t>
          </a:r>
          <a:r>
            <a:rPr lang="ru-RU" sz="1200" b="0" dirty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109,81</a:t>
          </a:r>
        </a:p>
      </dgm:t>
    </dgm:pt>
    <dgm:pt modelId="{1FB106E9-147C-4E66-9C77-73992BD6E8A4}" type="parTrans" cxnId="{2D481C3B-D60B-4683-884B-71A47AFEC65E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75AC16-B812-4C37-8352-738185869E79}" type="sibTrans" cxnId="{2D481C3B-D60B-4683-884B-71A47AFEC65E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39A53A-306A-4086-9817-353E7A2E6D71}">
      <dgm:prSet phldrT="[Текст]"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Ежемесячное денежное вознаграждение за классное руководство педагогическим работникам 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44,75</a:t>
          </a:r>
          <a:endParaRPr lang="ru-RU" sz="1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A64D00-40A7-480F-AAD1-D19A56D56CD2}" type="parTrans" cxnId="{E1E8F6E8-B70B-44AA-BFEE-7A9CF8DFB601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5CDDF1-CE3D-49A3-940C-CA9594E1ED8C}" type="sibTrans" cxnId="{E1E8F6E8-B70B-44AA-BFEE-7A9CF8DFB601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6F65B0-589B-4101-982A-417123205BCC}">
      <dgm:prSet phldrT="[Текст]"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обеспечение беспрепятственного доступа инвалидов к муниципальным учреждениям  </a:t>
          </a:r>
        </a:p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5,07</a:t>
          </a:r>
        </a:p>
      </dgm:t>
    </dgm:pt>
    <dgm:pt modelId="{3650F0D0-C9C2-47DA-8CE9-7F003DA19EF1}" type="parTrans" cxnId="{332D3BAE-1727-42DB-A82D-0098EBDEA26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CF76F8-B31B-4087-8321-E02E89AF7637}" type="sibTrans" cxnId="{332D3BAE-1727-42DB-A82D-0098EBDEA26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AD4DDF-A863-46A1-A157-0CBD79B90996}">
      <dgm:prSet phldrT="[Текст]"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оснащение материально-технической базы пищеблоков образовательных организаций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1,31</a:t>
          </a:r>
        </a:p>
      </dgm:t>
    </dgm:pt>
    <dgm:pt modelId="{6990F174-405D-41B6-A663-878E6CF1EAF4}" type="parTrans" cxnId="{4D74D58C-7A83-430A-9B2E-32BA88A27E96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907E8D-AD53-4A5A-94A0-89758AB2D50E}" type="sibTrans" cxnId="{4D74D58C-7A83-430A-9B2E-32BA88A27E96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D44AAF-1119-4626-ADA7-BB32015692FB}">
      <dgm:prSet phldrT="[Текст]"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получение общедоступного и бесплатного начального общего, основного общего, среднего общего образования, а также дополнительного образования детей 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305,53</a:t>
          </a:r>
        </a:p>
      </dgm:t>
    </dgm:pt>
    <dgm:pt modelId="{3E967F8D-5395-47EC-BF35-0B9E750A87C3}" type="parTrans" cxnId="{9645887F-AE12-4AB2-9C6E-6145AFDE4A7B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DCD47A-70E8-40D9-98F9-F8AB90EDC4CE}" type="sibTrans" cxnId="{9645887F-AE12-4AB2-9C6E-6145AFDE4A7B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4256CD-8EC8-476B-BF49-42933D36685A}">
      <dgm:prSet phldrT="[Текст]"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организацию бесплатного горячего питания обучающихся   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27,46</a:t>
          </a:r>
        </a:p>
      </dgm:t>
    </dgm:pt>
    <dgm:pt modelId="{0D9B4181-1799-4715-BA6C-DB7E1E920083}" type="parTrans" cxnId="{27B3F4A4-0A72-4DD9-AEE1-351CBCF05E1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01B0B1-D297-4B97-8225-15B041B06076}" type="sibTrans" cxnId="{27B3F4A4-0A72-4DD9-AEE1-351CBCF05E1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6EDC3-35AF-424C-8FFD-08CBA62EDC6E}" type="pres">
      <dgm:prSet presAssocID="{741EBFB8-1373-4BD5-BFDD-BDAC4FDF84C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7DFDEAE-AC44-4FD3-8C87-9F7DCB60F858}" type="pres">
      <dgm:prSet presAssocID="{A06F65B0-589B-4101-982A-417123205BCC}" presName="vertOne" presStyleCnt="0"/>
      <dgm:spPr/>
    </dgm:pt>
    <dgm:pt modelId="{77102BA4-03A8-48C3-B814-6A8957EBB7B2}" type="pres">
      <dgm:prSet presAssocID="{A06F65B0-589B-4101-982A-417123205BCC}" presName="txOne" presStyleLbl="node0" presStyleIdx="0" presStyleCnt="9">
        <dgm:presLayoutVars>
          <dgm:chPref val="3"/>
        </dgm:presLayoutVars>
      </dgm:prSet>
      <dgm:spPr/>
    </dgm:pt>
    <dgm:pt modelId="{FBC1B1DA-CC83-4534-B4F0-28F26F644049}" type="pres">
      <dgm:prSet presAssocID="{A06F65B0-589B-4101-982A-417123205BCC}" presName="horzOne" presStyleCnt="0"/>
      <dgm:spPr/>
    </dgm:pt>
    <dgm:pt modelId="{BB5F87DA-22A7-477B-B9C2-70173AAA8E01}" type="pres">
      <dgm:prSet presAssocID="{8BCF76F8-B31B-4087-8321-E02E89AF7637}" presName="sibSpaceOne" presStyleCnt="0"/>
      <dgm:spPr/>
    </dgm:pt>
    <dgm:pt modelId="{15871899-B9FE-4B7B-8BEC-74FB7B5998F2}" type="pres">
      <dgm:prSet presAssocID="{FD7D6DE2-F567-4AD8-9B74-15AAAED3D119}" presName="vertOne" presStyleCnt="0"/>
      <dgm:spPr/>
    </dgm:pt>
    <dgm:pt modelId="{D652C585-2A24-4E67-92BE-834EA80F3962}" type="pres">
      <dgm:prSet presAssocID="{FD7D6DE2-F567-4AD8-9B74-15AAAED3D119}" presName="txOne" presStyleLbl="node0" presStyleIdx="1" presStyleCnt="9" custScaleX="116189">
        <dgm:presLayoutVars>
          <dgm:chPref val="3"/>
        </dgm:presLayoutVars>
      </dgm:prSet>
      <dgm:spPr/>
    </dgm:pt>
    <dgm:pt modelId="{C3AE8A13-1380-4F6A-8A82-18F5EF532209}" type="pres">
      <dgm:prSet presAssocID="{FD7D6DE2-F567-4AD8-9B74-15AAAED3D119}" presName="horzOne" presStyleCnt="0"/>
      <dgm:spPr/>
    </dgm:pt>
    <dgm:pt modelId="{2DEDDA97-CB40-4FC1-90D8-6F4FD8FF3A64}" type="pres">
      <dgm:prSet presAssocID="{AF3DD1D8-E008-4963-860D-E288CBF92CFC}" presName="sibSpaceOne" presStyleCnt="0"/>
      <dgm:spPr/>
    </dgm:pt>
    <dgm:pt modelId="{60AD5AF9-4C5D-435A-A806-4438F81BF784}" type="pres">
      <dgm:prSet presAssocID="{7C5CAF50-45BC-4AF6-8F55-03B4801ACBD4}" presName="vertOne" presStyleCnt="0"/>
      <dgm:spPr/>
    </dgm:pt>
    <dgm:pt modelId="{70FA15CF-2909-40D4-A260-D0A0A99FD351}" type="pres">
      <dgm:prSet presAssocID="{7C5CAF50-45BC-4AF6-8F55-03B4801ACBD4}" presName="txOne" presStyleLbl="node0" presStyleIdx="2" presStyleCnt="9" custScaleX="115620" custLinFactX="155074" custLinFactNeighborX="200000" custLinFactNeighborY="-623">
        <dgm:presLayoutVars>
          <dgm:chPref val="3"/>
        </dgm:presLayoutVars>
      </dgm:prSet>
      <dgm:spPr/>
    </dgm:pt>
    <dgm:pt modelId="{91A455C8-0EE1-4190-9704-11EF7CC0C105}" type="pres">
      <dgm:prSet presAssocID="{7C5CAF50-45BC-4AF6-8F55-03B4801ACBD4}" presName="horzOne" presStyleCnt="0"/>
      <dgm:spPr/>
    </dgm:pt>
    <dgm:pt modelId="{83BEF990-0B3D-4D6F-81B2-174FCBD6DC0C}" type="pres">
      <dgm:prSet presAssocID="{A675AC16-B812-4C37-8352-738185869E79}" presName="sibSpaceOne" presStyleCnt="0"/>
      <dgm:spPr/>
    </dgm:pt>
    <dgm:pt modelId="{59D88F00-5AC9-49C3-9A05-23275DF69B95}" type="pres">
      <dgm:prSet presAssocID="{0F3B3864-CDFA-41F4-91DC-6C3905C04E8D}" presName="vertOne" presStyleCnt="0"/>
      <dgm:spPr/>
    </dgm:pt>
    <dgm:pt modelId="{4FBE983D-C0D6-46C8-84CE-CD938F32D35F}" type="pres">
      <dgm:prSet presAssocID="{0F3B3864-CDFA-41F4-91DC-6C3905C04E8D}" presName="txOne" presStyleLbl="node0" presStyleIdx="3" presStyleCnt="9" custScaleX="115313" custLinFactNeighborX="-18315" custLinFactNeighborY="-198">
        <dgm:presLayoutVars>
          <dgm:chPref val="3"/>
        </dgm:presLayoutVars>
      </dgm:prSet>
      <dgm:spPr/>
    </dgm:pt>
    <dgm:pt modelId="{9E68F646-C4AD-4E84-A9DB-1EB80A855A61}" type="pres">
      <dgm:prSet presAssocID="{0F3B3864-CDFA-41F4-91DC-6C3905C04E8D}" presName="horzOne" presStyleCnt="0"/>
      <dgm:spPr/>
    </dgm:pt>
    <dgm:pt modelId="{1AC98C00-9381-4547-848E-60EB9FC527FF}" type="pres">
      <dgm:prSet presAssocID="{041916F0-796F-4D6D-8BC1-D0986C81E25C}" presName="sibSpaceOne" presStyleCnt="0"/>
      <dgm:spPr/>
    </dgm:pt>
    <dgm:pt modelId="{470906D4-1F9D-4AAA-B3E3-E6DFE18320EB}" type="pres">
      <dgm:prSet presAssocID="{F7530F69-2A6A-44A4-AD7B-F462FA303A25}" presName="vertOne" presStyleCnt="0"/>
      <dgm:spPr/>
    </dgm:pt>
    <dgm:pt modelId="{432E9729-28C8-4118-9148-476817DC3919}" type="pres">
      <dgm:prSet presAssocID="{F7530F69-2A6A-44A4-AD7B-F462FA303A25}" presName="txOne" presStyleLbl="node0" presStyleIdx="4" presStyleCnt="9" custScaleX="114555" custLinFactX="-100000" custLinFactNeighborX="-169672" custLinFactNeighborY="788">
        <dgm:presLayoutVars>
          <dgm:chPref val="3"/>
        </dgm:presLayoutVars>
      </dgm:prSet>
      <dgm:spPr/>
    </dgm:pt>
    <dgm:pt modelId="{447525EE-E134-4C6B-97B5-33AF0026C802}" type="pres">
      <dgm:prSet presAssocID="{F7530F69-2A6A-44A4-AD7B-F462FA303A25}" presName="horzOne" presStyleCnt="0"/>
      <dgm:spPr/>
    </dgm:pt>
    <dgm:pt modelId="{7E851C21-779E-498F-8B1B-0A831A0CF3A9}" type="pres">
      <dgm:prSet presAssocID="{41A10963-07C9-4240-98CB-0DC624BB5A8F}" presName="sibSpaceOne" presStyleCnt="0"/>
      <dgm:spPr/>
    </dgm:pt>
    <dgm:pt modelId="{D41F2E34-D431-408F-81F0-45CC750C767A}" type="pres">
      <dgm:prSet presAssocID="{9539A53A-306A-4086-9817-353E7A2E6D71}" presName="vertOne" presStyleCnt="0"/>
      <dgm:spPr/>
    </dgm:pt>
    <dgm:pt modelId="{3A31EB3F-E0B5-4710-A81F-0F66B2AA1EE2}" type="pres">
      <dgm:prSet presAssocID="{9539A53A-306A-4086-9817-353E7A2E6D71}" presName="txOne" presStyleLbl="node0" presStyleIdx="5" presStyleCnt="9" custLinFactX="-55591" custLinFactNeighborX="-100000" custLinFactNeighborY="-623">
        <dgm:presLayoutVars>
          <dgm:chPref val="3"/>
        </dgm:presLayoutVars>
      </dgm:prSet>
      <dgm:spPr/>
    </dgm:pt>
    <dgm:pt modelId="{8353F654-7766-431D-BB78-F18E070C3688}" type="pres">
      <dgm:prSet presAssocID="{9539A53A-306A-4086-9817-353E7A2E6D71}" presName="horzOne" presStyleCnt="0"/>
      <dgm:spPr/>
    </dgm:pt>
    <dgm:pt modelId="{05F7A8AB-6846-4E6C-B8EE-4DE17DC68F88}" type="pres">
      <dgm:prSet presAssocID="{A75CDDF1-CE3D-49A3-940C-CA9594E1ED8C}" presName="sibSpaceOne" presStyleCnt="0"/>
      <dgm:spPr/>
    </dgm:pt>
    <dgm:pt modelId="{8A8493A3-1A63-4242-8F6C-266061C13803}" type="pres">
      <dgm:prSet presAssocID="{42AD4DDF-A863-46A1-A157-0CBD79B90996}" presName="vertOne" presStyleCnt="0"/>
      <dgm:spPr/>
    </dgm:pt>
    <dgm:pt modelId="{77A4963C-736D-4ABA-B6D8-E86CFAA7C88F}" type="pres">
      <dgm:prSet presAssocID="{42AD4DDF-A863-46A1-A157-0CBD79B90996}" presName="txOne" presStyleLbl="node0" presStyleIdx="6" presStyleCnt="9" custLinFactNeighborX="-29495" custLinFactNeighborY="788">
        <dgm:presLayoutVars>
          <dgm:chPref val="3"/>
        </dgm:presLayoutVars>
      </dgm:prSet>
      <dgm:spPr/>
    </dgm:pt>
    <dgm:pt modelId="{DF7A244E-F632-40AC-AA31-07B24ADB724D}" type="pres">
      <dgm:prSet presAssocID="{42AD4DDF-A863-46A1-A157-0CBD79B90996}" presName="horzOne" presStyleCnt="0"/>
      <dgm:spPr/>
    </dgm:pt>
    <dgm:pt modelId="{1B0A8236-F7DA-41B4-8D21-A0D95FAA48E6}" type="pres">
      <dgm:prSet presAssocID="{74907E8D-AD53-4A5A-94A0-89758AB2D50E}" presName="sibSpaceOne" presStyleCnt="0"/>
      <dgm:spPr/>
    </dgm:pt>
    <dgm:pt modelId="{5BF88636-07B0-4005-9835-DEBB4400733C}" type="pres">
      <dgm:prSet presAssocID="{D5D44AAF-1119-4626-ADA7-BB32015692FB}" presName="vertOne" presStyleCnt="0"/>
      <dgm:spPr/>
    </dgm:pt>
    <dgm:pt modelId="{8892166E-B44E-498D-9530-37A55D2D68C3}" type="pres">
      <dgm:prSet presAssocID="{D5D44AAF-1119-4626-ADA7-BB32015692FB}" presName="txOne" presStyleLbl="node0" presStyleIdx="7" presStyleCnt="9" custScaleX="134985" custLinFactNeighborX="-29859" custLinFactNeighborY="-623">
        <dgm:presLayoutVars>
          <dgm:chPref val="3"/>
        </dgm:presLayoutVars>
      </dgm:prSet>
      <dgm:spPr/>
    </dgm:pt>
    <dgm:pt modelId="{98B9A746-F4FF-4313-97FD-68CFA066C90F}" type="pres">
      <dgm:prSet presAssocID="{D5D44AAF-1119-4626-ADA7-BB32015692FB}" presName="horzOne" presStyleCnt="0"/>
      <dgm:spPr/>
    </dgm:pt>
    <dgm:pt modelId="{DFBC5C8B-86F9-4004-9F2A-CFE9B585E2E4}" type="pres">
      <dgm:prSet presAssocID="{9ADCD47A-70E8-40D9-98F9-F8AB90EDC4CE}" presName="sibSpaceOne" presStyleCnt="0"/>
      <dgm:spPr/>
    </dgm:pt>
    <dgm:pt modelId="{7D42B6FE-3C60-433E-94DD-D3D277E5001A}" type="pres">
      <dgm:prSet presAssocID="{014256CD-8EC8-476B-BF49-42933D36685A}" presName="vertOne" presStyleCnt="0"/>
      <dgm:spPr/>
    </dgm:pt>
    <dgm:pt modelId="{8739678D-254F-4776-AE2E-1635EF995B68}" type="pres">
      <dgm:prSet presAssocID="{014256CD-8EC8-476B-BF49-42933D36685A}" presName="txOne" presStyleLbl="node0" presStyleIdx="8" presStyleCnt="9" custLinFactNeighborX="-34338" custLinFactNeighborY="788">
        <dgm:presLayoutVars>
          <dgm:chPref val="3"/>
        </dgm:presLayoutVars>
      </dgm:prSet>
      <dgm:spPr/>
    </dgm:pt>
    <dgm:pt modelId="{8E583FD5-AFF3-4739-AAF2-77EA98D6C9B7}" type="pres">
      <dgm:prSet presAssocID="{014256CD-8EC8-476B-BF49-42933D36685A}" presName="horzOne" presStyleCnt="0"/>
      <dgm:spPr/>
    </dgm:pt>
  </dgm:ptLst>
  <dgm:cxnLst>
    <dgm:cxn modelId="{2D9DB10B-534B-466A-AE8C-02392A12A9C9}" srcId="{741EBFB8-1373-4BD5-BFDD-BDAC4FDF84C3}" destId="{F7530F69-2A6A-44A4-AD7B-F462FA303A25}" srcOrd="4" destOrd="0" parTransId="{2452ABF4-2E2F-4C5C-80A9-0297C34A4464}" sibTransId="{41A10963-07C9-4240-98CB-0DC624BB5A8F}"/>
    <dgm:cxn modelId="{43EFB313-951D-4D49-9843-E6C719775A23}" srcId="{741EBFB8-1373-4BD5-BFDD-BDAC4FDF84C3}" destId="{FD7D6DE2-F567-4AD8-9B74-15AAAED3D119}" srcOrd="1" destOrd="0" parTransId="{A3E94F02-D05B-4658-80D1-3425A28ED40A}" sibTransId="{AF3DD1D8-E008-4963-860D-E288CBF92CFC}"/>
    <dgm:cxn modelId="{2D481C3B-D60B-4683-884B-71A47AFEC65E}" srcId="{741EBFB8-1373-4BD5-BFDD-BDAC4FDF84C3}" destId="{7C5CAF50-45BC-4AF6-8F55-03B4801ACBD4}" srcOrd="2" destOrd="0" parTransId="{1FB106E9-147C-4E66-9C77-73992BD6E8A4}" sibTransId="{A675AC16-B812-4C37-8352-738185869E79}"/>
    <dgm:cxn modelId="{0339155F-8618-4870-A750-33E86AB5A66D}" srcId="{741EBFB8-1373-4BD5-BFDD-BDAC4FDF84C3}" destId="{0F3B3864-CDFA-41F4-91DC-6C3905C04E8D}" srcOrd="3" destOrd="0" parTransId="{89A55B3E-A880-4605-A299-53E9F838DD8D}" sibTransId="{041916F0-796F-4D6D-8BC1-D0986C81E25C}"/>
    <dgm:cxn modelId="{22AD314B-E4B4-431B-8745-95D54E5884E1}" type="presOf" srcId="{0F3B3864-CDFA-41F4-91DC-6C3905C04E8D}" destId="{4FBE983D-C0D6-46C8-84CE-CD938F32D35F}" srcOrd="0" destOrd="0" presId="urn:microsoft.com/office/officeart/2005/8/layout/hierarchy4"/>
    <dgm:cxn modelId="{F1A9876E-FBAB-4006-9585-6DAC9A4D905F}" type="presOf" srcId="{A06F65B0-589B-4101-982A-417123205BCC}" destId="{77102BA4-03A8-48C3-B814-6A8957EBB7B2}" srcOrd="0" destOrd="0" presId="urn:microsoft.com/office/officeart/2005/8/layout/hierarchy4"/>
    <dgm:cxn modelId="{9645887F-AE12-4AB2-9C6E-6145AFDE4A7B}" srcId="{741EBFB8-1373-4BD5-BFDD-BDAC4FDF84C3}" destId="{D5D44AAF-1119-4626-ADA7-BB32015692FB}" srcOrd="7" destOrd="0" parTransId="{3E967F8D-5395-47EC-BF35-0B9E750A87C3}" sibTransId="{9ADCD47A-70E8-40D9-98F9-F8AB90EDC4CE}"/>
    <dgm:cxn modelId="{4D74D58C-7A83-430A-9B2E-32BA88A27E96}" srcId="{741EBFB8-1373-4BD5-BFDD-BDAC4FDF84C3}" destId="{42AD4DDF-A863-46A1-A157-0CBD79B90996}" srcOrd="6" destOrd="0" parTransId="{6990F174-405D-41B6-A663-878E6CF1EAF4}" sibTransId="{74907E8D-AD53-4A5A-94A0-89758AB2D50E}"/>
    <dgm:cxn modelId="{2E662BA2-14C5-42A6-A48D-1E9568A1E72D}" type="presOf" srcId="{42AD4DDF-A863-46A1-A157-0CBD79B90996}" destId="{77A4963C-736D-4ABA-B6D8-E86CFAA7C88F}" srcOrd="0" destOrd="0" presId="urn:microsoft.com/office/officeart/2005/8/layout/hierarchy4"/>
    <dgm:cxn modelId="{29F107A4-7B36-4B96-AB0B-F867C9434233}" type="presOf" srcId="{741EBFB8-1373-4BD5-BFDD-BDAC4FDF84C3}" destId="{F926EDC3-35AF-424C-8FFD-08CBA62EDC6E}" srcOrd="0" destOrd="0" presId="urn:microsoft.com/office/officeart/2005/8/layout/hierarchy4"/>
    <dgm:cxn modelId="{27B3F4A4-0A72-4DD9-AEE1-351CBCF05E1D}" srcId="{741EBFB8-1373-4BD5-BFDD-BDAC4FDF84C3}" destId="{014256CD-8EC8-476B-BF49-42933D36685A}" srcOrd="8" destOrd="0" parTransId="{0D9B4181-1799-4715-BA6C-DB7E1E920083}" sibTransId="{EA01B0B1-D297-4B97-8225-15B041B06076}"/>
    <dgm:cxn modelId="{332D3BAE-1727-42DB-A82D-0098EBDEA260}" srcId="{741EBFB8-1373-4BD5-BFDD-BDAC4FDF84C3}" destId="{A06F65B0-589B-4101-982A-417123205BCC}" srcOrd="0" destOrd="0" parTransId="{3650F0D0-C9C2-47DA-8CE9-7F003DA19EF1}" sibTransId="{8BCF76F8-B31B-4087-8321-E02E89AF7637}"/>
    <dgm:cxn modelId="{72FDA0B3-45AC-4E76-AFC3-D869FB17D4A4}" type="presOf" srcId="{014256CD-8EC8-476B-BF49-42933D36685A}" destId="{8739678D-254F-4776-AE2E-1635EF995B68}" srcOrd="0" destOrd="0" presId="urn:microsoft.com/office/officeart/2005/8/layout/hierarchy4"/>
    <dgm:cxn modelId="{7EB7EFC0-AF9F-43FF-BB8B-B1069A683B68}" type="presOf" srcId="{7C5CAF50-45BC-4AF6-8F55-03B4801ACBD4}" destId="{70FA15CF-2909-40D4-A260-D0A0A99FD351}" srcOrd="0" destOrd="0" presId="urn:microsoft.com/office/officeart/2005/8/layout/hierarchy4"/>
    <dgm:cxn modelId="{BC0920C2-42BE-4C3A-9A2B-1579F3B06CFD}" type="presOf" srcId="{9539A53A-306A-4086-9817-353E7A2E6D71}" destId="{3A31EB3F-E0B5-4710-A81F-0F66B2AA1EE2}" srcOrd="0" destOrd="0" presId="urn:microsoft.com/office/officeart/2005/8/layout/hierarchy4"/>
    <dgm:cxn modelId="{1B95ACC3-72DC-461A-9807-B9B2D598DA9F}" type="presOf" srcId="{D5D44AAF-1119-4626-ADA7-BB32015692FB}" destId="{8892166E-B44E-498D-9530-37A55D2D68C3}" srcOrd="0" destOrd="0" presId="urn:microsoft.com/office/officeart/2005/8/layout/hierarchy4"/>
    <dgm:cxn modelId="{13A357DF-53B1-43D9-B632-ABCE3C25BD29}" type="presOf" srcId="{FD7D6DE2-F567-4AD8-9B74-15AAAED3D119}" destId="{D652C585-2A24-4E67-92BE-834EA80F3962}" srcOrd="0" destOrd="0" presId="urn:microsoft.com/office/officeart/2005/8/layout/hierarchy4"/>
    <dgm:cxn modelId="{E1E8F6E8-B70B-44AA-BFEE-7A9CF8DFB601}" srcId="{741EBFB8-1373-4BD5-BFDD-BDAC4FDF84C3}" destId="{9539A53A-306A-4086-9817-353E7A2E6D71}" srcOrd="5" destOrd="0" parTransId="{27A64D00-40A7-480F-AAD1-D19A56D56CD2}" sibTransId="{A75CDDF1-CE3D-49A3-940C-CA9594E1ED8C}"/>
    <dgm:cxn modelId="{909181EA-66A6-4975-90D5-7935467DA8E0}" type="presOf" srcId="{F7530F69-2A6A-44A4-AD7B-F462FA303A25}" destId="{432E9729-28C8-4118-9148-476817DC3919}" srcOrd="0" destOrd="0" presId="urn:microsoft.com/office/officeart/2005/8/layout/hierarchy4"/>
    <dgm:cxn modelId="{ACA21277-A976-4454-BAD1-AD2D5EF00B64}" type="presParOf" srcId="{F926EDC3-35AF-424C-8FFD-08CBA62EDC6E}" destId="{77DFDEAE-AC44-4FD3-8C87-9F7DCB60F858}" srcOrd="0" destOrd="0" presId="urn:microsoft.com/office/officeart/2005/8/layout/hierarchy4"/>
    <dgm:cxn modelId="{A57614E8-2264-4682-87C4-EA1EF4782C9D}" type="presParOf" srcId="{77DFDEAE-AC44-4FD3-8C87-9F7DCB60F858}" destId="{77102BA4-03A8-48C3-B814-6A8957EBB7B2}" srcOrd="0" destOrd="0" presId="urn:microsoft.com/office/officeart/2005/8/layout/hierarchy4"/>
    <dgm:cxn modelId="{0AA996CE-4979-4999-BD0F-3D7E11947F8E}" type="presParOf" srcId="{77DFDEAE-AC44-4FD3-8C87-9F7DCB60F858}" destId="{FBC1B1DA-CC83-4534-B4F0-28F26F644049}" srcOrd="1" destOrd="0" presId="urn:microsoft.com/office/officeart/2005/8/layout/hierarchy4"/>
    <dgm:cxn modelId="{34A799BC-E63B-4E41-80C1-666C9893C106}" type="presParOf" srcId="{F926EDC3-35AF-424C-8FFD-08CBA62EDC6E}" destId="{BB5F87DA-22A7-477B-B9C2-70173AAA8E01}" srcOrd="1" destOrd="0" presId="urn:microsoft.com/office/officeart/2005/8/layout/hierarchy4"/>
    <dgm:cxn modelId="{F3429FAE-AA1F-4CF6-B28B-6490C5669D78}" type="presParOf" srcId="{F926EDC3-35AF-424C-8FFD-08CBA62EDC6E}" destId="{15871899-B9FE-4B7B-8BEC-74FB7B5998F2}" srcOrd="2" destOrd="0" presId="urn:microsoft.com/office/officeart/2005/8/layout/hierarchy4"/>
    <dgm:cxn modelId="{D27F28F9-E288-4B5C-8D9C-BA20BF08DDE9}" type="presParOf" srcId="{15871899-B9FE-4B7B-8BEC-74FB7B5998F2}" destId="{D652C585-2A24-4E67-92BE-834EA80F3962}" srcOrd="0" destOrd="0" presId="urn:microsoft.com/office/officeart/2005/8/layout/hierarchy4"/>
    <dgm:cxn modelId="{BE561134-37DD-4168-B43D-7CBDD196CF04}" type="presParOf" srcId="{15871899-B9FE-4B7B-8BEC-74FB7B5998F2}" destId="{C3AE8A13-1380-4F6A-8A82-18F5EF532209}" srcOrd="1" destOrd="0" presId="urn:microsoft.com/office/officeart/2005/8/layout/hierarchy4"/>
    <dgm:cxn modelId="{DF7F003A-4D8F-4789-B6AE-095233734345}" type="presParOf" srcId="{F926EDC3-35AF-424C-8FFD-08CBA62EDC6E}" destId="{2DEDDA97-CB40-4FC1-90D8-6F4FD8FF3A64}" srcOrd="3" destOrd="0" presId="urn:microsoft.com/office/officeart/2005/8/layout/hierarchy4"/>
    <dgm:cxn modelId="{B15C1B8A-A64D-436B-8B8A-F35AC4F75B5B}" type="presParOf" srcId="{F926EDC3-35AF-424C-8FFD-08CBA62EDC6E}" destId="{60AD5AF9-4C5D-435A-A806-4438F81BF784}" srcOrd="4" destOrd="0" presId="urn:microsoft.com/office/officeart/2005/8/layout/hierarchy4"/>
    <dgm:cxn modelId="{EE509D69-E6A8-4F4E-AFF2-1BAF3E7F75CA}" type="presParOf" srcId="{60AD5AF9-4C5D-435A-A806-4438F81BF784}" destId="{70FA15CF-2909-40D4-A260-D0A0A99FD351}" srcOrd="0" destOrd="0" presId="urn:microsoft.com/office/officeart/2005/8/layout/hierarchy4"/>
    <dgm:cxn modelId="{D61C3C8F-5D07-43B6-B78E-34372A2755FA}" type="presParOf" srcId="{60AD5AF9-4C5D-435A-A806-4438F81BF784}" destId="{91A455C8-0EE1-4190-9704-11EF7CC0C105}" srcOrd="1" destOrd="0" presId="urn:microsoft.com/office/officeart/2005/8/layout/hierarchy4"/>
    <dgm:cxn modelId="{5041459C-933B-4684-9905-066B6DA71DCE}" type="presParOf" srcId="{F926EDC3-35AF-424C-8FFD-08CBA62EDC6E}" destId="{83BEF990-0B3D-4D6F-81B2-174FCBD6DC0C}" srcOrd="5" destOrd="0" presId="urn:microsoft.com/office/officeart/2005/8/layout/hierarchy4"/>
    <dgm:cxn modelId="{B67872F0-7983-4ECC-9A5A-E01EF550F8E2}" type="presParOf" srcId="{F926EDC3-35AF-424C-8FFD-08CBA62EDC6E}" destId="{59D88F00-5AC9-49C3-9A05-23275DF69B95}" srcOrd="6" destOrd="0" presId="urn:microsoft.com/office/officeart/2005/8/layout/hierarchy4"/>
    <dgm:cxn modelId="{00A968E5-100F-4297-A7F1-F26F1341829B}" type="presParOf" srcId="{59D88F00-5AC9-49C3-9A05-23275DF69B95}" destId="{4FBE983D-C0D6-46C8-84CE-CD938F32D35F}" srcOrd="0" destOrd="0" presId="urn:microsoft.com/office/officeart/2005/8/layout/hierarchy4"/>
    <dgm:cxn modelId="{B0EED3CB-C8EF-465D-96A0-15BD90369BA1}" type="presParOf" srcId="{59D88F00-5AC9-49C3-9A05-23275DF69B95}" destId="{9E68F646-C4AD-4E84-A9DB-1EB80A855A61}" srcOrd="1" destOrd="0" presId="urn:microsoft.com/office/officeart/2005/8/layout/hierarchy4"/>
    <dgm:cxn modelId="{5290479B-F79A-4F4B-BF69-DDBC2B3E250F}" type="presParOf" srcId="{F926EDC3-35AF-424C-8FFD-08CBA62EDC6E}" destId="{1AC98C00-9381-4547-848E-60EB9FC527FF}" srcOrd="7" destOrd="0" presId="urn:microsoft.com/office/officeart/2005/8/layout/hierarchy4"/>
    <dgm:cxn modelId="{CCF4CB59-8C82-4C6B-BE0B-DCFC9EA4E555}" type="presParOf" srcId="{F926EDC3-35AF-424C-8FFD-08CBA62EDC6E}" destId="{470906D4-1F9D-4AAA-B3E3-E6DFE18320EB}" srcOrd="8" destOrd="0" presId="urn:microsoft.com/office/officeart/2005/8/layout/hierarchy4"/>
    <dgm:cxn modelId="{48B361C2-7C3F-434D-9ECD-BC0BEC929C44}" type="presParOf" srcId="{470906D4-1F9D-4AAA-B3E3-E6DFE18320EB}" destId="{432E9729-28C8-4118-9148-476817DC3919}" srcOrd="0" destOrd="0" presId="urn:microsoft.com/office/officeart/2005/8/layout/hierarchy4"/>
    <dgm:cxn modelId="{AC0185DE-6BA9-4BE3-8576-5C479256235E}" type="presParOf" srcId="{470906D4-1F9D-4AAA-B3E3-E6DFE18320EB}" destId="{447525EE-E134-4C6B-97B5-33AF0026C802}" srcOrd="1" destOrd="0" presId="urn:microsoft.com/office/officeart/2005/8/layout/hierarchy4"/>
    <dgm:cxn modelId="{58579B34-178E-4E1C-8FC1-2ED5F73FA80A}" type="presParOf" srcId="{F926EDC3-35AF-424C-8FFD-08CBA62EDC6E}" destId="{7E851C21-779E-498F-8B1B-0A831A0CF3A9}" srcOrd="9" destOrd="0" presId="urn:microsoft.com/office/officeart/2005/8/layout/hierarchy4"/>
    <dgm:cxn modelId="{2F2D697B-35B1-4B2A-81FC-709FECF2D8C2}" type="presParOf" srcId="{F926EDC3-35AF-424C-8FFD-08CBA62EDC6E}" destId="{D41F2E34-D431-408F-81F0-45CC750C767A}" srcOrd="10" destOrd="0" presId="urn:microsoft.com/office/officeart/2005/8/layout/hierarchy4"/>
    <dgm:cxn modelId="{79119F0C-D531-43B1-8E5B-6B92115282CB}" type="presParOf" srcId="{D41F2E34-D431-408F-81F0-45CC750C767A}" destId="{3A31EB3F-E0B5-4710-A81F-0F66B2AA1EE2}" srcOrd="0" destOrd="0" presId="urn:microsoft.com/office/officeart/2005/8/layout/hierarchy4"/>
    <dgm:cxn modelId="{457A76C6-57DE-480C-BDB6-6D5733158B8F}" type="presParOf" srcId="{D41F2E34-D431-408F-81F0-45CC750C767A}" destId="{8353F654-7766-431D-BB78-F18E070C3688}" srcOrd="1" destOrd="0" presId="urn:microsoft.com/office/officeart/2005/8/layout/hierarchy4"/>
    <dgm:cxn modelId="{5A741E3D-2E37-413F-AC29-801C03DAB0F3}" type="presParOf" srcId="{F926EDC3-35AF-424C-8FFD-08CBA62EDC6E}" destId="{05F7A8AB-6846-4E6C-B8EE-4DE17DC68F88}" srcOrd="11" destOrd="0" presId="urn:microsoft.com/office/officeart/2005/8/layout/hierarchy4"/>
    <dgm:cxn modelId="{951227FE-3A27-417C-A4FB-1243F2D726AD}" type="presParOf" srcId="{F926EDC3-35AF-424C-8FFD-08CBA62EDC6E}" destId="{8A8493A3-1A63-4242-8F6C-266061C13803}" srcOrd="12" destOrd="0" presId="urn:microsoft.com/office/officeart/2005/8/layout/hierarchy4"/>
    <dgm:cxn modelId="{7113B40B-E98C-4E88-9E93-1202D364EBD4}" type="presParOf" srcId="{8A8493A3-1A63-4242-8F6C-266061C13803}" destId="{77A4963C-736D-4ABA-B6D8-E86CFAA7C88F}" srcOrd="0" destOrd="0" presId="urn:microsoft.com/office/officeart/2005/8/layout/hierarchy4"/>
    <dgm:cxn modelId="{0648AF85-8C85-409C-B422-2710E0ADE211}" type="presParOf" srcId="{8A8493A3-1A63-4242-8F6C-266061C13803}" destId="{DF7A244E-F632-40AC-AA31-07B24ADB724D}" srcOrd="1" destOrd="0" presId="urn:microsoft.com/office/officeart/2005/8/layout/hierarchy4"/>
    <dgm:cxn modelId="{CAEC1A7E-0ADB-4DFF-8019-426CFBF89273}" type="presParOf" srcId="{F926EDC3-35AF-424C-8FFD-08CBA62EDC6E}" destId="{1B0A8236-F7DA-41B4-8D21-A0D95FAA48E6}" srcOrd="13" destOrd="0" presId="urn:microsoft.com/office/officeart/2005/8/layout/hierarchy4"/>
    <dgm:cxn modelId="{FFD09A88-10C5-4EBA-8B4D-747C9A2A26D8}" type="presParOf" srcId="{F926EDC3-35AF-424C-8FFD-08CBA62EDC6E}" destId="{5BF88636-07B0-4005-9835-DEBB4400733C}" srcOrd="14" destOrd="0" presId="urn:microsoft.com/office/officeart/2005/8/layout/hierarchy4"/>
    <dgm:cxn modelId="{AFBCB28E-282E-462A-9FAD-07D174C516B5}" type="presParOf" srcId="{5BF88636-07B0-4005-9835-DEBB4400733C}" destId="{8892166E-B44E-498D-9530-37A55D2D68C3}" srcOrd="0" destOrd="0" presId="urn:microsoft.com/office/officeart/2005/8/layout/hierarchy4"/>
    <dgm:cxn modelId="{83FEFEF2-6123-4FA2-9153-CA07A031C350}" type="presParOf" srcId="{5BF88636-07B0-4005-9835-DEBB4400733C}" destId="{98B9A746-F4FF-4313-97FD-68CFA066C90F}" srcOrd="1" destOrd="0" presId="urn:microsoft.com/office/officeart/2005/8/layout/hierarchy4"/>
    <dgm:cxn modelId="{2A98B045-1806-46CC-9357-80557C71A272}" type="presParOf" srcId="{F926EDC3-35AF-424C-8FFD-08CBA62EDC6E}" destId="{DFBC5C8B-86F9-4004-9F2A-CFE9B585E2E4}" srcOrd="15" destOrd="0" presId="urn:microsoft.com/office/officeart/2005/8/layout/hierarchy4"/>
    <dgm:cxn modelId="{9061F644-5F61-4D7E-AA3B-B9EA19A294FA}" type="presParOf" srcId="{F926EDC3-35AF-424C-8FFD-08CBA62EDC6E}" destId="{7D42B6FE-3C60-433E-94DD-D3D277E5001A}" srcOrd="16" destOrd="0" presId="urn:microsoft.com/office/officeart/2005/8/layout/hierarchy4"/>
    <dgm:cxn modelId="{648FE018-2184-4C5B-8874-8ED7EDF2C8A5}" type="presParOf" srcId="{7D42B6FE-3C60-433E-94DD-D3D277E5001A}" destId="{8739678D-254F-4776-AE2E-1635EF995B68}" srcOrd="0" destOrd="0" presId="urn:microsoft.com/office/officeart/2005/8/layout/hierarchy4"/>
    <dgm:cxn modelId="{95959758-B71B-4FD1-9E88-91E94F32E798}" type="presParOf" srcId="{7D42B6FE-3C60-433E-94DD-D3D277E5001A}" destId="{8E583FD5-AFF3-4739-AAF2-77EA98D6C9B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430786F-96D2-46D8-AB60-5E63B8A6A233}" type="doc">
      <dgm:prSet loTypeId="urn:microsoft.com/office/officeart/2005/8/layout/target3" loCatId="relationship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48978EC-4536-4D31-91EA-579D1276051C}">
      <dgm:prSet custT="1"/>
      <dgm:spPr/>
      <dgm:t>
        <a:bodyPr/>
        <a:lstStyle/>
        <a:p>
          <a:pPr algn="l"/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муниципальной программы «Развитие образования Гайского округа» на обеспечение деятельности и содержание зданий и сооружений организаций дополнительного образования - 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48,35 млн рублей</a:t>
          </a:r>
        </a:p>
      </dgm:t>
    </dgm:pt>
    <dgm:pt modelId="{E0D164AE-7787-475B-8A66-4293D7757BA1}" type="parTrans" cxnId="{6E1D9529-4AAD-4776-AD6B-7E3D382BE07F}">
      <dgm:prSet/>
      <dgm:spPr/>
      <dgm:t>
        <a:bodyPr/>
        <a:lstStyle/>
        <a:p>
          <a:endParaRPr lang="ru-RU"/>
        </a:p>
      </dgm:t>
    </dgm:pt>
    <dgm:pt modelId="{E7F18E34-43DB-4954-93C6-2DB2A89DADDE}" type="sibTrans" cxnId="{6E1D9529-4AAD-4776-AD6B-7E3D382BE07F}">
      <dgm:prSet/>
      <dgm:spPr/>
      <dgm:t>
        <a:bodyPr/>
        <a:lstStyle/>
        <a:p>
          <a:endParaRPr lang="ru-RU"/>
        </a:p>
      </dgm:t>
    </dgm:pt>
    <dgm:pt modelId="{CE59BF78-795D-4C90-BA54-D7823CC65E85}">
      <dgm:prSet custT="1"/>
      <dgm:spPr/>
      <dgm:t>
        <a:bodyPr/>
        <a:lstStyle/>
        <a:p>
          <a:pPr algn="l"/>
          <a:r>
            <a:rPr lang="ru-RU" sz="1700" dirty="0"/>
            <a:t>- </a:t>
          </a:r>
          <a:r>
            <a:rPr lang="ru-RU" sz="1300" dirty="0"/>
            <a:t>в рамках муниципальной программы «Развитие культуры Гайского округа» на обеспечение деятельности и содержание зданий и сооружений организаций дополнительного образования - </a:t>
          </a:r>
          <a:r>
            <a:rPr lang="ru-RU" sz="1600" b="1" dirty="0"/>
            <a:t>45,64 млн рублей</a:t>
          </a:r>
        </a:p>
      </dgm:t>
    </dgm:pt>
    <dgm:pt modelId="{F869061A-9F72-4EE2-BBCA-2CFD8DC9AC89}" type="parTrans" cxnId="{B92320C3-581B-41DB-9446-C08919A2663F}">
      <dgm:prSet/>
      <dgm:spPr/>
      <dgm:t>
        <a:bodyPr/>
        <a:lstStyle/>
        <a:p>
          <a:endParaRPr lang="ru-RU"/>
        </a:p>
      </dgm:t>
    </dgm:pt>
    <dgm:pt modelId="{AE912E8B-C401-4AA6-BE0C-7B8D88C65679}" type="sibTrans" cxnId="{B92320C3-581B-41DB-9446-C08919A2663F}">
      <dgm:prSet/>
      <dgm:spPr/>
      <dgm:t>
        <a:bodyPr/>
        <a:lstStyle/>
        <a:p>
          <a:endParaRPr lang="ru-RU"/>
        </a:p>
      </dgm:t>
    </dgm:pt>
    <dgm:pt modelId="{4E2CBE8E-835F-47E0-87D1-6AA004F7517C}" type="pres">
      <dgm:prSet presAssocID="{D430786F-96D2-46D8-AB60-5E63B8A6A23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3D1B80C6-C810-4D83-B76B-6A52D757F2F4}" type="pres">
      <dgm:prSet presAssocID="{848978EC-4536-4D31-91EA-579D1276051C}" presName="circle1" presStyleLbl="node1" presStyleIdx="0" presStyleCnt="2"/>
      <dgm:spPr/>
    </dgm:pt>
    <dgm:pt modelId="{00A97F6C-0A26-4D07-A9A4-BB1D7D889779}" type="pres">
      <dgm:prSet presAssocID="{848978EC-4536-4D31-91EA-579D1276051C}" presName="space" presStyleCnt="0"/>
      <dgm:spPr/>
    </dgm:pt>
    <dgm:pt modelId="{AB630289-68A8-4861-967B-B895F6859A2D}" type="pres">
      <dgm:prSet presAssocID="{848978EC-4536-4D31-91EA-579D1276051C}" presName="rect1" presStyleLbl="alignAcc1" presStyleIdx="0" presStyleCnt="2" custLinFactNeighborX="175" custLinFactNeighborY="0"/>
      <dgm:spPr/>
    </dgm:pt>
    <dgm:pt modelId="{4206EC8F-A12B-4DAA-BDB7-0AC964895BA9}" type="pres">
      <dgm:prSet presAssocID="{CE59BF78-795D-4C90-BA54-D7823CC65E85}" presName="vertSpace2" presStyleLbl="node1" presStyleIdx="0" presStyleCnt="2"/>
      <dgm:spPr/>
    </dgm:pt>
    <dgm:pt modelId="{F580564F-9B21-4E91-BB39-BC9DADC49A0D}" type="pres">
      <dgm:prSet presAssocID="{CE59BF78-795D-4C90-BA54-D7823CC65E85}" presName="circle2" presStyleLbl="node1" presStyleIdx="1" presStyleCnt="2"/>
      <dgm:spPr/>
    </dgm:pt>
    <dgm:pt modelId="{1BE8D072-F9CD-4159-9D1C-A71344356577}" type="pres">
      <dgm:prSet presAssocID="{CE59BF78-795D-4C90-BA54-D7823CC65E85}" presName="rect2" presStyleLbl="alignAcc1" presStyleIdx="1" presStyleCnt="2"/>
      <dgm:spPr/>
    </dgm:pt>
    <dgm:pt modelId="{59AE732A-FA53-46DC-AD93-6F47D26FA36E}" type="pres">
      <dgm:prSet presAssocID="{848978EC-4536-4D31-91EA-579D1276051C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36F62D09-5594-4D77-9A8E-0072D1177406}" type="pres">
      <dgm:prSet presAssocID="{CE59BF78-795D-4C90-BA54-D7823CC65E85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70359D0C-0564-4269-8A5C-AC4BEC29A25C}" type="presOf" srcId="{848978EC-4536-4D31-91EA-579D1276051C}" destId="{59AE732A-FA53-46DC-AD93-6F47D26FA36E}" srcOrd="1" destOrd="0" presId="urn:microsoft.com/office/officeart/2005/8/layout/target3"/>
    <dgm:cxn modelId="{9ABD3E0D-47A3-4AE0-B859-178122762744}" type="presOf" srcId="{D430786F-96D2-46D8-AB60-5E63B8A6A233}" destId="{4E2CBE8E-835F-47E0-87D1-6AA004F7517C}" srcOrd="0" destOrd="0" presId="urn:microsoft.com/office/officeart/2005/8/layout/target3"/>
    <dgm:cxn modelId="{30A8760E-7482-48EB-96D2-8A73EB5AB8BF}" type="presOf" srcId="{848978EC-4536-4D31-91EA-579D1276051C}" destId="{AB630289-68A8-4861-967B-B895F6859A2D}" srcOrd="0" destOrd="0" presId="urn:microsoft.com/office/officeart/2005/8/layout/target3"/>
    <dgm:cxn modelId="{6E1D9529-4AAD-4776-AD6B-7E3D382BE07F}" srcId="{D430786F-96D2-46D8-AB60-5E63B8A6A233}" destId="{848978EC-4536-4D31-91EA-579D1276051C}" srcOrd="0" destOrd="0" parTransId="{E0D164AE-7787-475B-8A66-4293D7757BA1}" sibTransId="{E7F18E34-43DB-4954-93C6-2DB2A89DADDE}"/>
    <dgm:cxn modelId="{46315D2C-F16D-4659-ADF0-A76501BA5A84}" type="presOf" srcId="{CE59BF78-795D-4C90-BA54-D7823CC65E85}" destId="{1BE8D072-F9CD-4159-9D1C-A71344356577}" srcOrd="0" destOrd="0" presId="urn:microsoft.com/office/officeart/2005/8/layout/target3"/>
    <dgm:cxn modelId="{8ECDAD2F-14C3-4DD5-9648-024D6828B694}" type="presOf" srcId="{CE59BF78-795D-4C90-BA54-D7823CC65E85}" destId="{36F62D09-5594-4D77-9A8E-0072D1177406}" srcOrd="1" destOrd="0" presId="urn:microsoft.com/office/officeart/2005/8/layout/target3"/>
    <dgm:cxn modelId="{B92320C3-581B-41DB-9446-C08919A2663F}" srcId="{D430786F-96D2-46D8-AB60-5E63B8A6A233}" destId="{CE59BF78-795D-4C90-BA54-D7823CC65E85}" srcOrd="1" destOrd="0" parTransId="{F869061A-9F72-4EE2-BBCA-2CFD8DC9AC89}" sibTransId="{AE912E8B-C401-4AA6-BE0C-7B8D88C65679}"/>
    <dgm:cxn modelId="{CF69D3D6-26AB-4AEB-B5FE-4E5C40249E5A}" type="presParOf" srcId="{4E2CBE8E-835F-47E0-87D1-6AA004F7517C}" destId="{3D1B80C6-C810-4D83-B76B-6A52D757F2F4}" srcOrd="0" destOrd="0" presId="urn:microsoft.com/office/officeart/2005/8/layout/target3"/>
    <dgm:cxn modelId="{E1EB481B-190B-4BD9-8E7B-8CBCC4F6C7DA}" type="presParOf" srcId="{4E2CBE8E-835F-47E0-87D1-6AA004F7517C}" destId="{00A97F6C-0A26-4D07-A9A4-BB1D7D889779}" srcOrd="1" destOrd="0" presId="urn:microsoft.com/office/officeart/2005/8/layout/target3"/>
    <dgm:cxn modelId="{2F89570A-19EF-4A6D-A523-3C0A1BDBA85A}" type="presParOf" srcId="{4E2CBE8E-835F-47E0-87D1-6AA004F7517C}" destId="{AB630289-68A8-4861-967B-B895F6859A2D}" srcOrd="2" destOrd="0" presId="urn:microsoft.com/office/officeart/2005/8/layout/target3"/>
    <dgm:cxn modelId="{5677A7FF-2AF2-430E-B730-750D32703985}" type="presParOf" srcId="{4E2CBE8E-835F-47E0-87D1-6AA004F7517C}" destId="{4206EC8F-A12B-4DAA-BDB7-0AC964895BA9}" srcOrd="3" destOrd="0" presId="urn:microsoft.com/office/officeart/2005/8/layout/target3"/>
    <dgm:cxn modelId="{C4D23EEF-617D-45CE-A045-B4C7C09994AA}" type="presParOf" srcId="{4E2CBE8E-835F-47E0-87D1-6AA004F7517C}" destId="{F580564F-9B21-4E91-BB39-BC9DADC49A0D}" srcOrd="4" destOrd="0" presId="urn:microsoft.com/office/officeart/2005/8/layout/target3"/>
    <dgm:cxn modelId="{30C10610-A0BA-497F-8E8C-1F464197A9C9}" type="presParOf" srcId="{4E2CBE8E-835F-47E0-87D1-6AA004F7517C}" destId="{1BE8D072-F9CD-4159-9D1C-A71344356577}" srcOrd="5" destOrd="0" presId="urn:microsoft.com/office/officeart/2005/8/layout/target3"/>
    <dgm:cxn modelId="{FD7306BF-765C-4EDF-8BBD-A8831C50224E}" type="presParOf" srcId="{4E2CBE8E-835F-47E0-87D1-6AA004F7517C}" destId="{59AE732A-FA53-46DC-AD93-6F47D26FA36E}" srcOrd="6" destOrd="0" presId="urn:microsoft.com/office/officeart/2005/8/layout/target3"/>
    <dgm:cxn modelId="{394F19B8-E744-4E5F-AE85-D42CE0A708C1}" type="presParOf" srcId="{4E2CBE8E-835F-47E0-87D1-6AA004F7517C}" destId="{36F62D09-5594-4D77-9A8E-0072D1177406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A1C062C-F1EB-40B0-B4AF-030C40A4F645}" type="doc">
      <dgm:prSet loTypeId="urn:microsoft.com/office/officeart/2005/8/layout/defaul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EC59018B-0037-4C6B-B251-CFDA4257B0EC}">
      <dgm:prSet custT="1"/>
      <dgm:spPr/>
      <dgm:t>
        <a:bodyPr/>
        <a:lstStyle/>
        <a:p>
          <a:r>
            <a:rPr lang="ru-RU" sz="1200" b="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«Комплексное развитие муниципального управления Гайского округа»</a:t>
          </a:r>
        </a:p>
        <a:p>
          <a:r>
            <a:rPr lang="ru-RU" sz="12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50,4 тыс. рублей</a:t>
          </a:r>
        </a:p>
      </dgm:t>
    </dgm:pt>
    <dgm:pt modelId="{4A1B32E3-182E-4D55-96A5-71B7D60DC4FB}" type="parTrans" cxnId="{E1C438A7-FEAA-41B1-9963-E8BA8FA35CBB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0ACB40-C511-46C2-B7A9-5FA567ED41CA}" type="sibTrans" cxnId="{E1C438A7-FEAA-41B1-9963-E8BA8FA35CBB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2DB9AE-E260-4FFB-B46D-5F5749313A07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«Развитие сельского хозяйства и регулирование рынков сельскохозяйственной продукции, сырья и продовольствия Гайского округа»</a:t>
          </a:r>
        </a:p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4,0 тыс. рублей </a:t>
          </a:r>
        </a:p>
      </dgm:t>
    </dgm:pt>
    <dgm:pt modelId="{2EDC71C1-E363-4007-A596-D2E55A1F8032}" type="parTrans" cxnId="{3E6BE35F-BC2A-4B47-ACD6-97E7AC14FAB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95B5E0-765B-490C-94C9-123B47A1128A}" type="sibTrans" cxnId="{3E6BE35F-BC2A-4B47-ACD6-97E7AC14FAB0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8E00C3-D934-482C-B88D-AAC69B09A9CD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«Развитие системы </a:t>
          </a:r>
          <a:r>
            <a:rPr lang="ru-RU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градорегулирования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образования Гайского  округа»</a:t>
          </a:r>
        </a:p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57,0 тыс. рублей </a:t>
          </a:r>
        </a:p>
      </dgm:t>
    </dgm:pt>
    <dgm:pt modelId="{C1B1CB94-E81C-4D5E-987D-45A05C7E03A5}" type="parTrans" cxnId="{95430F24-73A8-43AE-8742-81D7A7CFB55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2E6A7F-1C7C-4DC5-A23F-F3F3840EBC3C}" type="sibTrans" cxnId="{95430F24-73A8-43AE-8742-81D7A7CFB55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54DE6-5354-44EB-A11E-8577FA3C590C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«Развитие образования Гайского округа» 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4,3 тыс. рублей</a:t>
          </a:r>
        </a:p>
      </dgm:t>
    </dgm:pt>
    <dgm:pt modelId="{FC235086-ED5A-4E5E-932A-FF5EF2B04E45}" type="parTrans" cxnId="{F2DEB56A-5FE9-4FEA-903A-3C23B536C5B8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E06934-E850-4FFD-BCEA-315A3096C373}" type="sibTrans" cxnId="{F2DEB56A-5FE9-4FEA-903A-3C23B536C5B8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99E9A6-3C76-4E40-9C60-491AF0B1A8CC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«Создание комфортных условий проживания на территории Гайского округа» 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8,0 тыс. рублей</a:t>
          </a:r>
        </a:p>
      </dgm:t>
    </dgm:pt>
    <dgm:pt modelId="{4455559A-9E98-433C-8451-DA42DF29453B}" type="parTrans" cxnId="{5166BBE0-33A0-4966-BB17-B878B786E58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A600DF-8F95-4B03-A6F4-B27376D543B3}" type="sibTrans" cxnId="{5166BBE0-33A0-4966-BB17-B878B786E58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EC6AAD-6AA2-477C-A398-14AB564839D7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«Противодействие коррупции в Гайском округе» 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2,0 тыс. рублей</a:t>
          </a:r>
        </a:p>
      </dgm:t>
    </dgm:pt>
    <dgm:pt modelId="{1C87CF32-3E42-4049-9204-E32371DF6534}" type="parTrans" cxnId="{BBD70B69-BE82-44E9-8B5A-DEBD31A38D3C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FC6136-856A-476E-BAAD-A0D0CD269BE4}" type="sibTrans" cxnId="{BBD70B69-BE82-44E9-8B5A-DEBD31A38D3C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5219D2-E6F5-4F43-8598-B3482B5452C4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«Управление муниципальными финансами Гайского округа»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18,8 тыс. рублей</a:t>
          </a:r>
        </a:p>
      </dgm:t>
    </dgm:pt>
    <dgm:pt modelId="{62498D96-B128-427A-9318-2D24E3C8FA29}" type="parTrans" cxnId="{4E2D9F35-E5BF-456E-957E-26AA89CB5ED6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E9AEB0-2885-42F0-9581-F7C8BDBAB035}" type="sibTrans" cxnId="{4E2D9F35-E5BF-456E-957E-26AA89CB5ED6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83DF53-1103-469C-AFBC-8CF303A17419}">
      <dgm:prSet custT="1"/>
      <dgm:spPr/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«Управление муниципальным имуществом и земельными ресурсами на территории Гайского округа»</a:t>
          </a:r>
        </a:p>
        <a:p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4,8 тыс. рублей</a:t>
          </a:r>
        </a:p>
      </dgm:t>
    </dgm:pt>
    <dgm:pt modelId="{701D735C-1404-420F-941C-2407B8E4E32F}" type="parTrans" cxnId="{2DF3B603-0D0E-4993-B98C-25A133DE5CB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11DBE7-657F-417D-B339-D8B186AC3C4D}" type="sibTrans" cxnId="{2DF3B603-0D0E-4993-B98C-25A133DE5CB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C3AD2D-9D3C-402F-B762-ECAF72527ADD}" type="pres">
      <dgm:prSet presAssocID="{0A1C062C-F1EB-40B0-B4AF-030C40A4F645}" presName="diagram" presStyleCnt="0">
        <dgm:presLayoutVars>
          <dgm:dir/>
          <dgm:resizeHandles val="exact"/>
        </dgm:presLayoutVars>
      </dgm:prSet>
      <dgm:spPr/>
    </dgm:pt>
    <dgm:pt modelId="{5DB1F7B3-BFAB-43AC-88B4-2FBF8F036957}" type="pres">
      <dgm:prSet presAssocID="{EC59018B-0037-4C6B-B251-CFDA4257B0EC}" presName="node" presStyleLbl="node1" presStyleIdx="0" presStyleCnt="8">
        <dgm:presLayoutVars>
          <dgm:bulletEnabled val="1"/>
        </dgm:presLayoutVars>
      </dgm:prSet>
      <dgm:spPr/>
    </dgm:pt>
    <dgm:pt modelId="{242E3766-14F3-40FE-B488-261E4DEA33E5}" type="pres">
      <dgm:prSet presAssocID="{C20ACB40-C511-46C2-B7A9-5FA567ED41CA}" presName="sibTrans" presStyleCnt="0"/>
      <dgm:spPr/>
    </dgm:pt>
    <dgm:pt modelId="{618D6E94-50C7-4E5B-8CE7-4D22CBF3A141}" type="pres">
      <dgm:prSet presAssocID="{5C2DB9AE-E260-4FFB-B46D-5F5749313A07}" presName="node" presStyleLbl="node1" presStyleIdx="1" presStyleCnt="8">
        <dgm:presLayoutVars>
          <dgm:bulletEnabled val="1"/>
        </dgm:presLayoutVars>
      </dgm:prSet>
      <dgm:spPr/>
    </dgm:pt>
    <dgm:pt modelId="{EFF0F229-C77F-4BFA-87C9-6443F1EF67C9}" type="pres">
      <dgm:prSet presAssocID="{5795B5E0-765B-490C-94C9-123B47A1128A}" presName="sibTrans" presStyleCnt="0"/>
      <dgm:spPr/>
    </dgm:pt>
    <dgm:pt modelId="{DB292E6C-739E-4415-AEC5-EEAD7DA70C23}" type="pres">
      <dgm:prSet presAssocID="{8C8E00C3-D934-482C-B88D-AAC69B09A9CD}" presName="node" presStyleLbl="node1" presStyleIdx="2" presStyleCnt="8">
        <dgm:presLayoutVars>
          <dgm:bulletEnabled val="1"/>
        </dgm:presLayoutVars>
      </dgm:prSet>
      <dgm:spPr/>
    </dgm:pt>
    <dgm:pt modelId="{0DFB74C8-8594-4028-A86F-DCB6F434B50C}" type="pres">
      <dgm:prSet presAssocID="{B62E6A7F-1C7C-4DC5-A23F-F3F3840EBC3C}" presName="sibTrans" presStyleCnt="0"/>
      <dgm:spPr/>
    </dgm:pt>
    <dgm:pt modelId="{483C56F3-A9E3-4363-8035-54761BF24EEF}" type="pres">
      <dgm:prSet presAssocID="{5A854DE6-5354-44EB-A11E-8577FA3C590C}" presName="node" presStyleLbl="node1" presStyleIdx="3" presStyleCnt="8">
        <dgm:presLayoutVars>
          <dgm:bulletEnabled val="1"/>
        </dgm:presLayoutVars>
      </dgm:prSet>
      <dgm:spPr/>
    </dgm:pt>
    <dgm:pt modelId="{BEBCED5B-84F4-464D-831E-CED66F76DCE2}" type="pres">
      <dgm:prSet presAssocID="{82E06934-E850-4FFD-BCEA-315A3096C373}" presName="sibTrans" presStyleCnt="0"/>
      <dgm:spPr/>
    </dgm:pt>
    <dgm:pt modelId="{0F0F882E-AD31-4B8F-9CD3-BC4B78C78941}" type="pres">
      <dgm:prSet presAssocID="{C799E9A6-3C76-4E40-9C60-491AF0B1A8CC}" presName="node" presStyleLbl="node1" presStyleIdx="4" presStyleCnt="8">
        <dgm:presLayoutVars>
          <dgm:bulletEnabled val="1"/>
        </dgm:presLayoutVars>
      </dgm:prSet>
      <dgm:spPr/>
    </dgm:pt>
    <dgm:pt modelId="{4998A37E-322D-4567-8813-8C60BD9F35BC}" type="pres">
      <dgm:prSet presAssocID="{C5A600DF-8F95-4B03-A6F4-B27376D543B3}" presName="sibTrans" presStyleCnt="0"/>
      <dgm:spPr/>
    </dgm:pt>
    <dgm:pt modelId="{C60C00D2-9034-4FA2-90CF-E781151410E6}" type="pres">
      <dgm:prSet presAssocID="{53EC6AAD-6AA2-477C-A398-14AB564839D7}" presName="node" presStyleLbl="node1" presStyleIdx="5" presStyleCnt="8" custLinFactNeighborX="-1280" custLinFactNeighborY="-717">
        <dgm:presLayoutVars>
          <dgm:bulletEnabled val="1"/>
        </dgm:presLayoutVars>
      </dgm:prSet>
      <dgm:spPr/>
    </dgm:pt>
    <dgm:pt modelId="{DE935A35-BA52-488C-B789-8928B422DEF4}" type="pres">
      <dgm:prSet presAssocID="{8BFC6136-856A-476E-BAAD-A0D0CD269BE4}" presName="sibTrans" presStyleCnt="0"/>
      <dgm:spPr/>
    </dgm:pt>
    <dgm:pt modelId="{BEB58257-4256-4E60-AB48-78D63096B454}" type="pres">
      <dgm:prSet presAssocID="{F75219D2-E6F5-4F43-8598-B3482B5452C4}" presName="node" presStyleLbl="node1" presStyleIdx="6" presStyleCnt="8">
        <dgm:presLayoutVars>
          <dgm:bulletEnabled val="1"/>
        </dgm:presLayoutVars>
      </dgm:prSet>
      <dgm:spPr/>
    </dgm:pt>
    <dgm:pt modelId="{4D493824-A1FA-4A52-BF8B-5CF7B6505AA1}" type="pres">
      <dgm:prSet presAssocID="{22E9AEB0-2885-42F0-9581-F7C8BDBAB035}" presName="sibTrans" presStyleCnt="0"/>
      <dgm:spPr/>
    </dgm:pt>
    <dgm:pt modelId="{1784AFD1-7E80-41D6-9442-B727EED0AC6C}" type="pres">
      <dgm:prSet presAssocID="{1E83DF53-1103-469C-AFBC-8CF303A17419}" presName="node" presStyleLbl="node1" presStyleIdx="7" presStyleCnt="8">
        <dgm:presLayoutVars>
          <dgm:bulletEnabled val="1"/>
        </dgm:presLayoutVars>
      </dgm:prSet>
      <dgm:spPr/>
    </dgm:pt>
  </dgm:ptLst>
  <dgm:cxnLst>
    <dgm:cxn modelId="{2DF3B603-0D0E-4993-B98C-25A133DE5CBD}" srcId="{0A1C062C-F1EB-40B0-B4AF-030C40A4F645}" destId="{1E83DF53-1103-469C-AFBC-8CF303A17419}" srcOrd="7" destOrd="0" parTransId="{701D735C-1404-420F-941C-2407B8E4E32F}" sibTransId="{6C11DBE7-657F-417D-B339-D8B186AC3C4D}"/>
    <dgm:cxn modelId="{20CD3405-5B5C-4FB4-B191-5A19913F17CB}" type="presOf" srcId="{F75219D2-E6F5-4F43-8598-B3482B5452C4}" destId="{BEB58257-4256-4E60-AB48-78D63096B454}" srcOrd="0" destOrd="0" presId="urn:microsoft.com/office/officeart/2005/8/layout/default"/>
    <dgm:cxn modelId="{4529F011-7E69-4BFA-A2A3-39C8F5A772A4}" type="presOf" srcId="{1E83DF53-1103-469C-AFBC-8CF303A17419}" destId="{1784AFD1-7E80-41D6-9442-B727EED0AC6C}" srcOrd="0" destOrd="0" presId="urn:microsoft.com/office/officeart/2005/8/layout/default"/>
    <dgm:cxn modelId="{115E8E1A-9FCD-4A6E-81A8-F14D601BE226}" type="presOf" srcId="{5C2DB9AE-E260-4FFB-B46D-5F5749313A07}" destId="{618D6E94-50C7-4E5B-8CE7-4D22CBF3A141}" srcOrd="0" destOrd="0" presId="urn:microsoft.com/office/officeart/2005/8/layout/default"/>
    <dgm:cxn modelId="{95430F24-73A8-43AE-8742-81D7A7CFB559}" srcId="{0A1C062C-F1EB-40B0-B4AF-030C40A4F645}" destId="{8C8E00C3-D934-482C-B88D-AAC69B09A9CD}" srcOrd="2" destOrd="0" parTransId="{C1B1CB94-E81C-4D5E-987D-45A05C7E03A5}" sibTransId="{B62E6A7F-1C7C-4DC5-A23F-F3F3840EBC3C}"/>
    <dgm:cxn modelId="{4E2D9F35-E5BF-456E-957E-26AA89CB5ED6}" srcId="{0A1C062C-F1EB-40B0-B4AF-030C40A4F645}" destId="{F75219D2-E6F5-4F43-8598-B3482B5452C4}" srcOrd="6" destOrd="0" parTransId="{62498D96-B128-427A-9318-2D24E3C8FA29}" sibTransId="{22E9AEB0-2885-42F0-9581-F7C8BDBAB035}"/>
    <dgm:cxn modelId="{3E6BE35F-BC2A-4B47-ACD6-97E7AC14FAB0}" srcId="{0A1C062C-F1EB-40B0-B4AF-030C40A4F645}" destId="{5C2DB9AE-E260-4FFB-B46D-5F5749313A07}" srcOrd="1" destOrd="0" parTransId="{2EDC71C1-E363-4007-A596-D2E55A1F8032}" sibTransId="{5795B5E0-765B-490C-94C9-123B47A1128A}"/>
    <dgm:cxn modelId="{BBD70B69-BE82-44E9-8B5A-DEBD31A38D3C}" srcId="{0A1C062C-F1EB-40B0-B4AF-030C40A4F645}" destId="{53EC6AAD-6AA2-477C-A398-14AB564839D7}" srcOrd="5" destOrd="0" parTransId="{1C87CF32-3E42-4049-9204-E32371DF6534}" sibTransId="{8BFC6136-856A-476E-BAAD-A0D0CD269BE4}"/>
    <dgm:cxn modelId="{F2DEB56A-5FE9-4FEA-903A-3C23B536C5B8}" srcId="{0A1C062C-F1EB-40B0-B4AF-030C40A4F645}" destId="{5A854DE6-5354-44EB-A11E-8577FA3C590C}" srcOrd="3" destOrd="0" parTransId="{FC235086-ED5A-4E5E-932A-FF5EF2B04E45}" sibTransId="{82E06934-E850-4FFD-BCEA-315A3096C373}"/>
    <dgm:cxn modelId="{50740C9F-9CD2-4FC4-8503-A3D5758F1CF5}" type="presOf" srcId="{C799E9A6-3C76-4E40-9C60-491AF0B1A8CC}" destId="{0F0F882E-AD31-4B8F-9CD3-BC4B78C78941}" srcOrd="0" destOrd="0" presId="urn:microsoft.com/office/officeart/2005/8/layout/default"/>
    <dgm:cxn modelId="{B1AF409F-30D9-4EFF-A202-712939BA86DB}" type="presOf" srcId="{53EC6AAD-6AA2-477C-A398-14AB564839D7}" destId="{C60C00D2-9034-4FA2-90CF-E781151410E6}" srcOrd="0" destOrd="0" presId="urn:microsoft.com/office/officeart/2005/8/layout/default"/>
    <dgm:cxn modelId="{DE2F56A4-6984-4428-959A-82ADADE7EBB4}" type="presOf" srcId="{8C8E00C3-D934-482C-B88D-AAC69B09A9CD}" destId="{DB292E6C-739E-4415-AEC5-EEAD7DA70C23}" srcOrd="0" destOrd="0" presId="urn:microsoft.com/office/officeart/2005/8/layout/default"/>
    <dgm:cxn modelId="{E1C438A7-FEAA-41B1-9963-E8BA8FA35CBB}" srcId="{0A1C062C-F1EB-40B0-B4AF-030C40A4F645}" destId="{EC59018B-0037-4C6B-B251-CFDA4257B0EC}" srcOrd="0" destOrd="0" parTransId="{4A1B32E3-182E-4D55-96A5-71B7D60DC4FB}" sibTransId="{C20ACB40-C511-46C2-B7A9-5FA567ED41CA}"/>
    <dgm:cxn modelId="{F6FBE9C4-F84E-4F83-8E3E-45294ECBEE88}" type="presOf" srcId="{0A1C062C-F1EB-40B0-B4AF-030C40A4F645}" destId="{69C3AD2D-9D3C-402F-B762-ECAF72527ADD}" srcOrd="0" destOrd="0" presId="urn:microsoft.com/office/officeart/2005/8/layout/default"/>
    <dgm:cxn modelId="{CD2E6BDA-ACD5-4C7A-97C8-6A95EAF37BA9}" type="presOf" srcId="{5A854DE6-5354-44EB-A11E-8577FA3C590C}" destId="{483C56F3-A9E3-4363-8035-54761BF24EEF}" srcOrd="0" destOrd="0" presId="urn:microsoft.com/office/officeart/2005/8/layout/default"/>
    <dgm:cxn modelId="{5166BBE0-33A0-4966-BB17-B878B786E582}" srcId="{0A1C062C-F1EB-40B0-B4AF-030C40A4F645}" destId="{C799E9A6-3C76-4E40-9C60-491AF0B1A8CC}" srcOrd="4" destOrd="0" parTransId="{4455559A-9E98-433C-8451-DA42DF29453B}" sibTransId="{C5A600DF-8F95-4B03-A6F4-B27376D543B3}"/>
    <dgm:cxn modelId="{0D6317FB-742D-4A0D-AA4C-C724B378D894}" type="presOf" srcId="{EC59018B-0037-4C6B-B251-CFDA4257B0EC}" destId="{5DB1F7B3-BFAB-43AC-88B4-2FBF8F036957}" srcOrd="0" destOrd="0" presId="urn:microsoft.com/office/officeart/2005/8/layout/default"/>
    <dgm:cxn modelId="{06F5AD6D-C023-4F75-AA24-B045E2C70A28}" type="presParOf" srcId="{69C3AD2D-9D3C-402F-B762-ECAF72527ADD}" destId="{5DB1F7B3-BFAB-43AC-88B4-2FBF8F036957}" srcOrd="0" destOrd="0" presId="urn:microsoft.com/office/officeart/2005/8/layout/default"/>
    <dgm:cxn modelId="{B4AC5077-5629-4B05-BE73-8CEEF79EEE6B}" type="presParOf" srcId="{69C3AD2D-9D3C-402F-B762-ECAF72527ADD}" destId="{242E3766-14F3-40FE-B488-261E4DEA33E5}" srcOrd="1" destOrd="0" presId="urn:microsoft.com/office/officeart/2005/8/layout/default"/>
    <dgm:cxn modelId="{D430A500-D8CB-4EB8-A01C-EB77486B37AD}" type="presParOf" srcId="{69C3AD2D-9D3C-402F-B762-ECAF72527ADD}" destId="{618D6E94-50C7-4E5B-8CE7-4D22CBF3A141}" srcOrd="2" destOrd="0" presId="urn:microsoft.com/office/officeart/2005/8/layout/default"/>
    <dgm:cxn modelId="{8E436680-BD6C-42AD-B144-3A65FCC2B3CC}" type="presParOf" srcId="{69C3AD2D-9D3C-402F-B762-ECAF72527ADD}" destId="{EFF0F229-C77F-4BFA-87C9-6443F1EF67C9}" srcOrd="3" destOrd="0" presId="urn:microsoft.com/office/officeart/2005/8/layout/default"/>
    <dgm:cxn modelId="{C45E7F30-41B4-4B72-B2CD-5933504BF507}" type="presParOf" srcId="{69C3AD2D-9D3C-402F-B762-ECAF72527ADD}" destId="{DB292E6C-739E-4415-AEC5-EEAD7DA70C23}" srcOrd="4" destOrd="0" presId="urn:microsoft.com/office/officeart/2005/8/layout/default"/>
    <dgm:cxn modelId="{DFC59290-0F49-47A9-AFA2-D44E0116B4D2}" type="presParOf" srcId="{69C3AD2D-9D3C-402F-B762-ECAF72527ADD}" destId="{0DFB74C8-8594-4028-A86F-DCB6F434B50C}" srcOrd="5" destOrd="0" presId="urn:microsoft.com/office/officeart/2005/8/layout/default"/>
    <dgm:cxn modelId="{B4EF3474-7B80-41F7-A7CD-30242215581F}" type="presParOf" srcId="{69C3AD2D-9D3C-402F-B762-ECAF72527ADD}" destId="{483C56F3-A9E3-4363-8035-54761BF24EEF}" srcOrd="6" destOrd="0" presId="urn:microsoft.com/office/officeart/2005/8/layout/default"/>
    <dgm:cxn modelId="{DB7B8E6A-8EB8-4BD7-87E0-FB781282D8B5}" type="presParOf" srcId="{69C3AD2D-9D3C-402F-B762-ECAF72527ADD}" destId="{BEBCED5B-84F4-464D-831E-CED66F76DCE2}" srcOrd="7" destOrd="0" presId="urn:microsoft.com/office/officeart/2005/8/layout/default"/>
    <dgm:cxn modelId="{5A28EC5E-A6EF-459E-BE41-512FAE243D5B}" type="presParOf" srcId="{69C3AD2D-9D3C-402F-B762-ECAF72527ADD}" destId="{0F0F882E-AD31-4B8F-9CD3-BC4B78C78941}" srcOrd="8" destOrd="0" presId="urn:microsoft.com/office/officeart/2005/8/layout/default"/>
    <dgm:cxn modelId="{6C5E4580-50F0-4667-9716-6016C9568E86}" type="presParOf" srcId="{69C3AD2D-9D3C-402F-B762-ECAF72527ADD}" destId="{4998A37E-322D-4567-8813-8C60BD9F35BC}" srcOrd="9" destOrd="0" presId="urn:microsoft.com/office/officeart/2005/8/layout/default"/>
    <dgm:cxn modelId="{33BDAC59-16A2-4978-A81A-1D3F34F7274C}" type="presParOf" srcId="{69C3AD2D-9D3C-402F-B762-ECAF72527ADD}" destId="{C60C00D2-9034-4FA2-90CF-E781151410E6}" srcOrd="10" destOrd="0" presId="urn:microsoft.com/office/officeart/2005/8/layout/default"/>
    <dgm:cxn modelId="{B22C8D28-08EC-463B-A484-410201B6B22A}" type="presParOf" srcId="{69C3AD2D-9D3C-402F-B762-ECAF72527ADD}" destId="{DE935A35-BA52-488C-B789-8928B422DEF4}" srcOrd="11" destOrd="0" presId="urn:microsoft.com/office/officeart/2005/8/layout/default"/>
    <dgm:cxn modelId="{93B14050-0705-428C-8502-FF1A17D24C41}" type="presParOf" srcId="{69C3AD2D-9D3C-402F-B762-ECAF72527ADD}" destId="{BEB58257-4256-4E60-AB48-78D63096B454}" srcOrd="12" destOrd="0" presId="urn:microsoft.com/office/officeart/2005/8/layout/default"/>
    <dgm:cxn modelId="{08435ABE-243C-4B21-97BD-5766498402D9}" type="presParOf" srcId="{69C3AD2D-9D3C-402F-B762-ECAF72527ADD}" destId="{4D493824-A1FA-4A52-BF8B-5CF7B6505AA1}" srcOrd="13" destOrd="0" presId="urn:microsoft.com/office/officeart/2005/8/layout/default"/>
    <dgm:cxn modelId="{C75A43D3-6E0A-46BA-8BD9-9682AD4B9DD8}" type="presParOf" srcId="{69C3AD2D-9D3C-402F-B762-ECAF72527ADD}" destId="{1784AFD1-7E80-41D6-9442-B727EED0AC6C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7B27C8F-0C6D-4AE6-A8D3-CB67476BB469}" type="doc">
      <dgm:prSet loTypeId="urn:microsoft.com/office/officeart/2005/8/layout/vList2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37BDDD2-BCE1-47B6-B767-4D8F23A7E93C}">
      <dgm:prSet custT="1"/>
      <dgm:spPr/>
      <dgm:t>
        <a:bodyPr/>
        <a:lstStyle/>
        <a:p>
          <a:r>
            <a:rPr lang="ru-RU" sz="1200" dirty="0"/>
            <a:t>на ежемесячное денежное вознаграждение советникам директоров по воспитанию и взаимодействию с детскими общественными объединениями государственных общеобразовательных организаций </a:t>
          </a:r>
          <a:r>
            <a:rPr lang="ru-RU" sz="1200" b="1" dirty="0"/>
            <a:t>0,92</a:t>
          </a:r>
        </a:p>
      </dgm:t>
    </dgm:pt>
    <dgm:pt modelId="{FFFEF27B-7C68-4B78-A658-9F7CAEFF9FA7}" type="parTrans" cxnId="{729F46AE-57BF-4929-89E5-E3AB3FD4A8D5}">
      <dgm:prSet/>
      <dgm:spPr/>
      <dgm:t>
        <a:bodyPr/>
        <a:lstStyle/>
        <a:p>
          <a:endParaRPr lang="ru-RU" sz="1200"/>
        </a:p>
      </dgm:t>
    </dgm:pt>
    <dgm:pt modelId="{315E580E-F4B9-4636-9D0C-9BBA85B8809D}" type="sibTrans" cxnId="{729F46AE-57BF-4929-89E5-E3AB3FD4A8D5}">
      <dgm:prSet/>
      <dgm:spPr/>
      <dgm:t>
        <a:bodyPr/>
        <a:lstStyle/>
        <a:p>
          <a:endParaRPr lang="ru-RU" sz="1200"/>
        </a:p>
      </dgm:t>
    </dgm:pt>
    <dgm:pt modelId="{7A6312D9-B91E-4C49-92D9-C77C920B904B}">
      <dgm:prSet custT="1"/>
      <dgm:spPr/>
      <dgm:t>
        <a:bodyPr/>
        <a:lstStyle/>
        <a:p>
          <a:r>
            <a:rPr lang="ru-RU" sz="1200" dirty="0"/>
            <a:t>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 2,75 </a:t>
          </a:r>
          <a:endParaRPr lang="ru-RU" sz="1200" b="1" dirty="0"/>
        </a:p>
      </dgm:t>
    </dgm:pt>
    <dgm:pt modelId="{5BE65F18-C654-47CA-BDDB-F0CB94CA1298}" type="parTrans" cxnId="{4E4389BA-615D-4B90-B641-A20E310C5D37}">
      <dgm:prSet/>
      <dgm:spPr/>
      <dgm:t>
        <a:bodyPr/>
        <a:lstStyle/>
        <a:p>
          <a:endParaRPr lang="ru-RU" sz="1200"/>
        </a:p>
      </dgm:t>
    </dgm:pt>
    <dgm:pt modelId="{8103E2EC-86F1-4EC5-8FDF-DA2CB404ECD0}" type="sibTrans" cxnId="{4E4389BA-615D-4B90-B641-A20E310C5D37}">
      <dgm:prSet/>
      <dgm:spPr/>
      <dgm:t>
        <a:bodyPr/>
        <a:lstStyle/>
        <a:p>
          <a:endParaRPr lang="ru-RU" sz="1200"/>
        </a:p>
      </dgm:t>
    </dgm:pt>
    <dgm:pt modelId="{D1563818-355C-4CEF-A9D1-413BA336428C}">
      <dgm:prSet custT="1"/>
      <dgm:spPr/>
      <dgm:t>
        <a:bodyPr/>
        <a:lstStyle/>
        <a:p>
          <a:r>
            <a:rPr lang="ru-RU" sz="1200" dirty="0"/>
            <a:t>на центральный аппарат 6,38</a:t>
          </a:r>
          <a:endParaRPr lang="ru-RU" sz="1200" b="1" dirty="0"/>
        </a:p>
      </dgm:t>
    </dgm:pt>
    <dgm:pt modelId="{81F47E8E-80D4-4490-9575-B3CA4A102EE1}" type="parTrans" cxnId="{2C5668D0-DA6F-403E-A42D-B48119331907}">
      <dgm:prSet/>
      <dgm:spPr/>
      <dgm:t>
        <a:bodyPr/>
        <a:lstStyle/>
        <a:p>
          <a:endParaRPr lang="ru-RU" sz="1200"/>
        </a:p>
      </dgm:t>
    </dgm:pt>
    <dgm:pt modelId="{D68AB695-8D69-4AC1-A5EE-F7E60949EE79}" type="sibTrans" cxnId="{2C5668D0-DA6F-403E-A42D-B48119331907}">
      <dgm:prSet/>
      <dgm:spPr/>
      <dgm:t>
        <a:bodyPr/>
        <a:lstStyle/>
        <a:p>
          <a:endParaRPr lang="ru-RU" sz="1200"/>
        </a:p>
      </dgm:t>
    </dgm:pt>
    <dgm:pt modelId="{BBBFAF0B-A114-4AAA-9FA9-873C5274E3DC}">
      <dgm:prSet custT="1"/>
      <dgm:spPr/>
      <dgm:t>
        <a:bodyPr/>
        <a:lstStyle/>
        <a:p>
          <a:r>
            <a:rPr lang="ru-RU" sz="1200" dirty="0"/>
            <a:t>на обеспечение деятельности муниципального образования и отдельных учреждений 8,76 </a:t>
          </a:r>
          <a:endParaRPr lang="ru-RU" sz="1200" b="1" dirty="0"/>
        </a:p>
      </dgm:t>
    </dgm:pt>
    <dgm:pt modelId="{995A055F-4BE9-4336-BEB1-AA6C7031D331}" type="parTrans" cxnId="{88B772B6-C285-4647-BD45-C30186201690}">
      <dgm:prSet/>
      <dgm:spPr/>
      <dgm:t>
        <a:bodyPr/>
        <a:lstStyle/>
        <a:p>
          <a:endParaRPr lang="ru-RU" sz="1200"/>
        </a:p>
      </dgm:t>
    </dgm:pt>
    <dgm:pt modelId="{4022EE20-D885-4E1F-AF20-DFB4DDDE8572}" type="sibTrans" cxnId="{88B772B6-C285-4647-BD45-C30186201690}">
      <dgm:prSet/>
      <dgm:spPr/>
      <dgm:t>
        <a:bodyPr/>
        <a:lstStyle/>
        <a:p>
          <a:endParaRPr lang="ru-RU" sz="1200"/>
        </a:p>
      </dgm:t>
    </dgm:pt>
    <dgm:pt modelId="{B5E2F453-D2DD-49CA-9DEF-0391068ACC72}">
      <dgm:prSet custT="1"/>
      <dgm:spPr/>
      <dgm:t>
        <a:bodyPr/>
        <a:lstStyle/>
        <a:p>
          <a:r>
            <a:rPr lang="ru-RU" sz="1200" dirty="0"/>
            <a:t>на обеспечение деятельности учреждения по ведению бюджетного и бухгалтерского учета 35,65</a:t>
          </a:r>
          <a:endParaRPr lang="ru-RU" sz="1200" b="1" dirty="0"/>
        </a:p>
      </dgm:t>
    </dgm:pt>
    <dgm:pt modelId="{A972EABB-0A23-4CA5-8F31-A759F9716113}" type="parTrans" cxnId="{B2E8F7C9-6FFC-490B-A8B0-5A09A0F2C965}">
      <dgm:prSet/>
      <dgm:spPr/>
      <dgm:t>
        <a:bodyPr/>
        <a:lstStyle/>
        <a:p>
          <a:endParaRPr lang="ru-RU" sz="1200"/>
        </a:p>
      </dgm:t>
    </dgm:pt>
    <dgm:pt modelId="{0EF983F9-F0FD-4607-B811-95E66C0B0FB8}" type="sibTrans" cxnId="{B2E8F7C9-6FFC-490B-A8B0-5A09A0F2C965}">
      <dgm:prSet/>
      <dgm:spPr/>
      <dgm:t>
        <a:bodyPr/>
        <a:lstStyle/>
        <a:p>
          <a:endParaRPr lang="ru-RU" sz="1200"/>
        </a:p>
      </dgm:t>
    </dgm:pt>
    <dgm:pt modelId="{431A99C9-92EA-4824-9523-D0AF6A719C8F}">
      <dgm:prSet custT="1"/>
      <dgm:spPr/>
      <dgm:t>
        <a:bodyPr/>
        <a:lstStyle/>
        <a:p>
          <a:r>
            <a:rPr lang="ru-RU" sz="1200" dirty="0"/>
            <a:t>на обеспечение деятельности по предоставлению научно-методического и информационного сопровождения процесса управления качеством общего, дошкольного и дополнительного образования 8,04 </a:t>
          </a:r>
          <a:endParaRPr lang="ru-RU" sz="1200" b="1" dirty="0"/>
        </a:p>
      </dgm:t>
    </dgm:pt>
    <dgm:pt modelId="{8D26BAE0-6017-4352-90A0-6A318A12FA4A}" type="parTrans" cxnId="{8218BE0D-43F1-4FF0-B081-2F1FF31E2D54}">
      <dgm:prSet/>
      <dgm:spPr/>
      <dgm:t>
        <a:bodyPr/>
        <a:lstStyle/>
        <a:p>
          <a:endParaRPr lang="ru-RU" sz="1200"/>
        </a:p>
      </dgm:t>
    </dgm:pt>
    <dgm:pt modelId="{7F1BF0EA-B1CA-4834-99E6-B84EBAD7DCEF}" type="sibTrans" cxnId="{8218BE0D-43F1-4FF0-B081-2F1FF31E2D54}">
      <dgm:prSet/>
      <dgm:spPr/>
      <dgm:t>
        <a:bodyPr/>
        <a:lstStyle/>
        <a:p>
          <a:endParaRPr lang="ru-RU" sz="1200"/>
        </a:p>
      </dgm:t>
    </dgm:pt>
    <dgm:pt modelId="{6BC63C7A-6332-41E8-A592-B093465E0737}">
      <dgm:prSet custT="1"/>
      <dgm:spPr/>
      <dgm:t>
        <a:bodyPr/>
        <a:lstStyle/>
        <a:p>
          <a:r>
            <a:rPr lang="ru-RU" sz="1200" dirty="0"/>
            <a:t>на осуществление переданных полномочий по организации и осуществлению деятельности по опеке и попечительству над несовершеннолетними 3,09 </a:t>
          </a:r>
          <a:endParaRPr lang="ru-RU" sz="1200" b="1" dirty="0"/>
        </a:p>
      </dgm:t>
    </dgm:pt>
    <dgm:pt modelId="{1B95809E-AD92-49C0-9B76-F5104920B10B}" type="parTrans" cxnId="{AF77E471-CCB5-4844-9CA7-08B8651066B4}">
      <dgm:prSet/>
      <dgm:spPr/>
      <dgm:t>
        <a:bodyPr/>
        <a:lstStyle/>
        <a:p>
          <a:endParaRPr lang="ru-RU" sz="1200"/>
        </a:p>
      </dgm:t>
    </dgm:pt>
    <dgm:pt modelId="{7F6D282F-69EC-4027-97AC-5584887E15B7}" type="sibTrans" cxnId="{AF77E471-CCB5-4844-9CA7-08B8651066B4}">
      <dgm:prSet/>
      <dgm:spPr/>
      <dgm:t>
        <a:bodyPr/>
        <a:lstStyle/>
        <a:p>
          <a:endParaRPr lang="ru-RU" sz="1200"/>
        </a:p>
      </dgm:t>
    </dgm:pt>
    <dgm:pt modelId="{141468C0-C1D9-4D35-A60F-991C37828C79}">
      <dgm:prSet custT="1"/>
      <dgm:spPr/>
      <dgm:t>
        <a:bodyPr/>
        <a:lstStyle/>
        <a:p>
          <a:r>
            <a:rPr lang="ru-RU" sz="1200" dirty="0"/>
            <a:t>на мероприятия по проведению оздоровительной кампании детей 1,09 </a:t>
          </a:r>
        </a:p>
      </dgm:t>
    </dgm:pt>
    <dgm:pt modelId="{BD393849-BF92-4CE4-9912-6C5079CC6BBB}" type="parTrans" cxnId="{29942A3F-EC76-4AC4-9F3E-97D1E8F1DFF7}">
      <dgm:prSet/>
      <dgm:spPr/>
      <dgm:t>
        <a:bodyPr/>
        <a:lstStyle/>
        <a:p>
          <a:endParaRPr lang="ru-RU" sz="1200"/>
        </a:p>
      </dgm:t>
    </dgm:pt>
    <dgm:pt modelId="{D7BB8BF0-D11B-4755-9A38-71A7132A7CCB}" type="sibTrans" cxnId="{29942A3F-EC76-4AC4-9F3E-97D1E8F1DFF7}">
      <dgm:prSet/>
      <dgm:spPr/>
      <dgm:t>
        <a:bodyPr/>
        <a:lstStyle/>
        <a:p>
          <a:endParaRPr lang="ru-RU" sz="1200"/>
        </a:p>
      </dgm:t>
    </dgm:pt>
    <dgm:pt modelId="{835B8D50-593B-4506-8C72-0849C3622D53}">
      <dgm:prSet custT="1"/>
      <dgm:spPr/>
      <dgm:t>
        <a:bodyPr/>
        <a:lstStyle/>
        <a:p>
          <a:r>
            <a:rPr lang="ru-RU" sz="1200" dirty="0"/>
            <a:t>на осуществление переданных полномочий по финансовому обеспечению мероприятий по отдыху детей в каникулярное время 8,94</a:t>
          </a:r>
        </a:p>
      </dgm:t>
    </dgm:pt>
    <dgm:pt modelId="{9AF1FE77-993C-4F72-9F9A-5D819DDCE184}" type="parTrans" cxnId="{171270DB-C3E9-4475-AAB0-0BB5E1A5BB8B}">
      <dgm:prSet/>
      <dgm:spPr/>
      <dgm:t>
        <a:bodyPr/>
        <a:lstStyle/>
        <a:p>
          <a:endParaRPr lang="ru-RU" sz="1200"/>
        </a:p>
      </dgm:t>
    </dgm:pt>
    <dgm:pt modelId="{41BF689E-E8EB-4795-A6CA-A8DA44FCFE59}" type="sibTrans" cxnId="{171270DB-C3E9-4475-AAB0-0BB5E1A5BB8B}">
      <dgm:prSet/>
      <dgm:spPr/>
      <dgm:t>
        <a:bodyPr/>
        <a:lstStyle/>
        <a:p>
          <a:endParaRPr lang="ru-RU" sz="1200"/>
        </a:p>
      </dgm:t>
    </dgm:pt>
    <dgm:pt modelId="{DF95E9AA-6810-446B-9812-09ACA4245C06}">
      <dgm:prSet custT="1"/>
      <dgm:spPr/>
      <dgm:t>
        <a:bodyPr/>
        <a:lstStyle/>
        <a:p>
          <a:r>
            <a:rPr lang="ru-RU" sz="1200" dirty="0"/>
            <a:t>на осуществление переданных полномочий по формированию и ведению списка подлежащих обеспечению жилыми помещениями детей-сирот и детей, оставшихся без попечения родителей, лиц из числа детей-сирот и детей, оставшихся без попечения родителей 1,41 </a:t>
          </a:r>
          <a:endParaRPr lang="ru-RU" sz="1200" b="1" dirty="0"/>
        </a:p>
      </dgm:t>
    </dgm:pt>
    <dgm:pt modelId="{F0CF419A-0300-4810-BCB6-C540D689E412}" type="parTrans" cxnId="{ED8EF3BE-A343-41B8-9465-1D3E9151D6CF}">
      <dgm:prSet/>
      <dgm:spPr/>
      <dgm:t>
        <a:bodyPr/>
        <a:lstStyle/>
        <a:p>
          <a:endParaRPr lang="ru-RU" sz="1200"/>
        </a:p>
      </dgm:t>
    </dgm:pt>
    <dgm:pt modelId="{6D41C081-874B-4A67-92A1-5646377A8A42}" type="sibTrans" cxnId="{ED8EF3BE-A343-41B8-9465-1D3E9151D6CF}">
      <dgm:prSet/>
      <dgm:spPr/>
      <dgm:t>
        <a:bodyPr/>
        <a:lstStyle/>
        <a:p>
          <a:endParaRPr lang="ru-RU" sz="1200"/>
        </a:p>
      </dgm:t>
    </dgm:pt>
    <dgm:pt modelId="{7D07AC5C-69FE-4A85-AE55-59A6BF4765A2}">
      <dgm:prSet custT="1"/>
      <dgm:spPr/>
      <dgm:t>
        <a:bodyPr/>
        <a:lstStyle/>
        <a:p>
          <a:r>
            <a:rPr lang="ru-RU" sz="1200" dirty="0"/>
            <a:t>на проведение мероприятий, направленных на противодействие экстремизму и профилактику терроризма 0,03 </a:t>
          </a:r>
          <a:endParaRPr lang="ru-RU" sz="1200" b="1" dirty="0"/>
        </a:p>
      </dgm:t>
    </dgm:pt>
    <dgm:pt modelId="{35DE2F36-A3A8-4B33-A456-3AF1CD6BF08C}" type="parTrans" cxnId="{A8E8957E-869D-481C-BCF9-B9AB2D5A6879}">
      <dgm:prSet/>
      <dgm:spPr/>
      <dgm:t>
        <a:bodyPr/>
        <a:lstStyle/>
        <a:p>
          <a:endParaRPr lang="ru-RU" sz="1200"/>
        </a:p>
      </dgm:t>
    </dgm:pt>
    <dgm:pt modelId="{A80CFC78-6BBD-4356-8B89-4168DA0A6CBF}" type="sibTrans" cxnId="{A8E8957E-869D-481C-BCF9-B9AB2D5A6879}">
      <dgm:prSet/>
      <dgm:spPr/>
      <dgm:t>
        <a:bodyPr/>
        <a:lstStyle/>
        <a:p>
          <a:endParaRPr lang="ru-RU" sz="1200"/>
        </a:p>
      </dgm:t>
    </dgm:pt>
    <dgm:pt modelId="{D1FF57CB-9FF9-47E3-BABF-A2350CAFCE60}" type="pres">
      <dgm:prSet presAssocID="{57B27C8F-0C6D-4AE6-A8D3-CB67476BB469}" presName="linear" presStyleCnt="0">
        <dgm:presLayoutVars>
          <dgm:animLvl val="lvl"/>
          <dgm:resizeHandles val="exact"/>
        </dgm:presLayoutVars>
      </dgm:prSet>
      <dgm:spPr/>
    </dgm:pt>
    <dgm:pt modelId="{740B343B-42DD-48BB-8B10-38EFDD066CA2}" type="pres">
      <dgm:prSet presAssocID="{7D07AC5C-69FE-4A85-AE55-59A6BF4765A2}" presName="parentText" presStyleLbl="node1" presStyleIdx="0" presStyleCnt="11">
        <dgm:presLayoutVars>
          <dgm:chMax val="0"/>
          <dgm:bulletEnabled val="1"/>
        </dgm:presLayoutVars>
      </dgm:prSet>
      <dgm:spPr/>
    </dgm:pt>
    <dgm:pt modelId="{E6CD2306-6D25-45C0-BB63-82202449C26C}" type="pres">
      <dgm:prSet presAssocID="{A80CFC78-6BBD-4356-8B89-4168DA0A6CBF}" presName="spacer" presStyleCnt="0"/>
      <dgm:spPr/>
    </dgm:pt>
    <dgm:pt modelId="{DD6428FA-B6E2-4AAB-896C-60A8BAA17B2E}" type="pres">
      <dgm:prSet presAssocID="{137BDDD2-BCE1-47B6-B767-4D8F23A7E93C}" presName="parentText" presStyleLbl="node1" presStyleIdx="1" presStyleCnt="11">
        <dgm:presLayoutVars>
          <dgm:chMax val="0"/>
          <dgm:bulletEnabled val="1"/>
        </dgm:presLayoutVars>
      </dgm:prSet>
      <dgm:spPr/>
    </dgm:pt>
    <dgm:pt modelId="{B3494997-FE1F-41F0-A1F2-94A69EA99860}" type="pres">
      <dgm:prSet presAssocID="{315E580E-F4B9-4636-9D0C-9BBA85B8809D}" presName="spacer" presStyleCnt="0"/>
      <dgm:spPr/>
    </dgm:pt>
    <dgm:pt modelId="{6AA00785-883A-4377-8B90-8D968B09BE5B}" type="pres">
      <dgm:prSet presAssocID="{7A6312D9-B91E-4C49-92D9-C77C920B904B}" presName="parentText" presStyleLbl="node1" presStyleIdx="2" presStyleCnt="11">
        <dgm:presLayoutVars>
          <dgm:chMax val="0"/>
          <dgm:bulletEnabled val="1"/>
        </dgm:presLayoutVars>
      </dgm:prSet>
      <dgm:spPr/>
    </dgm:pt>
    <dgm:pt modelId="{F5D199D2-4958-475E-839C-8101CA756CDA}" type="pres">
      <dgm:prSet presAssocID="{8103E2EC-86F1-4EC5-8FDF-DA2CB404ECD0}" presName="spacer" presStyleCnt="0"/>
      <dgm:spPr/>
    </dgm:pt>
    <dgm:pt modelId="{13F511CB-A0E1-49EA-B43B-C6D494100E40}" type="pres">
      <dgm:prSet presAssocID="{D1563818-355C-4CEF-A9D1-413BA336428C}" presName="parentText" presStyleLbl="node1" presStyleIdx="3" presStyleCnt="11">
        <dgm:presLayoutVars>
          <dgm:chMax val="0"/>
          <dgm:bulletEnabled val="1"/>
        </dgm:presLayoutVars>
      </dgm:prSet>
      <dgm:spPr/>
    </dgm:pt>
    <dgm:pt modelId="{E8108B6C-B481-4780-B08C-151AB58EAE32}" type="pres">
      <dgm:prSet presAssocID="{D68AB695-8D69-4AC1-A5EE-F7E60949EE79}" presName="spacer" presStyleCnt="0"/>
      <dgm:spPr/>
    </dgm:pt>
    <dgm:pt modelId="{9B50F216-EA22-4F39-9229-F4C1C2365E4E}" type="pres">
      <dgm:prSet presAssocID="{BBBFAF0B-A114-4AAA-9FA9-873C5274E3DC}" presName="parentText" presStyleLbl="node1" presStyleIdx="4" presStyleCnt="11">
        <dgm:presLayoutVars>
          <dgm:chMax val="0"/>
          <dgm:bulletEnabled val="1"/>
        </dgm:presLayoutVars>
      </dgm:prSet>
      <dgm:spPr/>
    </dgm:pt>
    <dgm:pt modelId="{83361CCE-5573-4959-9723-EE433AB1F088}" type="pres">
      <dgm:prSet presAssocID="{4022EE20-D885-4E1F-AF20-DFB4DDDE8572}" presName="spacer" presStyleCnt="0"/>
      <dgm:spPr/>
    </dgm:pt>
    <dgm:pt modelId="{0D510823-D52B-42EE-B4B0-6A5FBCA981B7}" type="pres">
      <dgm:prSet presAssocID="{B5E2F453-D2DD-49CA-9DEF-0391068ACC72}" presName="parentText" presStyleLbl="node1" presStyleIdx="5" presStyleCnt="11">
        <dgm:presLayoutVars>
          <dgm:chMax val="0"/>
          <dgm:bulletEnabled val="1"/>
        </dgm:presLayoutVars>
      </dgm:prSet>
      <dgm:spPr/>
    </dgm:pt>
    <dgm:pt modelId="{EA5703B9-320C-4A5E-A126-03A6DF7B9948}" type="pres">
      <dgm:prSet presAssocID="{0EF983F9-F0FD-4607-B811-95E66C0B0FB8}" presName="spacer" presStyleCnt="0"/>
      <dgm:spPr/>
    </dgm:pt>
    <dgm:pt modelId="{1904E6C5-1035-4A94-91DD-323079735CE4}" type="pres">
      <dgm:prSet presAssocID="{431A99C9-92EA-4824-9523-D0AF6A719C8F}" presName="parentText" presStyleLbl="node1" presStyleIdx="6" presStyleCnt="11">
        <dgm:presLayoutVars>
          <dgm:chMax val="0"/>
          <dgm:bulletEnabled val="1"/>
        </dgm:presLayoutVars>
      </dgm:prSet>
      <dgm:spPr/>
    </dgm:pt>
    <dgm:pt modelId="{61337252-2BF3-4FBE-8248-3AE2791BC84D}" type="pres">
      <dgm:prSet presAssocID="{7F1BF0EA-B1CA-4834-99E6-B84EBAD7DCEF}" presName="spacer" presStyleCnt="0"/>
      <dgm:spPr/>
    </dgm:pt>
    <dgm:pt modelId="{C6104B79-EF55-4A7A-929F-DC8D97883C48}" type="pres">
      <dgm:prSet presAssocID="{6BC63C7A-6332-41E8-A592-B093465E0737}" presName="parentText" presStyleLbl="node1" presStyleIdx="7" presStyleCnt="11">
        <dgm:presLayoutVars>
          <dgm:chMax val="0"/>
          <dgm:bulletEnabled val="1"/>
        </dgm:presLayoutVars>
      </dgm:prSet>
      <dgm:spPr/>
    </dgm:pt>
    <dgm:pt modelId="{9F9101E4-1F30-4688-83BE-11DC7AAC37F0}" type="pres">
      <dgm:prSet presAssocID="{7F6D282F-69EC-4027-97AC-5584887E15B7}" presName="spacer" presStyleCnt="0"/>
      <dgm:spPr/>
    </dgm:pt>
    <dgm:pt modelId="{042FFF6B-944C-4210-A94B-69BD1289BED5}" type="pres">
      <dgm:prSet presAssocID="{141468C0-C1D9-4D35-A60F-991C37828C79}" presName="parentText" presStyleLbl="node1" presStyleIdx="8" presStyleCnt="11">
        <dgm:presLayoutVars>
          <dgm:chMax val="0"/>
          <dgm:bulletEnabled val="1"/>
        </dgm:presLayoutVars>
      </dgm:prSet>
      <dgm:spPr/>
    </dgm:pt>
    <dgm:pt modelId="{01389B5E-8D3B-487D-AEAC-E998574068FE}" type="pres">
      <dgm:prSet presAssocID="{D7BB8BF0-D11B-4755-9A38-71A7132A7CCB}" presName="spacer" presStyleCnt="0"/>
      <dgm:spPr/>
    </dgm:pt>
    <dgm:pt modelId="{CB8DE700-05CA-4712-8F0B-F3AA8201FCC5}" type="pres">
      <dgm:prSet presAssocID="{835B8D50-593B-4506-8C72-0849C3622D53}" presName="parentText" presStyleLbl="node1" presStyleIdx="9" presStyleCnt="11">
        <dgm:presLayoutVars>
          <dgm:chMax val="0"/>
          <dgm:bulletEnabled val="1"/>
        </dgm:presLayoutVars>
      </dgm:prSet>
      <dgm:spPr/>
    </dgm:pt>
    <dgm:pt modelId="{5CDD7FF7-1E1D-4313-AFF0-C56E56E61BDC}" type="pres">
      <dgm:prSet presAssocID="{41BF689E-E8EB-4795-A6CA-A8DA44FCFE59}" presName="spacer" presStyleCnt="0"/>
      <dgm:spPr/>
    </dgm:pt>
    <dgm:pt modelId="{35274036-F123-4060-ACE5-CFC2559BBD5B}" type="pres">
      <dgm:prSet presAssocID="{DF95E9AA-6810-446B-9812-09ACA4245C06}" presName="parentText" presStyleLbl="node1" presStyleIdx="10" presStyleCnt="11">
        <dgm:presLayoutVars>
          <dgm:chMax val="0"/>
          <dgm:bulletEnabled val="1"/>
        </dgm:presLayoutVars>
      </dgm:prSet>
      <dgm:spPr/>
    </dgm:pt>
  </dgm:ptLst>
  <dgm:cxnLst>
    <dgm:cxn modelId="{8218BE0D-43F1-4FF0-B081-2F1FF31E2D54}" srcId="{57B27C8F-0C6D-4AE6-A8D3-CB67476BB469}" destId="{431A99C9-92EA-4824-9523-D0AF6A719C8F}" srcOrd="6" destOrd="0" parTransId="{8D26BAE0-6017-4352-90A0-6A318A12FA4A}" sibTransId="{7F1BF0EA-B1CA-4834-99E6-B84EBAD7DCEF}"/>
    <dgm:cxn modelId="{523F8811-A11C-4B3E-8C56-4D62E21175DE}" type="presOf" srcId="{7D07AC5C-69FE-4A85-AE55-59A6BF4765A2}" destId="{740B343B-42DD-48BB-8B10-38EFDD066CA2}" srcOrd="0" destOrd="0" presId="urn:microsoft.com/office/officeart/2005/8/layout/vList2"/>
    <dgm:cxn modelId="{A4681817-730E-4142-8F9A-8A063377B970}" type="presOf" srcId="{835B8D50-593B-4506-8C72-0849C3622D53}" destId="{CB8DE700-05CA-4712-8F0B-F3AA8201FCC5}" srcOrd="0" destOrd="0" presId="urn:microsoft.com/office/officeart/2005/8/layout/vList2"/>
    <dgm:cxn modelId="{29942A3F-EC76-4AC4-9F3E-97D1E8F1DFF7}" srcId="{57B27C8F-0C6D-4AE6-A8D3-CB67476BB469}" destId="{141468C0-C1D9-4D35-A60F-991C37828C79}" srcOrd="8" destOrd="0" parTransId="{BD393849-BF92-4CE4-9912-6C5079CC6BBB}" sibTransId="{D7BB8BF0-D11B-4755-9A38-71A7132A7CCB}"/>
    <dgm:cxn modelId="{F0777A45-3B79-4451-8B10-8EA73949ECA8}" type="presOf" srcId="{BBBFAF0B-A114-4AAA-9FA9-873C5274E3DC}" destId="{9B50F216-EA22-4F39-9229-F4C1C2365E4E}" srcOrd="0" destOrd="0" presId="urn:microsoft.com/office/officeart/2005/8/layout/vList2"/>
    <dgm:cxn modelId="{3BA6F04F-7958-4D7F-BF15-78A7F8FC6E63}" type="presOf" srcId="{D1563818-355C-4CEF-A9D1-413BA336428C}" destId="{13F511CB-A0E1-49EA-B43B-C6D494100E40}" srcOrd="0" destOrd="0" presId="urn:microsoft.com/office/officeart/2005/8/layout/vList2"/>
    <dgm:cxn modelId="{AF77E471-CCB5-4844-9CA7-08B8651066B4}" srcId="{57B27C8F-0C6D-4AE6-A8D3-CB67476BB469}" destId="{6BC63C7A-6332-41E8-A592-B093465E0737}" srcOrd="7" destOrd="0" parTransId="{1B95809E-AD92-49C0-9B76-F5104920B10B}" sibTransId="{7F6D282F-69EC-4027-97AC-5584887E15B7}"/>
    <dgm:cxn modelId="{530CC675-4E56-492A-A314-C121F9DD8DB8}" type="presOf" srcId="{DF95E9AA-6810-446B-9812-09ACA4245C06}" destId="{35274036-F123-4060-ACE5-CFC2559BBD5B}" srcOrd="0" destOrd="0" presId="urn:microsoft.com/office/officeart/2005/8/layout/vList2"/>
    <dgm:cxn modelId="{9FDAB879-64B4-48BA-AFA6-505A08EF2490}" type="presOf" srcId="{137BDDD2-BCE1-47B6-B767-4D8F23A7E93C}" destId="{DD6428FA-B6E2-4AAB-896C-60A8BAA17B2E}" srcOrd="0" destOrd="0" presId="urn:microsoft.com/office/officeart/2005/8/layout/vList2"/>
    <dgm:cxn modelId="{7A11A57D-6E8C-485B-8BB3-D258EEA3DEDC}" type="presOf" srcId="{7A6312D9-B91E-4C49-92D9-C77C920B904B}" destId="{6AA00785-883A-4377-8B90-8D968B09BE5B}" srcOrd="0" destOrd="0" presId="urn:microsoft.com/office/officeart/2005/8/layout/vList2"/>
    <dgm:cxn modelId="{A8E8957E-869D-481C-BCF9-B9AB2D5A6879}" srcId="{57B27C8F-0C6D-4AE6-A8D3-CB67476BB469}" destId="{7D07AC5C-69FE-4A85-AE55-59A6BF4765A2}" srcOrd="0" destOrd="0" parTransId="{35DE2F36-A3A8-4B33-A456-3AF1CD6BF08C}" sibTransId="{A80CFC78-6BBD-4356-8B89-4168DA0A6CBF}"/>
    <dgm:cxn modelId="{A1312E92-5A13-4CC8-BC35-4C675BC33BF7}" type="presOf" srcId="{B5E2F453-D2DD-49CA-9DEF-0391068ACC72}" destId="{0D510823-D52B-42EE-B4B0-6A5FBCA981B7}" srcOrd="0" destOrd="0" presId="urn:microsoft.com/office/officeart/2005/8/layout/vList2"/>
    <dgm:cxn modelId="{33A1B7A1-11C5-4264-BB32-90FC82F97D27}" type="presOf" srcId="{57B27C8F-0C6D-4AE6-A8D3-CB67476BB469}" destId="{D1FF57CB-9FF9-47E3-BABF-A2350CAFCE60}" srcOrd="0" destOrd="0" presId="urn:microsoft.com/office/officeart/2005/8/layout/vList2"/>
    <dgm:cxn modelId="{729F46AE-57BF-4929-89E5-E3AB3FD4A8D5}" srcId="{57B27C8F-0C6D-4AE6-A8D3-CB67476BB469}" destId="{137BDDD2-BCE1-47B6-B767-4D8F23A7E93C}" srcOrd="1" destOrd="0" parTransId="{FFFEF27B-7C68-4B78-A658-9F7CAEFF9FA7}" sibTransId="{315E580E-F4B9-4636-9D0C-9BBA85B8809D}"/>
    <dgm:cxn modelId="{78CA61B2-9EFB-4194-8839-A6DB9B8C0087}" type="presOf" srcId="{6BC63C7A-6332-41E8-A592-B093465E0737}" destId="{C6104B79-EF55-4A7A-929F-DC8D97883C48}" srcOrd="0" destOrd="0" presId="urn:microsoft.com/office/officeart/2005/8/layout/vList2"/>
    <dgm:cxn modelId="{5E8D0AB3-66ED-4334-8100-F948264B5D3E}" type="presOf" srcId="{141468C0-C1D9-4D35-A60F-991C37828C79}" destId="{042FFF6B-944C-4210-A94B-69BD1289BED5}" srcOrd="0" destOrd="0" presId="urn:microsoft.com/office/officeart/2005/8/layout/vList2"/>
    <dgm:cxn modelId="{88B772B6-C285-4647-BD45-C30186201690}" srcId="{57B27C8F-0C6D-4AE6-A8D3-CB67476BB469}" destId="{BBBFAF0B-A114-4AAA-9FA9-873C5274E3DC}" srcOrd="4" destOrd="0" parTransId="{995A055F-4BE9-4336-BEB1-AA6C7031D331}" sibTransId="{4022EE20-D885-4E1F-AF20-DFB4DDDE8572}"/>
    <dgm:cxn modelId="{4E4389BA-615D-4B90-B641-A20E310C5D37}" srcId="{57B27C8F-0C6D-4AE6-A8D3-CB67476BB469}" destId="{7A6312D9-B91E-4C49-92D9-C77C920B904B}" srcOrd="2" destOrd="0" parTransId="{5BE65F18-C654-47CA-BDDB-F0CB94CA1298}" sibTransId="{8103E2EC-86F1-4EC5-8FDF-DA2CB404ECD0}"/>
    <dgm:cxn modelId="{ED8EF3BE-A343-41B8-9465-1D3E9151D6CF}" srcId="{57B27C8F-0C6D-4AE6-A8D3-CB67476BB469}" destId="{DF95E9AA-6810-446B-9812-09ACA4245C06}" srcOrd="10" destOrd="0" parTransId="{F0CF419A-0300-4810-BCB6-C540D689E412}" sibTransId="{6D41C081-874B-4A67-92A1-5646377A8A42}"/>
    <dgm:cxn modelId="{B2E8F7C9-6FFC-490B-A8B0-5A09A0F2C965}" srcId="{57B27C8F-0C6D-4AE6-A8D3-CB67476BB469}" destId="{B5E2F453-D2DD-49CA-9DEF-0391068ACC72}" srcOrd="5" destOrd="0" parTransId="{A972EABB-0A23-4CA5-8F31-A759F9716113}" sibTransId="{0EF983F9-F0FD-4607-B811-95E66C0B0FB8}"/>
    <dgm:cxn modelId="{2C5668D0-DA6F-403E-A42D-B48119331907}" srcId="{57B27C8F-0C6D-4AE6-A8D3-CB67476BB469}" destId="{D1563818-355C-4CEF-A9D1-413BA336428C}" srcOrd="3" destOrd="0" parTransId="{81F47E8E-80D4-4490-9575-B3CA4A102EE1}" sibTransId="{D68AB695-8D69-4AC1-A5EE-F7E60949EE79}"/>
    <dgm:cxn modelId="{171270DB-C3E9-4475-AAB0-0BB5E1A5BB8B}" srcId="{57B27C8F-0C6D-4AE6-A8D3-CB67476BB469}" destId="{835B8D50-593B-4506-8C72-0849C3622D53}" srcOrd="9" destOrd="0" parTransId="{9AF1FE77-993C-4F72-9F9A-5D819DDCE184}" sibTransId="{41BF689E-E8EB-4795-A6CA-A8DA44FCFE59}"/>
    <dgm:cxn modelId="{87BA8BFC-9281-40AA-81D1-3E746E87E78C}" type="presOf" srcId="{431A99C9-92EA-4824-9523-D0AF6A719C8F}" destId="{1904E6C5-1035-4A94-91DD-323079735CE4}" srcOrd="0" destOrd="0" presId="urn:microsoft.com/office/officeart/2005/8/layout/vList2"/>
    <dgm:cxn modelId="{757F31CE-7E7E-4DFA-86C8-8E8F7A31E679}" type="presParOf" srcId="{D1FF57CB-9FF9-47E3-BABF-A2350CAFCE60}" destId="{740B343B-42DD-48BB-8B10-38EFDD066CA2}" srcOrd="0" destOrd="0" presId="urn:microsoft.com/office/officeart/2005/8/layout/vList2"/>
    <dgm:cxn modelId="{E788AD47-EBFF-4256-B6F4-006BB17A732F}" type="presParOf" srcId="{D1FF57CB-9FF9-47E3-BABF-A2350CAFCE60}" destId="{E6CD2306-6D25-45C0-BB63-82202449C26C}" srcOrd="1" destOrd="0" presId="urn:microsoft.com/office/officeart/2005/8/layout/vList2"/>
    <dgm:cxn modelId="{91AACE5A-24CA-4004-8299-F53B20932E10}" type="presParOf" srcId="{D1FF57CB-9FF9-47E3-BABF-A2350CAFCE60}" destId="{DD6428FA-B6E2-4AAB-896C-60A8BAA17B2E}" srcOrd="2" destOrd="0" presId="urn:microsoft.com/office/officeart/2005/8/layout/vList2"/>
    <dgm:cxn modelId="{4A9A63C5-A40F-41C4-ADE1-014A4942B76A}" type="presParOf" srcId="{D1FF57CB-9FF9-47E3-BABF-A2350CAFCE60}" destId="{B3494997-FE1F-41F0-A1F2-94A69EA99860}" srcOrd="3" destOrd="0" presId="urn:microsoft.com/office/officeart/2005/8/layout/vList2"/>
    <dgm:cxn modelId="{FC85F017-02F4-4C32-A861-833C75BF6452}" type="presParOf" srcId="{D1FF57CB-9FF9-47E3-BABF-A2350CAFCE60}" destId="{6AA00785-883A-4377-8B90-8D968B09BE5B}" srcOrd="4" destOrd="0" presId="urn:microsoft.com/office/officeart/2005/8/layout/vList2"/>
    <dgm:cxn modelId="{4ED1C2C1-E251-4B1F-8B0B-775E98269662}" type="presParOf" srcId="{D1FF57CB-9FF9-47E3-BABF-A2350CAFCE60}" destId="{F5D199D2-4958-475E-839C-8101CA756CDA}" srcOrd="5" destOrd="0" presId="urn:microsoft.com/office/officeart/2005/8/layout/vList2"/>
    <dgm:cxn modelId="{D01C278A-E406-4747-8CAE-25C091805681}" type="presParOf" srcId="{D1FF57CB-9FF9-47E3-BABF-A2350CAFCE60}" destId="{13F511CB-A0E1-49EA-B43B-C6D494100E40}" srcOrd="6" destOrd="0" presId="urn:microsoft.com/office/officeart/2005/8/layout/vList2"/>
    <dgm:cxn modelId="{E99FEC2A-A2B3-437F-92AB-5C1BA91AABF6}" type="presParOf" srcId="{D1FF57CB-9FF9-47E3-BABF-A2350CAFCE60}" destId="{E8108B6C-B481-4780-B08C-151AB58EAE32}" srcOrd="7" destOrd="0" presId="urn:microsoft.com/office/officeart/2005/8/layout/vList2"/>
    <dgm:cxn modelId="{6076AD88-0102-437E-96F6-AE1DEB658674}" type="presParOf" srcId="{D1FF57CB-9FF9-47E3-BABF-A2350CAFCE60}" destId="{9B50F216-EA22-4F39-9229-F4C1C2365E4E}" srcOrd="8" destOrd="0" presId="urn:microsoft.com/office/officeart/2005/8/layout/vList2"/>
    <dgm:cxn modelId="{0FC11E8B-1ACE-44B7-A03E-90E23EB7AF93}" type="presParOf" srcId="{D1FF57CB-9FF9-47E3-BABF-A2350CAFCE60}" destId="{83361CCE-5573-4959-9723-EE433AB1F088}" srcOrd="9" destOrd="0" presId="urn:microsoft.com/office/officeart/2005/8/layout/vList2"/>
    <dgm:cxn modelId="{67A1B49D-B035-4E18-A99D-B4242F64AF9A}" type="presParOf" srcId="{D1FF57CB-9FF9-47E3-BABF-A2350CAFCE60}" destId="{0D510823-D52B-42EE-B4B0-6A5FBCA981B7}" srcOrd="10" destOrd="0" presId="urn:microsoft.com/office/officeart/2005/8/layout/vList2"/>
    <dgm:cxn modelId="{07FC3010-2C5A-4535-908E-6A2AACA4251C}" type="presParOf" srcId="{D1FF57CB-9FF9-47E3-BABF-A2350CAFCE60}" destId="{EA5703B9-320C-4A5E-A126-03A6DF7B9948}" srcOrd="11" destOrd="0" presId="urn:microsoft.com/office/officeart/2005/8/layout/vList2"/>
    <dgm:cxn modelId="{C33C7267-5237-4890-BB81-D0A649F89E39}" type="presParOf" srcId="{D1FF57CB-9FF9-47E3-BABF-A2350CAFCE60}" destId="{1904E6C5-1035-4A94-91DD-323079735CE4}" srcOrd="12" destOrd="0" presId="urn:microsoft.com/office/officeart/2005/8/layout/vList2"/>
    <dgm:cxn modelId="{92135793-B443-45D0-8177-30EF312B0DB7}" type="presParOf" srcId="{D1FF57CB-9FF9-47E3-BABF-A2350CAFCE60}" destId="{61337252-2BF3-4FBE-8248-3AE2791BC84D}" srcOrd="13" destOrd="0" presId="urn:microsoft.com/office/officeart/2005/8/layout/vList2"/>
    <dgm:cxn modelId="{F683F364-4FEF-42A8-B894-8DBD43B4971D}" type="presParOf" srcId="{D1FF57CB-9FF9-47E3-BABF-A2350CAFCE60}" destId="{C6104B79-EF55-4A7A-929F-DC8D97883C48}" srcOrd="14" destOrd="0" presId="urn:microsoft.com/office/officeart/2005/8/layout/vList2"/>
    <dgm:cxn modelId="{4AD5CF0F-4EAE-4986-B3D7-D6635A119BED}" type="presParOf" srcId="{D1FF57CB-9FF9-47E3-BABF-A2350CAFCE60}" destId="{9F9101E4-1F30-4688-83BE-11DC7AAC37F0}" srcOrd="15" destOrd="0" presId="urn:microsoft.com/office/officeart/2005/8/layout/vList2"/>
    <dgm:cxn modelId="{0D920474-935C-4B02-936F-C062E092DC68}" type="presParOf" srcId="{D1FF57CB-9FF9-47E3-BABF-A2350CAFCE60}" destId="{042FFF6B-944C-4210-A94B-69BD1289BED5}" srcOrd="16" destOrd="0" presId="urn:microsoft.com/office/officeart/2005/8/layout/vList2"/>
    <dgm:cxn modelId="{E518F38D-2A77-454A-9319-D63CFAE7E180}" type="presParOf" srcId="{D1FF57CB-9FF9-47E3-BABF-A2350CAFCE60}" destId="{01389B5E-8D3B-487D-AEAC-E998574068FE}" srcOrd="17" destOrd="0" presId="urn:microsoft.com/office/officeart/2005/8/layout/vList2"/>
    <dgm:cxn modelId="{8B9576CF-10B6-406D-A8E6-3811C6CE3B86}" type="presParOf" srcId="{D1FF57CB-9FF9-47E3-BABF-A2350CAFCE60}" destId="{CB8DE700-05CA-4712-8F0B-F3AA8201FCC5}" srcOrd="18" destOrd="0" presId="urn:microsoft.com/office/officeart/2005/8/layout/vList2"/>
    <dgm:cxn modelId="{4077754E-F38F-4E3B-A8F3-739CEFF9BC35}" type="presParOf" srcId="{D1FF57CB-9FF9-47E3-BABF-A2350CAFCE60}" destId="{5CDD7FF7-1E1D-4313-AFF0-C56E56E61BDC}" srcOrd="19" destOrd="0" presId="urn:microsoft.com/office/officeart/2005/8/layout/vList2"/>
    <dgm:cxn modelId="{8999E562-A6EE-4578-9B5A-7CB82CCC0810}" type="presParOf" srcId="{D1FF57CB-9FF9-47E3-BABF-A2350CAFCE60}" destId="{35274036-F123-4060-ACE5-CFC2559BBD5B}" srcOrd="2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37E7B97-8D5A-44F3-B1A7-59DB7514C068}" type="doc">
      <dgm:prSet loTypeId="urn:microsoft.com/office/officeart/2005/8/layout/v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6660A926-CB02-444E-A584-36A17AC3CFD5}">
      <dgm:prSet phldrT="[Текст]" custT="1"/>
      <dgm:spPr/>
      <dgm:t>
        <a:bodyPr/>
        <a:lstStyle/>
        <a:p>
          <a:pPr algn="l"/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Работы по благоустройству сквера по ул. Коммунистической 2 этап 2 часть</a:t>
          </a:r>
        </a:p>
      </dgm:t>
    </dgm:pt>
    <dgm:pt modelId="{3A50509A-F585-400C-8BBA-554DCE9382DE}" type="parTrans" cxnId="{B9FFC57A-7B40-485B-B86A-A361BF701432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1AD6C8-C823-4F45-BF84-9660A4F89E23}" type="sibTrans" cxnId="{B9FFC57A-7B40-485B-B86A-A361BF701432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9A9BB3-8361-4D6A-B629-3FD2C728F4A0}">
      <dgm:prSet phldrT="[Текст]" custT="1"/>
      <dgm:spPr/>
      <dgm:t>
        <a:bodyPr/>
        <a:lstStyle/>
        <a:p>
          <a:pPr algn="l"/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Оздоровление экологической обстановки</a:t>
          </a:r>
        </a:p>
      </dgm:t>
    </dgm:pt>
    <dgm:pt modelId="{AEBEBA99-63B1-4B47-98A1-4EEF97915A61}" type="parTrans" cxnId="{A3662DDE-E6B1-4704-B574-3E01024B8B7E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4D49CD-5870-457A-B315-D4FDD08792E4}" type="sibTrans" cxnId="{A3662DDE-E6B1-4704-B574-3E01024B8B7E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378097-1BB1-450F-82E8-59C2C06C4FC3}">
      <dgm:prSet phldrT="[Текст]" custT="1"/>
      <dgm:spPr/>
      <dgm:t>
        <a:bodyPr/>
        <a:lstStyle/>
        <a:p>
          <a:pPr algn="l"/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МАУ «Городские парки и </a:t>
          </a:r>
          <a:r>
            <a:rPr lang="ru-RU" sz="1200" b="1">
              <a:latin typeface="Times New Roman" panose="02020603050405020304" pitchFamily="18" charset="0"/>
              <a:cs typeface="Times New Roman" panose="02020603050405020304" pitchFamily="18" charset="0"/>
            </a:rPr>
            <a:t>скверы» 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C9479A-FFDB-416B-B543-4B719B585796}" type="parTrans" cxnId="{57F08E20-C572-44EC-896D-0D316C0BAF07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931E8F-1D87-4961-8C19-FAF1ECB73902}" type="sibTrans" cxnId="{57F08E20-C572-44EC-896D-0D316C0BAF07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24695C-5F02-40FE-831A-EA978855D6CA}">
      <dgm:prSet phldrT="[Текст]" custT="1"/>
      <dgm:spPr/>
      <dgm:t>
        <a:bodyPr/>
        <a:lstStyle/>
        <a:p>
          <a:pPr algn="l"/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На мероприятия по трудоустройству несовершеннолетних в летний период</a:t>
          </a:r>
        </a:p>
      </dgm:t>
    </dgm:pt>
    <dgm:pt modelId="{0085A4A9-5DDF-453B-813A-0949D06EF6B2}" type="parTrans" cxnId="{9020B999-DDCF-4B7B-A07F-5F9BA10425F1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4E8BBE-5AF9-44D4-AD83-8EBD7BBAE6FF}" type="sibTrans" cxnId="{9020B999-DDCF-4B7B-A07F-5F9BA10425F1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F1C9DA-2577-4B5A-8E32-A94164D7AB4F}">
      <dgm:prSet phldrT="[Текст]" custT="1"/>
      <dgm:spPr/>
      <dgm:t>
        <a:bodyPr/>
        <a:lstStyle/>
        <a:p>
          <a:pPr algn="l"/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Гайского МО</a:t>
          </a:r>
        </a:p>
      </dgm:t>
    </dgm:pt>
    <dgm:pt modelId="{0A2C3729-2201-47FC-B013-A46B512AD2E2}" type="parTrans" cxnId="{A79D4D52-87D2-495E-990E-C4B9023B7CD9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5C78DF-0E7B-4CA6-AE4E-3C0FB1E9656E}" type="sibTrans" cxnId="{A79D4D52-87D2-495E-990E-C4B9023B7CD9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25A0B5-1CC0-45FC-BAD4-7A4812259940}">
      <dgm:prSet phldrT="[Текст]" custT="1"/>
      <dgm:spPr/>
      <dgm:t>
        <a:bodyPr/>
        <a:lstStyle/>
        <a:p>
          <a:pPr algn="l"/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Выполнение работ по обустройству площадок накопления твердых коммунальных отходов на территории сельских поселений муниципального округа</a:t>
          </a:r>
        </a:p>
      </dgm:t>
    </dgm:pt>
    <dgm:pt modelId="{BD8C4CF3-081A-42F9-8308-AB3A5E7F9384}" type="parTrans" cxnId="{E67DDC66-3644-4F03-AA62-16028DB23A32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1893BD-2DA3-48F9-B4DB-E1E69E621B95}" type="sibTrans" cxnId="{E67DDC66-3644-4F03-AA62-16028DB23A32}">
      <dgm:prSet/>
      <dgm:spPr/>
      <dgm:t>
        <a:bodyPr/>
        <a:lstStyle/>
        <a:p>
          <a:pPr algn="l"/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25FFC8-1A9A-4A81-98A6-41ACFCAC4556}">
      <dgm:prSet phldrT="[Текст]" custT="1"/>
      <dgm:spPr/>
      <dgm:t>
        <a:bodyPr/>
        <a:lstStyle/>
        <a:p>
          <a:pPr algn="l"/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поставка и монтаж детской игровой площадки </a:t>
          </a:r>
        </a:p>
      </dgm:t>
    </dgm:pt>
    <dgm:pt modelId="{58A96CFB-3E8A-4F6A-83ED-5A680691EB26}" type="parTrans" cxnId="{E10BAF9C-3B79-45F5-8549-3CF3E2BA32FD}">
      <dgm:prSet/>
      <dgm:spPr/>
      <dgm:t>
        <a:bodyPr/>
        <a:lstStyle/>
        <a:p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455D7A-FD6F-4EA1-A606-A991C399E488}" type="sibTrans" cxnId="{E10BAF9C-3B79-45F5-8549-3CF3E2BA32FD}">
      <dgm:prSet/>
      <dgm:spPr/>
      <dgm:t>
        <a:bodyPr/>
        <a:lstStyle/>
        <a:p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605DC3-C01C-4BD2-971A-27BB5324BACD}">
      <dgm:prSet phldrT="[Текст]" custT="1"/>
      <dgm:spPr/>
      <dgm:t>
        <a:bodyPr/>
        <a:lstStyle/>
        <a:p>
          <a:pPr algn="l"/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ремонт обелисков в четырёх населённых пунктах</a:t>
          </a:r>
        </a:p>
      </dgm:t>
    </dgm:pt>
    <dgm:pt modelId="{70D1AE10-C728-4176-8695-164274AA13EE}" type="parTrans" cxnId="{83478212-D370-4B38-A58D-3F0789911526}">
      <dgm:prSet/>
      <dgm:spPr/>
      <dgm:t>
        <a:bodyPr/>
        <a:lstStyle/>
        <a:p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74D62F-6B29-4BAC-97D5-019DF9928E40}" type="sibTrans" cxnId="{83478212-D370-4B38-A58D-3F0789911526}">
      <dgm:prSet/>
      <dgm:spPr/>
      <dgm:t>
        <a:bodyPr/>
        <a:lstStyle/>
        <a:p>
          <a:endParaRPr lang="ru-RU" sz="12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A1FD30-BED3-489C-B9EE-A9D0F25D0C3C}" type="pres">
      <dgm:prSet presAssocID="{037E7B97-8D5A-44F3-B1A7-59DB7514C068}" presName="Name0" presStyleCnt="0">
        <dgm:presLayoutVars>
          <dgm:dir/>
          <dgm:animLvl val="lvl"/>
          <dgm:resizeHandles/>
        </dgm:presLayoutVars>
      </dgm:prSet>
      <dgm:spPr/>
    </dgm:pt>
    <dgm:pt modelId="{07BE1E43-91F9-4FD5-9FA9-0D50AF9E4F1E}" type="pres">
      <dgm:prSet presAssocID="{85378097-1BB1-450F-82E8-59C2C06C4FC3}" presName="linNode" presStyleCnt="0"/>
      <dgm:spPr/>
    </dgm:pt>
    <dgm:pt modelId="{32ADA2E7-90C0-4A7F-BC5F-16C77A0AD80E}" type="pres">
      <dgm:prSet presAssocID="{85378097-1BB1-450F-82E8-59C2C06C4FC3}" presName="parentShp" presStyleLbl="node1" presStyleIdx="0" presStyleCnt="8" custScaleX="350749" custLinFactY="-131100" custLinFactNeighborX="-76" custLinFactNeighborY="-200000">
        <dgm:presLayoutVars>
          <dgm:bulletEnabled val="1"/>
        </dgm:presLayoutVars>
      </dgm:prSet>
      <dgm:spPr/>
    </dgm:pt>
    <dgm:pt modelId="{C81EF2A6-E75F-4499-99A3-EAD276AC27CA}" type="pres">
      <dgm:prSet presAssocID="{85378097-1BB1-450F-82E8-59C2C06C4FC3}" presName="childShp" presStyleLbl="bgAccFollowNode1" presStyleIdx="0" presStyleCnt="8" custLinFactNeighborX="-3762" custLinFactNeighborY="-1174">
        <dgm:presLayoutVars>
          <dgm:bulletEnabled val="1"/>
        </dgm:presLayoutVars>
      </dgm:prSet>
      <dgm:spPr/>
    </dgm:pt>
    <dgm:pt modelId="{805E08C4-5966-4FC8-BBEF-C23DA7AD0ED2}" type="pres">
      <dgm:prSet presAssocID="{CB931E8F-1D87-4961-8C19-FAF1ECB73902}" presName="spacing" presStyleCnt="0"/>
      <dgm:spPr/>
    </dgm:pt>
    <dgm:pt modelId="{81535350-8031-444A-8C1A-8ADDE9D6171A}" type="pres">
      <dgm:prSet presAssocID="{A8F1C9DA-2577-4B5A-8E32-A94164D7AB4F}" presName="linNode" presStyleCnt="0"/>
      <dgm:spPr/>
    </dgm:pt>
    <dgm:pt modelId="{9F07F86D-4CE0-4639-97E7-7E10A4580AFE}" type="pres">
      <dgm:prSet presAssocID="{A8F1C9DA-2577-4B5A-8E32-A94164D7AB4F}" presName="parentShp" presStyleLbl="node1" presStyleIdx="1" presStyleCnt="8" custScaleX="342256" custLinFactY="100000" custLinFactNeighborX="325" custLinFactNeighborY="115752">
        <dgm:presLayoutVars>
          <dgm:bulletEnabled val="1"/>
        </dgm:presLayoutVars>
      </dgm:prSet>
      <dgm:spPr/>
    </dgm:pt>
    <dgm:pt modelId="{C495B054-683B-4121-81B3-B60F890CC561}" type="pres">
      <dgm:prSet presAssocID="{A8F1C9DA-2577-4B5A-8E32-A94164D7AB4F}" presName="childShp" presStyleLbl="bgAccFollowNode1" presStyleIdx="1" presStyleCnt="8" custLinFactY="116654" custLinFactNeighborX="-695" custLinFactNeighborY="200000">
        <dgm:presLayoutVars>
          <dgm:bulletEnabled val="1"/>
        </dgm:presLayoutVars>
      </dgm:prSet>
      <dgm:spPr/>
    </dgm:pt>
    <dgm:pt modelId="{0F7EF37B-3491-4680-99D6-E4B8C6E4939D}" type="pres">
      <dgm:prSet presAssocID="{355C78DF-0E7B-4CA6-AE4E-3C0FB1E9656E}" presName="spacing" presStyleCnt="0"/>
      <dgm:spPr/>
    </dgm:pt>
    <dgm:pt modelId="{68AFF8C5-A297-475F-A103-2E902C295994}" type="pres">
      <dgm:prSet presAssocID="{6660A926-CB02-444E-A584-36A17AC3CFD5}" presName="linNode" presStyleCnt="0"/>
      <dgm:spPr/>
    </dgm:pt>
    <dgm:pt modelId="{5B64E2E3-DFAE-4469-8CC0-4F00B4BA820A}" type="pres">
      <dgm:prSet presAssocID="{6660A926-CB02-444E-A584-36A17AC3CFD5}" presName="parentShp" presStyleLbl="node1" presStyleIdx="2" presStyleCnt="8" custScaleX="347541" custLinFactNeighborX="-1511" custLinFactNeighborY="12971">
        <dgm:presLayoutVars>
          <dgm:bulletEnabled val="1"/>
        </dgm:presLayoutVars>
      </dgm:prSet>
      <dgm:spPr/>
    </dgm:pt>
    <dgm:pt modelId="{2E7B7634-0247-497B-BFB6-61D6D1F534FD}" type="pres">
      <dgm:prSet presAssocID="{6660A926-CB02-444E-A584-36A17AC3CFD5}" presName="childShp" presStyleLbl="bgAccFollowNode1" presStyleIdx="2" presStyleCnt="8" custLinFactNeighborX="257" custLinFactNeighborY="8390">
        <dgm:presLayoutVars>
          <dgm:bulletEnabled val="1"/>
        </dgm:presLayoutVars>
      </dgm:prSet>
      <dgm:spPr/>
    </dgm:pt>
    <dgm:pt modelId="{80A88349-BC91-405E-A889-77BEEF958E67}" type="pres">
      <dgm:prSet presAssocID="{281AD6C8-C823-4F45-BF84-9660A4F89E23}" presName="spacing" presStyleCnt="0"/>
      <dgm:spPr/>
    </dgm:pt>
    <dgm:pt modelId="{59D9915B-67B4-415D-9073-F1CC6A78DC17}" type="pres">
      <dgm:prSet presAssocID="{D89A9BB3-8361-4D6A-B629-3FD2C728F4A0}" presName="linNode" presStyleCnt="0"/>
      <dgm:spPr/>
    </dgm:pt>
    <dgm:pt modelId="{ECECB444-9A82-4324-9CC0-E95F4A468062}" type="pres">
      <dgm:prSet presAssocID="{D89A9BB3-8361-4D6A-B629-3FD2C728F4A0}" presName="parentShp" presStyleLbl="node1" presStyleIdx="3" presStyleCnt="8" custScaleX="352880" custLinFactY="2562" custLinFactNeighborX="-8" custLinFactNeighborY="100000">
        <dgm:presLayoutVars>
          <dgm:bulletEnabled val="1"/>
        </dgm:presLayoutVars>
      </dgm:prSet>
      <dgm:spPr/>
    </dgm:pt>
    <dgm:pt modelId="{EAE34BE3-5003-4BD3-892E-EF9B5357E33B}" type="pres">
      <dgm:prSet presAssocID="{D89A9BB3-8361-4D6A-B629-3FD2C728F4A0}" presName="childShp" presStyleLbl="bgAccFollowNode1" presStyleIdx="3" presStyleCnt="8">
        <dgm:presLayoutVars>
          <dgm:bulletEnabled val="1"/>
        </dgm:presLayoutVars>
      </dgm:prSet>
      <dgm:spPr/>
    </dgm:pt>
    <dgm:pt modelId="{E69C5C57-1573-43E1-9520-D1974E552BE4}" type="pres">
      <dgm:prSet presAssocID="{124D49CD-5870-457A-B315-D4FDD08792E4}" presName="spacing" presStyleCnt="0"/>
      <dgm:spPr/>
    </dgm:pt>
    <dgm:pt modelId="{06C65488-E8B4-4F71-AB7C-27743FDE5928}" type="pres">
      <dgm:prSet presAssocID="{3324695C-5F02-40FE-831A-EA978855D6CA}" presName="linNode" presStyleCnt="0"/>
      <dgm:spPr/>
    </dgm:pt>
    <dgm:pt modelId="{F9496AA4-D2EA-4B3F-8E8F-02D0F98DD46D}" type="pres">
      <dgm:prSet presAssocID="{3324695C-5F02-40FE-831A-EA978855D6CA}" presName="parentShp" presStyleLbl="node1" presStyleIdx="4" presStyleCnt="8" custScaleX="353955" custLinFactY="-126085" custLinFactNeighborX="-37" custLinFactNeighborY="-200000">
        <dgm:presLayoutVars>
          <dgm:bulletEnabled val="1"/>
        </dgm:presLayoutVars>
      </dgm:prSet>
      <dgm:spPr/>
    </dgm:pt>
    <dgm:pt modelId="{D3EB1A63-CBCB-4CDD-B347-44BAF9D279C5}" type="pres">
      <dgm:prSet presAssocID="{3324695C-5F02-40FE-831A-EA978855D6CA}" presName="childShp" presStyleLbl="bgAccFollowNode1" presStyleIdx="4" presStyleCnt="8" custLinFactY="-126085" custLinFactNeighborX="-697" custLinFactNeighborY="-200000">
        <dgm:presLayoutVars>
          <dgm:bulletEnabled val="1"/>
        </dgm:presLayoutVars>
      </dgm:prSet>
      <dgm:spPr/>
    </dgm:pt>
    <dgm:pt modelId="{160F2779-1909-4D34-848C-5F9F39E924D7}" type="pres">
      <dgm:prSet presAssocID="{EA4E8BBE-5AF9-44D4-AD83-8EBD7BBAE6FF}" presName="spacing" presStyleCnt="0"/>
      <dgm:spPr/>
    </dgm:pt>
    <dgm:pt modelId="{54C0888B-4317-4058-836D-C448D4209895}" type="pres">
      <dgm:prSet presAssocID="{9725A0B5-1CC0-45FC-BAD4-7A4812259940}" presName="linNode" presStyleCnt="0"/>
      <dgm:spPr/>
    </dgm:pt>
    <dgm:pt modelId="{E082C3E3-4EC6-4ADE-B12F-FC9842ABABAE}" type="pres">
      <dgm:prSet presAssocID="{9725A0B5-1CC0-45FC-BAD4-7A4812259940}" presName="parentShp" presStyleLbl="node1" presStyleIdx="5" presStyleCnt="8" custScaleX="349846">
        <dgm:presLayoutVars>
          <dgm:bulletEnabled val="1"/>
        </dgm:presLayoutVars>
      </dgm:prSet>
      <dgm:spPr/>
    </dgm:pt>
    <dgm:pt modelId="{040615F5-67BC-4D2D-946D-C91748A1CE19}" type="pres">
      <dgm:prSet presAssocID="{9725A0B5-1CC0-45FC-BAD4-7A4812259940}" presName="childShp" presStyleLbl="bgAccFollowNode1" presStyleIdx="5" presStyleCnt="8">
        <dgm:presLayoutVars>
          <dgm:bulletEnabled val="1"/>
        </dgm:presLayoutVars>
      </dgm:prSet>
      <dgm:spPr/>
    </dgm:pt>
    <dgm:pt modelId="{C197C403-3A8F-47D9-B372-F504C8E74B3F}" type="pres">
      <dgm:prSet presAssocID="{E81893BD-2DA3-48F9-B4DB-E1E69E621B95}" presName="spacing" presStyleCnt="0"/>
      <dgm:spPr/>
    </dgm:pt>
    <dgm:pt modelId="{778ACA1E-F564-4DA1-AB7F-5AC972A4A7AF}" type="pres">
      <dgm:prSet presAssocID="{69605DC3-C01C-4BD2-971A-27BB5324BACD}" presName="linNode" presStyleCnt="0"/>
      <dgm:spPr/>
    </dgm:pt>
    <dgm:pt modelId="{FF448ADD-8E20-4EC6-A003-CBE31B48BDA4}" type="pres">
      <dgm:prSet presAssocID="{69605DC3-C01C-4BD2-971A-27BB5324BACD}" presName="parentShp" presStyleLbl="node1" presStyleIdx="6" presStyleCnt="8" custScaleX="345767">
        <dgm:presLayoutVars>
          <dgm:bulletEnabled val="1"/>
        </dgm:presLayoutVars>
      </dgm:prSet>
      <dgm:spPr/>
    </dgm:pt>
    <dgm:pt modelId="{815C468D-EF5E-401C-8291-C546A7F4FD0C}" type="pres">
      <dgm:prSet presAssocID="{69605DC3-C01C-4BD2-971A-27BB5324BACD}" presName="childShp" presStyleLbl="bgAccFollowNode1" presStyleIdx="6" presStyleCnt="8">
        <dgm:presLayoutVars>
          <dgm:bulletEnabled val="1"/>
        </dgm:presLayoutVars>
      </dgm:prSet>
      <dgm:spPr/>
    </dgm:pt>
    <dgm:pt modelId="{540B90B2-AEEA-41D2-A112-EE199B9742A6}" type="pres">
      <dgm:prSet presAssocID="{1074D62F-6B29-4BAC-97D5-019DF9928E40}" presName="spacing" presStyleCnt="0"/>
      <dgm:spPr/>
    </dgm:pt>
    <dgm:pt modelId="{DE7BF264-8A41-42B9-BF7D-915103A198E4}" type="pres">
      <dgm:prSet presAssocID="{8F25FFC8-1A9A-4A81-98A6-41ACFCAC4556}" presName="linNode" presStyleCnt="0"/>
      <dgm:spPr/>
    </dgm:pt>
    <dgm:pt modelId="{B7E8E3ED-1D69-4488-9604-E1BEF9B1A13B}" type="pres">
      <dgm:prSet presAssocID="{8F25FFC8-1A9A-4A81-98A6-41ACFCAC4556}" presName="parentShp" presStyleLbl="node1" presStyleIdx="7" presStyleCnt="8" custScaleX="341462">
        <dgm:presLayoutVars>
          <dgm:bulletEnabled val="1"/>
        </dgm:presLayoutVars>
      </dgm:prSet>
      <dgm:spPr/>
    </dgm:pt>
    <dgm:pt modelId="{82842B97-FE1A-472C-BBE2-3B02CB5BB349}" type="pres">
      <dgm:prSet presAssocID="{8F25FFC8-1A9A-4A81-98A6-41ACFCAC4556}" presName="childShp" presStyleLbl="bgAccFollowNode1" presStyleIdx="7" presStyleCnt="8">
        <dgm:presLayoutVars>
          <dgm:bulletEnabled val="1"/>
        </dgm:presLayoutVars>
      </dgm:prSet>
      <dgm:spPr/>
    </dgm:pt>
  </dgm:ptLst>
  <dgm:cxnLst>
    <dgm:cxn modelId="{3962830C-8B0F-48F7-B5B7-93D14DC13630}" type="presOf" srcId="{69605DC3-C01C-4BD2-971A-27BB5324BACD}" destId="{FF448ADD-8E20-4EC6-A003-CBE31B48BDA4}" srcOrd="0" destOrd="0" presId="urn:microsoft.com/office/officeart/2005/8/layout/vList6"/>
    <dgm:cxn modelId="{83478212-D370-4B38-A58D-3F0789911526}" srcId="{037E7B97-8D5A-44F3-B1A7-59DB7514C068}" destId="{69605DC3-C01C-4BD2-971A-27BB5324BACD}" srcOrd="6" destOrd="0" parTransId="{70D1AE10-C728-4176-8695-164274AA13EE}" sibTransId="{1074D62F-6B29-4BAC-97D5-019DF9928E40}"/>
    <dgm:cxn modelId="{57F08E20-C572-44EC-896D-0D316C0BAF07}" srcId="{037E7B97-8D5A-44F3-B1A7-59DB7514C068}" destId="{85378097-1BB1-450F-82E8-59C2C06C4FC3}" srcOrd="0" destOrd="0" parTransId="{12C9479A-FFDB-416B-B543-4B719B585796}" sibTransId="{CB931E8F-1D87-4961-8C19-FAF1ECB73902}"/>
    <dgm:cxn modelId="{95573C30-F33D-467D-8810-30C06B9517ED}" type="presOf" srcId="{A8F1C9DA-2577-4B5A-8E32-A94164D7AB4F}" destId="{9F07F86D-4CE0-4639-97E7-7E10A4580AFE}" srcOrd="0" destOrd="0" presId="urn:microsoft.com/office/officeart/2005/8/layout/vList6"/>
    <dgm:cxn modelId="{2C191E40-AE9D-4CD8-B1B7-F3F02B89BA53}" type="presOf" srcId="{D89A9BB3-8361-4D6A-B629-3FD2C728F4A0}" destId="{ECECB444-9A82-4324-9CC0-E95F4A468062}" srcOrd="0" destOrd="0" presId="urn:microsoft.com/office/officeart/2005/8/layout/vList6"/>
    <dgm:cxn modelId="{44086242-6BFC-4845-A484-9B830D491647}" type="presOf" srcId="{3324695C-5F02-40FE-831A-EA978855D6CA}" destId="{F9496AA4-D2EA-4B3F-8E8F-02D0F98DD46D}" srcOrd="0" destOrd="0" presId="urn:microsoft.com/office/officeart/2005/8/layout/vList6"/>
    <dgm:cxn modelId="{E67DDC66-3644-4F03-AA62-16028DB23A32}" srcId="{037E7B97-8D5A-44F3-B1A7-59DB7514C068}" destId="{9725A0B5-1CC0-45FC-BAD4-7A4812259940}" srcOrd="5" destOrd="0" parTransId="{BD8C4CF3-081A-42F9-8308-AB3A5E7F9384}" sibTransId="{E81893BD-2DA3-48F9-B4DB-E1E69E621B95}"/>
    <dgm:cxn modelId="{A79D4D52-87D2-495E-990E-C4B9023B7CD9}" srcId="{037E7B97-8D5A-44F3-B1A7-59DB7514C068}" destId="{A8F1C9DA-2577-4B5A-8E32-A94164D7AB4F}" srcOrd="1" destOrd="0" parTransId="{0A2C3729-2201-47FC-B013-A46B512AD2E2}" sibTransId="{355C78DF-0E7B-4CA6-AE4E-3C0FB1E9656E}"/>
    <dgm:cxn modelId="{DA897379-FBB5-4494-8D77-6E5F506DC47A}" type="presOf" srcId="{9725A0B5-1CC0-45FC-BAD4-7A4812259940}" destId="{E082C3E3-4EC6-4ADE-B12F-FC9842ABABAE}" srcOrd="0" destOrd="0" presId="urn:microsoft.com/office/officeart/2005/8/layout/vList6"/>
    <dgm:cxn modelId="{B9FFC57A-7B40-485B-B86A-A361BF701432}" srcId="{037E7B97-8D5A-44F3-B1A7-59DB7514C068}" destId="{6660A926-CB02-444E-A584-36A17AC3CFD5}" srcOrd="2" destOrd="0" parTransId="{3A50509A-F585-400C-8BBA-554DCE9382DE}" sibTransId="{281AD6C8-C823-4F45-BF84-9660A4F89E23}"/>
    <dgm:cxn modelId="{9020B999-DDCF-4B7B-A07F-5F9BA10425F1}" srcId="{037E7B97-8D5A-44F3-B1A7-59DB7514C068}" destId="{3324695C-5F02-40FE-831A-EA978855D6CA}" srcOrd="4" destOrd="0" parTransId="{0085A4A9-5DDF-453B-813A-0949D06EF6B2}" sibTransId="{EA4E8BBE-5AF9-44D4-AD83-8EBD7BBAE6FF}"/>
    <dgm:cxn modelId="{E10BAF9C-3B79-45F5-8549-3CF3E2BA32FD}" srcId="{037E7B97-8D5A-44F3-B1A7-59DB7514C068}" destId="{8F25FFC8-1A9A-4A81-98A6-41ACFCAC4556}" srcOrd="7" destOrd="0" parTransId="{58A96CFB-3E8A-4F6A-83ED-5A680691EB26}" sibTransId="{41455D7A-FD6F-4EA1-A606-A991C399E488}"/>
    <dgm:cxn modelId="{28B5DBA2-034A-42F0-B58D-E544A84FCA78}" type="presOf" srcId="{85378097-1BB1-450F-82E8-59C2C06C4FC3}" destId="{32ADA2E7-90C0-4A7F-BC5F-16C77A0AD80E}" srcOrd="0" destOrd="0" presId="urn:microsoft.com/office/officeart/2005/8/layout/vList6"/>
    <dgm:cxn modelId="{3954ABBE-15C1-4F39-A832-56645C160C0E}" type="presOf" srcId="{037E7B97-8D5A-44F3-B1A7-59DB7514C068}" destId="{C2A1FD30-BED3-489C-B9EE-A9D0F25D0C3C}" srcOrd="0" destOrd="0" presId="urn:microsoft.com/office/officeart/2005/8/layout/vList6"/>
    <dgm:cxn modelId="{56C62ECB-F247-41D7-9102-9B6D44197611}" type="presOf" srcId="{8F25FFC8-1A9A-4A81-98A6-41ACFCAC4556}" destId="{B7E8E3ED-1D69-4488-9604-E1BEF9B1A13B}" srcOrd="0" destOrd="0" presId="urn:microsoft.com/office/officeart/2005/8/layout/vList6"/>
    <dgm:cxn modelId="{A3662DDE-E6B1-4704-B574-3E01024B8B7E}" srcId="{037E7B97-8D5A-44F3-B1A7-59DB7514C068}" destId="{D89A9BB3-8361-4D6A-B629-3FD2C728F4A0}" srcOrd="3" destOrd="0" parTransId="{AEBEBA99-63B1-4B47-98A1-4EEF97915A61}" sibTransId="{124D49CD-5870-457A-B315-D4FDD08792E4}"/>
    <dgm:cxn modelId="{1769A4EF-6D84-4CB7-8698-246082B690EC}" type="presOf" srcId="{6660A926-CB02-444E-A584-36A17AC3CFD5}" destId="{5B64E2E3-DFAE-4469-8CC0-4F00B4BA820A}" srcOrd="0" destOrd="0" presId="urn:microsoft.com/office/officeart/2005/8/layout/vList6"/>
    <dgm:cxn modelId="{17B523F1-85D3-4911-B5EE-DFBAEBCDDB0E}" type="presParOf" srcId="{C2A1FD30-BED3-489C-B9EE-A9D0F25D0C3C}" destId="{07BE1E43-91F9-4FD5-9FA9-0D50AF9E4F1E}" srcOrd="0" destOrd="0" presId="urn:microsoft.com/office/officeart/2005/8/layout/vList6"/>
    <dgm:cxn modelId="{6C840B56-956C-49B4-A2C4-11A677CCB165}" type="presParOf" srcId="{07BE1E43-91F9-4FD5-9FA9-0D50AF9E4F1E}" destId="{32ADA2E7-90C0-4A7F-BC5F-16C77A0AD80E}" srcOrd="0" destOrd="0" presId="urn:microsoft.com/office/officeart/2005/8/layout/vList6"/>
    <dgm:cxn modelId="{16E57D7E-6E47-440E-96B1-DCB3C7CEC68F}" type="presParOf" srcId="{07BE1E43-91F9-4FD5-9FA9-0D50AF9E4F1E}" destId="{C81EF2A6-E75F-4499-99A3-EAD276AC27CA}" srcOrd="1" destOrd="0" presId="urn:microsoft.com/office/officeart/2005/8/layout/vList6"/>
    <dgm:cxn modelId="{F5D3FB43-43B7-48B5-9248-DFCBD5C8DF57}" type="presParOf" srcId="{C2A1FD30-BED3-489C-B9EE-A9D0F25D0C3C}" destId="{805E08C4-5966-4FC8-BBEF-C23DA7AD0ED2}" srcOrd="1" destOrd="0" presId="urn:microsoft.com/office/officeart/2005/8/layout/vList6"/>
    <dgm:cxn modelId="{61A3CCAA-D757-4872-BCC9-FE2CDA38A608}" type="presParOf" srcId="{C2A1FD30-BED3-489C-B9EE-A9D0F25D0C3C}" destId="{81535350-8031-444A-8C1A-8ADDE9D6171A}" srcOrd="2" destOrd="0" presId="urn:microsoft.com/office/officeart/2005/8/layout/vList6"/>
    <dgm:cxn modelId="{A9F9D68C-13CC-42B2-B2FC-CABD42C9F854}" type="presParOf" srcId="{81535350-8031-444A-8C1A-8ADDE9D6171A}" destId="{9F07F86D-4CE0-4639-97E7-7E10A4580AFE}" srcOrd="0" destOrd="0" presId="urn:microsoft.com/office/officeart/2005/8/layout/vList6"/>
    <dgm:cxn modelId="{1FE40D0F-E8CB-472E-AB7D-E820FBE321AD}" type="presParOf" srcId="{81535350-8031-444A-8C1A-8ADDE9D6171A}" destId="{C495B054-683B-4121-81B3-B60F890CC561}" srcOrd="1" destOrd="0" presId="urn:microsoft.com/office/officeart/2005/8/layout/vList6"/>
    <dgm:cxn modelId="{C821F24C-F8A9-40B7-9A5E-81567481193D}" type="presParOf" srcId="{C2A1FD30-BED3-489C-B9EE-A9D0F25D0C3C}" destId="{0F7EF37B-3491-4680-99D6-E4B8C6E4939D}" srcOrd="3" destOrd="0" presId="urn:microsoft.com/office/officeart/2005/8/layout/vList6"/>
    <dgm:cxn modelId="{DBBAD455-02EE-49EA-AEE8-9394D907FFC0}" type="presParOf" srcId="{C2A1FD30-BED3-489C-B9EE-A9D0F25D0C3C}" destId="{68AFF8C5-A297-475F-A103-2E902C295994}" srcOrd="4" destOrd="0" presId="urn:microsoft.com/office/officeart/2005/8/layout/vList6"/>
    <dgm:cxn modelId="{D7906177-3524-40BA-8107-2A1271D5D61E}" type="presParOf" srcId="{68AFF8C5-A297-475F-A103-2E902C295994}" destId="{5B64E2E3-DFAE-4469-8CC0-4F00B4BA820A}" srcOrd="0" destOrd="0" presId="urn:microsoft.com/office/officeart/2005/8/layout/vList6"/>
    <dgm:cxn modelId="{6B5853CB-F04E-4E4C-8405-B4AA4C28A3DD}" type="presParOf" srcId="{68AFF8C5-A297-475F-A103-2E902C295994}" destId="{2E7B7634-0247-497B-BFB6-61D6D1F534FD}" srcOrd="1" destOrd="0" presId="urn:microsoft.com/office/officeart/2005/8/layout/vList6"/>
    <dgm:cxn modelId="{EF298FA1-83F3-4608-9E98-8387A4F2B7C2}" type="presParOf" srcId="{C2A1FD30-BED3-489C-B9EE-A9D0F25D0C3C}" destId="{80A88349-BC91-405E-A889-77BEEF958E67}" srcOrd="5" destOrd="0" presId="urn:microsoft.com/office/officeart/2005/8/layout/vList6"/>
    <dgm:cxn modelId="{7BC76380-E611-4E6E-ADEA-3FE544766151}" type="presParOf" srcId="{C2A1FD30-BED3-489C-B9EE-A9D0F25D0C3C}" destId="{59D9915B-67B4-415D-9073-F1CC6A78DC17}" srcOrd="6" destOrd="0" presId="urn:microsoft.com/office/officeart/2005/8/layout/vList6"/>
    <dgm:cxn modelId="{963F81F7-458A-4D07-B7EB-8EC1150EA7C1}" type="presParOf" srcId="{59D9915B-67B4-415D-9073-F1CC6A78DC17}" destId="{ECECB444-9A82-4324-9CC0-E95F4A468062}" srcOrd="0" destOrd="0" presId="urn:microsoft.com/office/officeart/2005/8/layout/vList6"/>
    <dgm:cxn modelId="{8D2CA05C-903E-4403-8FAC-7030EE477CED}" type="presParOf" srcId="{59D9915B-67B4-415D-9073-F1CC6A78DC17}" destId="{EAE34BE3-5003-4BD3-892E-EF9B5357E33B}" srcOrd="1" destOrd="0" presId="urn:microsoft.com/office/officeart/2005/8/layout/vList6"/>
    <dgm:cxn modelId="{D001471A-C2B3-4E1D-9259-CDF3123EB08E}" type="presParOf" srcId="{C2A1FD30-BED3-489C-B9EE-A9D0F25D0C3C}" destId="{E69C5C57-1573-43E1-9520-D1974E552BE4}" srcOrd="7" destOrd="0" presId="urn:microsoft.com/office/officeart/2005/8/layout/vList6"/>
    <dgm:cxn modelId="{F7CD1B1D-C33E-4A53-8EB5-E93B8AD580CE}" type="presParOf" srcId="{C2A1FD30-BED3-489C-B9EE-A9D0F25D0C3C}" destId="{06C65488-E8B4-4F71-AB7C-27743FDE5928}" srcOrd="8" destOrd="0" presId="urn:microsoft.com/office/officeart/2005/8/layout/vList6"/>
    <dgm:cxn modelId="{1646FF10-E291-44C7-9BA6-0067CCE7361B}" type="presParOf" srcId="{06C65488-E8B4-4F71-AB7C-27743FDE5928}" destId="{F9496AA4-D2EA-4B3F-8E8F-02D0F98DD46D}" srcOrd="0" destOrd="0" presId="urn:microsoft.com/office/officeart/2005/8/layout/vList6"/>
    <dgm:cxn modelId="{4D63B50E-5C39-48CF-ADAE-94832D90F984}" type="presParOf" srcId="{06C65488-E8B4-4F71-AB7C-27743FDE5928}" destId="{D3EB1A63-CBCB-4CDD-B347-44BAF9D279C5}" srcOrd="1" destOrd="0" presId="urn:microsoft.com/office/officeart/2005/8/layout/vList6"/>
    <dgm:cxn modelId="{8AC6577C-2E64-497A-AA3C-BF5FBB3AC715}" type="presParOf" srcId="{C2A1FD30-BED3-489C-B9EE-A9D0F25D0C3C}" destId="{160F2779-1909-4D34-848C-5F9F39E924D7}" srcOrd="9" destOrd="0" presId="urn:microsoft.com/office/officeart/2005/8/layout/vList6"/>
    <dgm:cxn modelId="{A3B7C63C-E096-4DB1-BA5F-DCCD2F7F0B02}" type="presParOf" srcId="{C2A1FD30-BED3-489C-B9EE-A9D0F25D0C3C}" destId="{54C0888B-4317-4058-836D-C448D4209895}" srcOrd="10" destOrd="0" presId="urn:microsoft.com/office/officeart/2005/8/layout/vList6"/>
    <dgm:cxn modelId="{FB19A437-DB35-4036-8F77-A6651F7F3614}" type="presParOf" srcId="{54C0888B-4317-4058-836D-C448D4209895}" destId="{E082C3E3-4EC6-4ADE-B12F-FC9842ABABAE}" srcOrd="0" destOrd="0" presId="urn:microsoft.com/office/officeart/2005/8/layout/vList6"/>
    <dgm:cxn modelId="{06301644-3ED5-4915-A721-97996F1A5758}" type="presParOf" srcId="{54C0888B-4317-4058-836D-C448D4209895}" destId="{040615F5-67BC-4D2D-946D-C91748A1CE19}" srcOrd="1" destOrd="0" presId="urn:microsoft.com/office/officeart/2005/8/layout/vList6"/>
    <dgm:cxn modelId="{47ACEBA4-38BF-4A87-A54E-4AE2712E1633}" type="presParOf" srcId="{C2A1FD30-BED3-489C-B9EE-A9D0F25D0C3C}" destId="{C197C403-3A8F-47D9-B372-F504C8E74B3F}" srcOrd="11" destOrd="0" presId="urn:microsoft.com/office/officeart/2005/8/layout/vList6"/>
    <dgm:cxn modelId="{282ECCF2-F902-4AB8-9FB5-22E5AF84E7AE}" type="presParOf" srcId="{C2A1FD30-BED3-489C-B9EE-A9D0F25D0C3C}" destId="{778ACA1E-F564-4DA1-AB7F-5AC972A4A7AF}" srcOrd="12" destOrd="0" presId="urn:microsoft.com/office/officeart/2005/8/layout/vList6"/>
    <dgm:cxn modelId="{7887ED59-0F97-4079-92DA-73B7E3DE0211}" type="presParOf" srcId="{778ACA1E-F564-4DA1-AB7F-5AC972A4A7AF}" destId="{FF448ADD-8E20-4EC6-A003-CBE31B48BDA4}" srcOrd="0" destOrd="0" presId="urn:microsoft.com/office/officeart/2005/8/layout/vList6"/>
    <dgm:cxn modelId="{C060299F-125A-4258-BFED-BCD44CE0DFDD}" type="presParOf" srcId="{778ACA1E-F564-4DA1-AB7F-5AC972A4A7AF}" destId="{815C468D-EF5E-401C-8291-C546A7F4FD0C}" srcOrd="1" destOrd="0" presId="urn:microsoft.com/office/officeart/2005/8/layout/vList6"/>
    <dgm:cxn modelId="{24FB4875-0872-4F1B-BA08-6267A840E0A8}" type="presParOf" srcId="{C2A1FD30-BED3-489C-B9EE-A9D0F25D0C3C}" destId="{540B90B2-AEEA-41D2-A112-EE199B9742A6}" srcOrd="13" destOrd="0" presId="urn:microsoft.com/office/officeart/2005/8/layout/vList6"/>
    <dgm:cxn modelId="{29E8C790-564C-422A-9669-17BA663EC8A3}" type="presParOf" srcId="{C2A1FD30-BED3-489C-B9EE-A9D0F25D0C3C}" destId="{DE7BF264-8A41-42B9-BF7D-915103A198E4}" srcOrd="14" destOrd="0" presId="urn:microsoft.com/office/officeart/2005/8/layout/vList6"/>
    <dgm:cxn modelId="{C940A9FB-72C9-4C00-B1D9-2A2627F312D2}" type="presParOf" srcId="{DE7BF264-8A41-42B9-BF7D-915103A198E4}" destId="{B7E8E3ED-1D69-4488-9604-E1BEF9B1A13B}" srcOrd="0" destOrd="0" presId="urn:microsoft.com/office/officeart/2005/8/layout/vList6"/>
    <dgm:cxn modelId="{51C0CA64-CA86-4863-A4A0-208E9183B277}" type="presParOf" srcId="{DE7BF264-8A41-42B9-BF7D-915103A198E4}" destId="{82842B97-FE1A-472C-BBE2-3B02CB5BB34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579CCE3-9473-4379-96AC-DC0E374775B4}" type="doc">
      <dgm:prSet loTypeId="urn:microsoft.com/office/officeart/2005/8/layout/hList9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C7D3FE8-696D-4517-92D9-B40EA01E787D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b="1" dirty="0"/>
            <a:t>31,80</a:t>
          </a:r>
        </a:p>
      </dgm:t>
    </dgm:pt>
    <dgm:pt modelId="{4C92A176-3376-4EE5-A2AA-B9BCCE9A6F31}" type="parTrans" cxnId="{876E1E3F-A887-4E53-AD89-DAF72057A299}">
      <dgm:prSet/>
      <dgm:spPr/>
      <dgm:t>
        <a:bodyPr/>
        <a:lstStyle/>
        <a:p>
          <a:endParaRPr lang="ru-RU"/>
        </a:p>
      </dgm:t>
    </dgm:pt>
    <dgm:pt modelId="{FFCFABD6-E694-4215-8E31-876A917566DF}" type="sibTrans" cxnId="{876E1E3F-A887-4E53-AD89-DAF72057A299}">
      <dgm:prSet/>
      <dgm:spPr/>
      <dgm:t>
        <a:bodyPr/>
        <a:lstStyle/>
        <a:p>
          <a:endParaRPr lang="ru-RU"/>
        </a:p>
      </dgm:t>
    </dgm:pt>
    <dgm:pt modelId="{C0909AE2-ADBD-4C55-A457-27545F39F52B}">
      <dgm:prSet phldrT="[Текст]" custT="1"/>
      <dgm:spPr>
        <a:solidFill>
          <a:srgbClr val="FFFF00"/>
        </a:solidFill>
        <a:scene3d>
          <a:camera prst="orthographicFront"/>
          <a:lightRig rig="twoPt" dir="t"/>
        </a:scene3d>
        <a:sp3d prstMaterial="dkEdge"/>
      </dgm:spPr>
      <dgm:t>
        <a:bodyPr/>
        <a:lstStyle/>
        <a:p>
          <a:pPr algn="l"/>
          <a:r>
            <a:rPr lang="ru-RU" sz="1800" b="1" dirty="0"/>
            <a:t>Другие вопросы в области жилищно-коммунального хозяйства</a:t>
          </a:r>
        </a:p>
      </dgm:t>
    </dgm:pt>
    <dgm:pt modelId="{7FD8B25D-7692-4BE7-8DEF-054C49172A97}" type="parTrans" cxnId="{DFC20137-1622-4044-BC07-90D596562BF3}">
      <dgm:prSet/>
      <dgm:spPr/>
      <dgm:t>
        <a:bodyPr/>
        <a:lstStyle/>
        <a:p>
          <a:endParaRPr lang="ru-RU"/>
        </a:p>
      </dgm:t>
    </dgm:pt>
    <dgm:pt modelId="{CF2C7EE4-CBCC-4484-B713-E682A24CA6FE}" type="sibTrans" cxnId="{DFC20137-1622-4044-BC07-90D596562BF3}">
      <dgm:prSet/>
      <dgm:spPr/>
      <dgm:t>
        <a:bodyPr/>
        <a:lstStyle/>
        <a:p>
          <a:endParaRPr lang="ru-RU"/>
        </a:p>
      </dgm:t>
    </dgm:pt>
    <dgm:pt modelId="{A051031A-D32E-487A-9BA3-21515D7FDBB0}" type="pres">
      <dgm:prSet presAssocID="{1579CCE3-9473-4379-96AC-DC0E374775B4}" presName="list" presStyleCnt="0">
        <dgm:presLayoutVars>
          <dgm:dir/>
          <dgm:animLvl val="lvl"/>
        </dgm:presLayoutVars>
      </dgm:prSet>
      <dgm:spPr/>
    </dgm:pt>
    <dgm:pt modelId="{FA55BDF2-299C-4480-9841-0735AD3583A8}" type="pres">
      <dgm:prSet presAssocID="{5C7D3FE8-696D-4517-92D9-B40EA01E787D}" presName="posSpace" presStyleCnt="0"/>
      <dgm:spPr/>
    </dgm:pt>
    <dgm:pt modelId="{81E9FA5E-E6A7-4F20-9383-B5DDE33BF7E5}" type="pres">
      <dgm:prSet presAssocID="{5C7D3FE8-696D-4517-92D9-B40EA01E787D}" presName="vertFlow" presStyleCnt="0"/>
      <dgm:spPr/>
    </dgm:pt>
    <dgm:pt modelId="{D25DDE44-69E8-41F2-839D-C9902E6A4000}" type="pres">
      <dgm:prSet presAssocID="{5C7D3FE8-696D-4517-92D9-B40EA01E787D}" presName="topSpace" presStyleCnt="0"/>
      <dgm:spPr/>
    </dgm:pt>
    <dgm:pt modelId="{74C5F340-E1E1-4E19-81E5-24C5E724F66B}" type="pres">
      <dgm:prSet presAssocID="{5C7D3FE8-696D-4517-92D9-B40EA01E787D}" presName="firstComp" presStyleCnt="0"/>
      <dgm:spPr/>
    </dgm:pt>
    <dgm:pt modelId="{BDD197D1-E682-4EB8-AF80-BBA539116EFD}" type="pres">
      <dgm:prSet presAssocID="{5C7D3FE8-696D-4517-92D9-B40EA01E787D}" presName="firstChild" presStyleLbl="bgAccFollowNode1" presStyleIdx="0" presStyleCnt="1" custScaleX="391939" custScaleY="148419" custLinFactNeighborX="-52842" custLinFactNeighborY="-23687"/>
      <dgm:spPr/>
    </dgm:pt>
    <dgm:pt modelId="{29585902-0D16-4F31-9E0D-6BAEF7A1FD66}" type="pres">
      <dgm:prSet presAssocID="{5C7D3FE8-696D-4517-92D9-B40EA01E787D}" presName="firstChildTx" presStyleLbl="bgAccFollowNode1" presStyleIdx="0" presStyleCnt="1">
        <dgm:presLayoutVars>
          <dgm:bulletEnabled val="1"/>
        </dgm:presLayoutVars>
      </dgm:prSet>
      <dgm:spPr/>
    </dgm:pt>
    <dgm:pt modelId="{D124A1C1-2123-40F6-B54B-2A867B2476A5}" type="pres">
      <dgm:prSet presAssocID="{5C7D3FE8-696D-4517-92D9-B40EA01E787D}" presName="negSpace" presStyleCnt="0"/>
      <dgm:spPr/>
    </dgm:pt>
    <dgm:pt modelId="{7761CB82-92BB-4766-BE9F-0BBCA7BFADC8}" type="pres">
      <dgm:prSet presAssocID="{5C7D3FE8-696D-4517-92D9-B40EA01E787D}" presName="circle" presStyleLbl="node1" presStyleIdx="0" presStyleCnt="1" custScaleX="453546" custScaleY="188731" custLinFactNeighborX="68063" custLinFactNeighborY="-13641"/>
      <dgm:spPr/>
    </dgm:pt>
  </dgm:ptLst>
  <dgm:cxnLst>
    <dgm:cxn modelId="{DFC20137-1622-4044-BC07-90D596562BF3}" srcId="{5C7D3FE8-696D-4517-92D9-B40EA01E787D}" destId="{C0909AE2-ADBD-4C55-A457-27545F39F52B}" srcOrd="0" destOrd="0" parTransId="{7FD8B25D-7692-4BE7-8DEF-054C49172A97}" sibTransId="{CF2C7EE4-CBCC-4484-B713-E682A24CA6FE}"/>
    <dgm:cxn modelId="{876E1E3F-A887-4E53-AD89-DAF72057A299}" srcId="{1579CCE3-9473-4379-96AC-DC0E374775B4}" destId="{5C7D3FE8-696D-4517-92D9-B40EA01E787D}" srcOrd="0" destOrd="0" parTransId="{4C92A176-3376-4EE5-A2AA-B9BCCE9A6F31}" sibTransId="{FFCFABD6-E694-4215-8E31-876A917566DF}"/>
    <dgm:cxn modelId="{066A934E-5F80-4D75-AADB-B3163E359009}" type="presOf" srcId="{C0909AE2-ADBD-4C55-A457-27545F39F52B}" destId="{BDD197D1-E682-4EB8-AF80-BBA539116EFD}" srcOrd="0" destOrd="0" presId="urn:microsoft.com/office/officeart/2005/8/layout/hList9"/>
    <dgm:cxn modelId="{5FE70D7F-4DB5-4438-AFDF-380E6C96D7B4}" type="presOf" srcId="{5C7D3FE8-696D-4517-92D9-B40EA01E787D}" destId="{7761CB82-92BB-4766-BE9F-0BBCA7BFADC8}" srcOrd="0" destOrd="0" presId="urn:microsoft.com/office/officeart/2005/8/layout/hList9"/>
    <dgm:cxn modelId="{40D0F1E4-6CD8-43B1-8430-D605914769F4}" type="presOf" srcId="{1579CCE3-9473-4379-96AC-DC0E374775B4}" destId="{A051031A-D32E-487A-9BA3-21515D7FDBB0}" srcOrd="0" destOrd="0" presId="urn:microsoft.com/office/officeart/2005/8/layout/hList9"/>
    <dgm:cxn modelId="{41F42CE9-16F4-4B80-968C-D98A4E721D75}" type="presOf" srcId="{C0909AE2-ADBD-4C55-A457-27545F39F52B}" destId="{29585902-0D16-4F31-9E0D-6BAEF7A1FD66}" srcOrd="1" destOrd="0" presId="urn:microsoft.com/office/officeart/2005/8/layout/hList9"/>
    <dgm:cxn modelId="{823081AD-57AF-4DAD-9B5C-5B599F0150C5}" type="presParOf" srcId="{A051031A-D32E-487A-9BA3-21515D7FDBB0}" destId="{FA55BDF2-299C-4480-9841-0735AD3583A8}" srcOrd="0" destOrd="0" presId="urn:microsoft.com/office/officeart/2005/8/layout/hList9"/>
    <dgm:cxn modelId="{E7B6C174-DE8C-4FAD-B6F3-D1CF915903FB}" type="presParOf" srcId="{A051031A-D32E-487A-9BA3-21515D7FDBB0}" destId="{81E9FA5E-E6A7-4F20-9383-B5DDE33BF7E5}" srcOrd="1" destOrd="0" presId="urn:microsoft.com/office/officeart/2005/8/layout/hList9"/>
    <dgm:cxn modelId="{FAD54EE3-67BB-437D-BC53-231B9BA6813A}" type="presParOf" srcId="{81E9FA5E-E6A7-4F20-9383-B5DDE33BF7E5}" destId="{D25DDE44-69E8-41F2-839D-C9902E6A4000}" srcOrd="0" destOrd="0" presId="urn:microsoft.com/office/officeart/2005/8/layout/hList9"/>
    <dgm:cxn modelId="{19BBFE63-0369-4429-8487-A89B2C3B1A46}" type="presParOf" srcId="{81E9FA5E-E6A7-4F20-9383-B5DDE33BF7E5}" destId="{74C5F340-E1E1-4E19-81E5-24C5E724F66B}" srcOrd="1" destOrd="0" presId="urn:microsoft.com/office/officeart/2005/8/layout/hList9"/>
    <dgm:cxn modelId="{20CA8D09-CA15-4E39-8BEC-950D1C09B98B}" type="presParOf" srcId="{74C5F340-E1E1-4E19-81E5-24C5E724F66B}" destId="{BDD197D1-E682-4EB8-AF80-BBA539116EFD}" srcOrd="0" destOrd="0" presId="urn:microsoft.com/office/officeart/2005/8/layout/hList9"/>
    <dgm:cxn modelId="{72ED6EA4-BC9F-4D87-8596-67E2161377BB}" type="presParOf" srcId="{74C5F340-E1E1-4E19-81E5-24C5E724F66B}" destId="{29585902-0D16-4F31-9E0D-6BAEF7A1FD66}" srcOrd="1" destOrd="0" presId="urn:microsoft.com/office/officeart/2005/8/layout/hList9"/>
    <dgm:cxn modelId="{4774C8FE-56A4-4236-8414-93C4A80791EC}" type="presParOf" srcId="{A051031A-D32E-487A-9BA3-21515D7FDBB0}" destId="{D124A1C1-2123-40F6-B54B-2A867B2476A5}" srcOrd="2" destOrd="0" presId="urn:microsoft.com/office/officeart/2005/8/layout/hList9"/>
    <dgm:cxn modelId="{B9BC14FB-0F40-4FD7-A9C3-7D8A6636C043}" type="presParOf" srcId="{A051031A-D32E-487A-9BA3-21515D7FDBB0}" destId="{7761CB82-92BB-4766-BE9F-0BBCA7BFADC8}" srcOrd="3" destOrd="0" presId="urn:microsoft.com/office/officeart/2005/8/layout/hList9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5969B38-C68B-4C36-83A6-C67411EF3CE2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54035E56-912F-41D8-8E6D-E8F43ED68B4D}">
      <dgm:prSet phldrT="[Текст]" custT="1"/>
      <dgm:spPr/>
      <dgm:t>
        <a:bodyPr/>
        <a:lstStyle/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51,43</a:t>
          </a:r>
          <a:r>
            <a:rPr lang="ru-RU" sz="2800" dirty="0">
              <a:latin typeface="+mn-lt"/>
            </a:rPr>
            <a:t> </a:t>
          </a:r>
          <a:r>
            <a:rPr lang="ru-RU" sz="1600" dirty="0"/>
            <a:t>млн рублей</a:t>
          </a:r>
          <a:endParaRPr lang="ru-RU" sz="1600" dirty="0">
            <a:latin typeface="+mn-lt"/>
          </a:endParaRPr>
        </a:p>
      </dgm:t>
    </dgm:pt>
    <dgm:pt modelId="{B7F3933A-24C0-4B27-9C18-353D9B46B7CB}" type="parTrans" cxnId="{0946F723-97AC-43A2-9CE1-23DA71EE9618}">
      <dgm:prSet/>
      <dgm:spPr/>
      <dgm:t>
        <a:bodyPr/>
        <a:lstStyle/>
        <a:p>
          <a:endParaRPr lang="ru-RU"/>
        </a:p>
      </dgm:t>
    </dgm:pt>
    <dgm:pt modelId="{7DCB5FB9-6115-4FB0-8476-1135F73E1A8F}" type="sibTrans" cxnId="{0946F723-97AC-43A2-9CE1-23DA71EE9618}">
      <dgm:prSet/>
      <dgm:spPr/>
      <dgm:t>
        <a:bodyPr/>
        <a:lstStyle/>
        <a:p>
          <a:endParaRPr lang="ru-RU"/>
        </a:p>
      </dgm:t>
    </dgm:pt>
    <dgm:pt modelId="{5EBF481B-FB90-45E1-AB4C-A14EE75B63FA}">
      <dgm:prSet phldrT="[Текст]" custT="1"/>
      <dgm:spPr/>
      <dgm:t>
        <a:bodyPr/>
        <a:lstStyle/>
        <a:p>
          <a:r>
            <a:rPr lang="ru-RU" sz="1600" b="1" dirty="0"/>
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</a:r>
          <a:endParaRPr lang="ru-RU" sz="1600" dirty="0"/>
        </a:p>
      </dgm:t>
    </dgm:pt>
    <dgm:pt modelId="{3765D2EE-BF53-4DA5-BB5C-C9714F3CFA7C}" type="parTrans" cxnId="{C92B3276-73BC-456B-8AE2-50B066C13B08}">
      <dgm:prSet/>
      <dgm:spPr/>
      <dgm:t>
        <a:bodyPr/>
        <a:lstStyle/>
        <a:p>
          <a:endParaRPr lang="ru-RU"/>
        </a:p>
      </dgm:t>
    </dgm:pt>
    <dgm:pt modelId="{59256094-9770-4DD5-9521-32BE5D715662}" type="sibTrans" cxnId="{C92B3276-73BC-456B-8AE2-50B066C13B08}">
      <dgm:prSet/>
      <dgm:spPr/>
      <dgm:t>
        <a:bodyPr/>
        <a:lstStyle/>
        <a:p>
          <a:endParaRPr lang="ru-RU"/>
        </a:p>
      </dgm:t>
    </dgm:pt>
    <dgm:pt modelId="{98F1D1EC-2A4F-455A-8682-8B70815AE5D6}">
      <dgm:prSet phldrT="[Текст]" custT="1"/>
      <dgm:spPr/>
      <dgm:t>
        <a:bodyPr/>
        <a:lstStyle/>
        <a:p>
          <a:r>
            <a:rPr lang="ru-RU" sz="1600" b="1" dirty="0"/>
            <a:t>Содержание представительного органа Совета депутатов </a:t>
          </a:r>
          <a:endParaRPr lang="ru-RU" sz="1600" dirty="0"/>
        </a:p>
      </dgm:t>
    </dgm:pt>
    <dgm:pt modelId="{8530682B-8124-4EEC-BCD0-EA866BAF4A13}" type="parTrans" cxnId="{649605A6-EF76-4B0C-B010-FB4FE2CBF9C0}">
      <dgm:prSet/>
      <dgm:spPr/>
      <dgm:t>
        <a:bodyPr/>
        <a:lstStyle/>
        <a:p>
          <a:endParaRPr lang="ru-RU"/>
        </a:p>
      </dgm:t>
    </dgm:pt>
    <dgm:pt modelId="{17AA6F3A-52D4-40D2-9853-BC7DECAEFD46}" type="sibTrans" cxnId="{649605A6-EF76-4B0C-B010-FB4FE2CBF9C0}">
      <dgm:prSet/>
      <dgm:spPr/>
      <dgm:t>
        <a:bodyPr/>
        <a:lstStyle/>
        <a:p>
          <a:endParaRPr lang="ru-RU"/>
        </a:p>
      </dgm:t>
    </dgm:pt>
    <dgm:pt modelId="{A211EAF8-66C0-4A52-8320-432AA95DBC90}">
      <dgm:prSet phldrT="[Текст]" custT="1"/>
      <dgm:spPr/>
      <dgm:t>
        <a:bodyPr/>
        <a:lstStyle/>
        <a:p>
          <a:r>
            <a:rPr lang="ru-RU" sz="1600" b="1" dirty="0"/>
            <a:t>Функционирование высшего должностного лица муниципального образования</a:t>
          </a:r>
          <a:endParaRPr lang="ru-RU" sz="1600" dirty="0"/>
        </a:p>
      </dgm:t>
    </dgm:pt>
    <dgm:pt modelId="{4A143670-C3A0-4688-AD22-26A2CEB6E44D}" type="parTrans" cxnId="{E34F5329-FA2A-4FB2-BE4E-944000E35C8C}">
      <dgm:prSet/>
      <dgm:spPr/>
      <dgm:t>
        <a:bodyPr/>
        <a:lstStyle/>
        <a:p>
          <a:endParaRPr lang="ru-RU"/>
        </a:p>
      </dgm:t>
    </dgm:pt>
    <dgm:pt modelId="{B2D874C7-B324-4E59-AB28-4432F80C6018}" type="sibTrans" cxnId="{E34F5329-FA2A-4FB2-BE4E-944000E35C8C}">
      <dgm:prSet/>
      <dgm:spPr/>
      <dgm:t>
        <a:bodyPr/>
        <a:lstStyle/>
        <a:p>
          <a:endParaRPr lang="ru-RU"/>
        </a:p>
      </dgm:t>
    </dgm:pt>
    <dgm:pt modelId="{20FEA965-5005-4F26-857C-62B2E3D98E8C}">
      <dgm:prSet phldrT="[Текст]" custT="1"/>
      <dgm:spPr/>
      <dgm:t>
        <a:bodyPr/>
        <a:lstStyle/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5,05</a:t>
          </a:r>
          <a:r>
            <a:rPr lang="ru-RU" sz="2800" dirty="0"/>
            <a:t> </a:t>
          </a:r>
          <a:r>
            <a:rPr lang="ru-RU" sz="1600" dirty="0"/>
            <a:t>млн рублей</a:t>
          </a:r>
        </a:p>
      </dgm:t>
    </dgm:pt>
    <dgm:pt modelId="{B2C25688-9BD7-4FB3-963C-CA8714158F62}" type="parTrans" cxnId="{B84765C0-EA23-4481-A365-84E60572BA77}">
      <dgm:prSet/>
      <dgm:spPr/>
      <dgm:t>
        <a:bodyPr/>
        <a:lstStyle/>
        <a:p>
          <a:endParaRPr lang="ru-RU"/>
        </a:p>
      </dgm:t>
    </dgm:pt>
    <dgm:pt modelId="{37A596A4-1497-436A-BA24-59512233C4AF}" type="sibTrans" cxnId="{B84765C0-EA23-4481-A365-84E60572BA77}">
      <dgm:prSet/>
      <dgm:spPr/>
      <dgm:t>
        <a:bodyPr/>
        <a:lstStyle/>
        <a:p>
          <a:endParaRPr lang="ru-RU"/>
        </a:p>
      </dgm:t>
    </dgm:pt>
    <dgm:pt modelId="{3044892A-19E0-444E-B627-314C30539F2C}">
      <dgm:prSet phldrT="[Текст]" custT="1"/>
      <dgm:spPr/>
      <dgm:t>
        <a:bodyPr/>
        <a:lstStyle/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4,89</a:t>
          </a:r>
          <a:r>
            <a:rPr lang="ru-RU" sz="2800" dirty="0"/>
            <a:t> </a:t>
          </a:r>
          <a:r>
            <a:rPr lang="ru-RU" sz="1600" dirty="0"/>
            <a:t>млн рублей</a:t>
          </a:r>
        </a:p>
      </dgm:t>
    </dgm:pt>
    <dgm:pt modelId="{073FC9ED-A61D-4724-B931-92A61C5E88EC}" type="parTrans" cxnId="{CE77AC48-94C8-44EF-800F-F54D2C0FDE9E}">
      <dgm:prSet/>
      <dgm:spPr/>
      <dgm:t>
        <a:bodyPr/>
        <a:lstStyle/>
        <a:p>
          <a:endParaRPr lang="ru-RU"/>
        </a:p>
      </dgm:t>
    </dgm:pt>
    <dgm:pt modelId="{F9D68CD1-8D0A-4E60-ABB8-9783D29F53AA}" type="sibTrans" cxnId="{CE77AC48-94C8-44EF-800F-F54D2C0FDE9E}">
      <dgm:prSet/>
      <dgm:spPr/>
      <dgm:t>
        <a:bodyPr/>
        <a:lstStyle/>
        <a:p>
          <a:endParaRPr lang="ru-RU"/>
        </a:p>
      </dgm:t>
    </dgm:pt>
    <dgm:pt modelId="{E28EB3AF-6E09-4D0F-8AEE-CE029E9DA7E1}">
      <dgm:prSet custT="1"/>
      <dgm:spPr/>
      <dgm:t>
        <a:bodyPr/>
        <a:lstStyle/>
        <a:p>
          <a:r>
            <a:rPr lang="ru-RU" sz="1600" b="1" dirty="0">
              <a:latin typeface="+mn-lt"/>
              <a:ea typeface="Calibri" panose="020F0502020204030204" pitchFamily="34" charset="0"/>
            </a:rPr>
            <a:t>Обеспечение деятельности Контрольно-счетной палаты, финансового управления и отдела финансового контроля</a:t>
          </a:r>
          <a:endParaRPr lang="ru-RU" sz="1600" dirty="0">
            <a:latin typeface="+mn-lt"/>
          </a:endParaRPr>
        </a:p>
      </dgm:t>
    </dgm:pt>
    <dgm:pt modelId="{227B2501-9BD3-45FD-B2B6-5BAD1C3E5A0A}" type="parTrans" cxnId="{AD60C2B7-0815-4AAD-BFBF-83BCA3BBAAE1}">
      <dgm:prSet/>
      <dgm:spPr/>
      <dgm:t>
        <a:bodyPr/>
        <a:lstStyle/>
        <a:p>
          <a:endParaRPr lang="ru-RU"/>
        </a:p>
      </dgm:t>
    </dgm:pt>
    <dgm:pt modelId="{4CC13F1A-B243-4466-BBDC-348797DB0800}" type="sibTrans" cxnId="{AD60C2B7-0815-4AAD-BFBF-83BCA3BBAAE1}">
      <dgm:prSet/>
      <dgm:spPr/>
      <dgm:t>
        <a:bodyPr/>
        <a:lstStyle/>
        <a:p>
          <a:endParaRPr lang="ru-RU"/>
        </a:p>
      </dgm:t>
    </dgm:pt>
    <dgm:pt modelId="{AD6EA54C-7DA9-4EBA-89A6-78F08496EA82}">
      <dgm:prSet custT="1"/>
      <dgm:spPr/>
      <dgm:t>
        <a:bodyPr/>
        <a:lstStyle/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132,61</a:t>
          </a:r>
          <a:r>
            <a:rPr lang="ru-RU" sz="2800" dirty="0">
              <a:latin typeface="+mn-lt"/>
            </a:rPr>
            <a:t> </a:t>
          </a:r>
          <a:r>
            <a:rPr lang="ru-RU" sz="1600" dirty="0"/>
            <a:t>млн. рублей</a:t>
          </a:r>
          <a:endParaRPr lang="ru-RU" sz="1600" dirty="0">
            <a:latin typeface="+mn-lt"/>
          </a:endParaRPr>
        </a:p>
      </dgm:t>
    </dgm:pt>
    <dgm:pt modelId="{9E723C1B-1AB4-4B0C-9FA9-B9F666BC32CE}" type="parTrans" cxnId="{2E0EA3AB-3E72-4E51-87DF-188337F352E1}">
      <dgm:prSet/>
      <dgm:spPr/>
      <dgm:t>
        <a:bodyPr/>
        <a:lstStyle/>
        <a:p>
          <a:endParaRPr lang="ru-RU"/>
        </a:p>
      </dgm:t>
    </dgm:pt>
    <dgm:pt modelId="{EFE067E5-6930-47A8-8958-9B89746B2BF0}" type="sibTrans" cxnId="{2E0EA3AB-3E72-4E51-87DF-188337F352E1}">
      <dgm:prSet/>
      <dgm:spPr/>
      <dgm:t>
        <a:bodyPr/>
        <a:lstStyle/>
        <a:p>
          <a:endParaRPr lang="ru-RU"/>
        </a:p>
      </dgm:t>
    </dgm:pt>
    <dgm:pt modelId="{4F9809FF-E7AE-46BF-8507-F7330AF7D421}">
      <dgm:prSet custT="1"/>
      <dgm:spPr/>
      <dgm:t>
        <a:bodyPr/>
        <a:lstStyle/>
        <a:p>
          <a:r>
            <a:rPr lang="ru-RU" sz="1600" b="1" dirty="0">
              <a:latin typeface="+mn-lt"/>
              <a:ea typeface="Calibri" panose="020F0502020204030204" pitchFamily="34" charset="0"/>
            </a:rPr>
            <a:t>Другие общегосударственные вопросы</a:t>
          </a:r>
          <a:endParaRPr lang="ru-RU" sz="1600" dirty="0">
            <a:latin typeface="+mn-lt"/>
          </a:endParaRPr>
        </a:p>
      </dgm:t>
    </dgm:pt>
    <dgm:pt modelId="{255CA1BD-18BC-4D5C-8568-6C7B25324C38}" type="parTrans" cxnId="{5146F8E2-E513-4425-92B9-2F0F12ED70AA}">
      <dgm:prSet/>
      <dgm:spPr/>
      <dgm:t>
        <a:bodyPr/>
        <a:lstStyle/>
        <a:p>
          <a:endParaRPr lang="ru-RU"/>
        </a:p>
      </dgm:t>
    </dgm:pt>
    <dgm:pt modelId="{E4A66A96-7478-40F3-B07C-765D9E77EFBF}" type="sibTrans" cxnId="{5146F8E2-E513-4425-92B9-2F0F12ED70AA}">
      <dgm:prSet/>
      <dgm:spPr/>
      <dgm:t>
        <a:bodyPr/>
        <a:lstStyle/>
        <a:p>
          <a:endParaRPr lang="ru-RU"/>
        </a:p>
      </dgm:t>
    </dgm:pt>
    <dgm:pt modelId="{C6E02EF8-8E87-4AD0-9792-672CE3860E16}">
      <dgm:prSet phldrT="[Текст]" custT="1"/>
      <dgm:spPr/>
      <dgm:t>
        <a:bodyPr/>
        <a:lstStyle/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31,96</a:t>
          </a:r>
          <a:r>
            <a:rPr lang="ru-RU" sz="2800" dirty="0">
              <a:latin typeface="+mn-lt"/>
            </a:rPr>
            <a:t> </a:t>
          </a:r>
          <a:r>
            <a:rPr lang="ru-RU" sz="1600" dirty="0"/>
            <a:t>млн рублей</a:t>
          </a:r>
          <a:r>
            <a:rPr lang="ru-RU" sz="1600" dirty="0">
              <a:latin typeface="+mn-lt"/>
            </a:rPr>
            <a:t> 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B9633D-0449-4251-AAC5-D70A86E51429}" type="parTrans" cxnId="{2A761CD0-E915-4C0A-9277-62EA13C8B5BC}">
      <dgm:prSet/>
      <dgm:spPr/>
      <dgm:t>
        <a:bodyPr/>
        <a:lstStyle/>
        <a:p>
          <a:endParaRPr lang="ru-RU"/>
        </a:p>
      </dgm:t>
    </dgm:pt>
    <dgm:pt modelId="{44570243-750D-4431-9047-7CD5CAA88611}" type="sibTrans" cxnId="{2A761CD0-E915-4C0A-9277-62EA13C8B5BC}">
      <dgm:prSet/>
      <dgm:spPr/>
      <dgm:t>
        <a:bodyPr/>
        <a:lstStyle/>
        <a:p>
          <a:endParaRPr lang="ru-RU"/>
        </a:p>
      </dgm:t>
    </dgm:pt>
    <dgm:pt modelId="{F544A707-D9C3-4BF8-AD2C-840689C84DC9}">
      <dgm:prSet custT="1"/>
      <dgm:spPr/>
      <dgm:t>
        <a:bodyPr/>
        <a:lstStyle/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1,46 </a:t>
          </a:r>
          <a:r>
            <a:rPr lang="ru-RU" sz="1600" dirty="0">
              <a:latin typeface="+mn-lt"/>
            </a:rPr>
            <a:t>млн рублей</a:t>
          </a:r>
        </a:p>
      </dgm:t>
    </dgm:pt>
    <dgm:pt modelId="{DD83AE43-72C5-402A-9855-57DBDA4625AE}" type="parTrans" cxnId="{EABEC3D9-16EF-41D5-8D89-8C862385452D}">
      <dgm:prSet/>
      <dgm:spPr/>
      <dgm:t>
        <a:bodyPr/>
        <a:lstStyle/>
        <a:p>
          <a:endParaRPr lang="ru-RU"/>
        </a:p>
      </dgm:t>
    </dgm:pt>
    <dgm:pt modelId="{77FEE5A3-6445-49D3-9939-EC10F29AC421}" type="sibTrans" cxnId="{EABEC3D9-16EF-41D5-8D89-8C862385452D}">
      <dgm:prSet/>
      <dgm:spPr/>
      <dgm:t>
        <a:bodyPr/>
        <a:lstStyle/>
        <a:p>
          <a:endParaRPr lang="ru-RU"/>
        </a:p>
      </dgm:t>
    </dgm:pt>
    <dgm:pt modelId="{2615025B-29C1-4B1E-BB6F-8A881022F829}">
      <dgm:prSet custT="1"/>
      <dgm:spPr/>
      <dgm:t>
        <a:bodyPr/>
        <a:lstStyle/>
        <a:p>
          <a:r>
            <a:rPr lang="ru-RU" sz="1600" b="1" dirty="0">
              <a:latin typeface="+mn-lt"/>
            </a:rPr>
            <a:t>Резервный фонд</a:t>
          </a:r>
        </a:p>
      </dgm:t>
    </dgm:pt>
    <dgm:pt modelId="{F2439E5F-89C8-4920-B7E4-2AAB18CCBF31}" type="parTrans" cxnId="{3950DE63-A005-4D6B-92D1-0E3319BCB325}">
      <dgm:prSet/>
      <dgm:spPr/>
      <dgm:t>
        <a:bodyPr/>
        <a:lstStyle/>
        <a:p>
          <a:endParaRPr lang="ru-RU"/>
        </a:p>
      </dgm:t>
    </dgm:pt>
    <dgm:pt modelId="{400F60EC-03DA-465A-AD8D-E388CC7B642D}" type="sibTrans" cxnId="{3950DE63-A005-4D6B-92D1-0E3319BCB325}">
      <dgm:prSet/>
      <dgm:spPr/>
      <dgm:t>
        <a:bodyPr/>
        <a:lstStyle/>
        <a:p>
          <a:endParaRPr lang="ru-RU"/>
        </a:p>
      </dgm:t>
    </dgm:pt>
    <dgm:pt modelId="{36098BB9-321F-42EA-97E2-5A73DCFBA6D9}" type="pres">
      <dgm:prSet presAssocID="{A5969B38-C68B-4C36-83A6-C67411EF3CE2}" presName="linear" presStyleCnt="0">
        <dgm:presLayoutVars>
          <dgm:dir/>
          <dgm:animLvl val="lvl"/>
          <dgm:resizeHandles val="exact"/>
        </dgm:presLayoutVars>
      </dgm:prSet>
      <dgm:spPr/>
    </dgm:pt>
    <dgm:pt modelId="{5063E5E7-98F1-49F5-8501-5A5D8F50F9C5}" type="pres">
      <dgm:prSet presAssocID="{3044892A-19E0-444E-B627-314C30539F2C}" presName="parentLin" presStyleCnt="0"/>
      <dgm:spPr/>
    </dgm:pt>
    <dgm:pt modelId="{D2223185-6465-4B00-97EE-807C0C6636F5}" type="pres">
      <dgm:prSet presAssocID="{3044892A-19E0-444E-B627-314C30539F2C}" presName="parentLeftMargin" presStyleLbl="node1" presStyleIdx="0" presStyleCnt="6"/>
      <dgm:spPr/>
    </dgm:pt>
    <dgm:pt modelId="{2898F684-2ABD-4EFC-8618-7578AACA71DB}" type="pres">
      <dgm:prSet presAssocID="{3044892A-19E0-444E-B627-314C30539F2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BB1D5F81-8A58-43F0-87BF-B4FEE4F6DE80}" type="pres">
      <dgm:prSet presAssocID="{3044892A-19E0-444E-B627-314C30539F2C}" presName="negativeSpace" presStyleCnt="0"/>
      <dgm:spPr/>
    </dgm:pt>
    <dgm:pt modelId="{C4544A7F-8174-43A8-A1F6-1A92F708CB94}" type="pres">
      <dgm:prSet presAssocID="{3044892A-19E0-444E-B627-314C30539F2C}" presName="childText" presStyleLbl="conFgAcc1" presStyleIdx="0" presStyleCnt="6">
        <dgm:presLayoutVars>
          <dgm:bulletEnabled val="1"/>
        </dgm:presLayoutVars>
      </dgm:prSet>
      <dgm:spPr/>
    </dgm:pt>
    <dgm:pt modelId="{29159B0F-BF23-423F-A9F3-973837B4348F}" type="pres">
      <dgm:prSet presAssocID="{F9D68CD1-8D0A-4E60-ABB8-9783D29F53AA}" presName="spaceBetweenRectangles" presStyleCnt="0"/>
      <dgm:spPr/>
    </dgm:pt>
    <dgm:pt modelId="{BE3091FE-C706-4CA1-AD17-861F6D3A84FB}" type="pres">
      <dgm:prSet presAssocID="{20FEA965-5005-4F26-857C-62B2E3D98E8C}" presName="parentLin" presStyleCnt="0"/>
      <dgm:spPr/>
    </dgm:pt>
    <dgm:pt modelId="{1FB778F8-2B0C-4BE9-ADE6-71D543940BA2}" type="pres">
      <dgm:prSet presAssocID="{20FEA965-5005-4F26-857C-62B2E3D98E8C}" presName="parentLeftMargin" presStyleLbl="node1" presStyleIdx="0" presStyleCnt="6"/>
      <dgm:spPr/>
    </dgm:pt>
    <dgm:pt modelId="{65C1973B-5ECC-402F-AA3D-0C47D66D3CF7}" type="pres">
      <dgm:prSet presAssocID="{20FEA965-5005-4F26-857C-62B2E3D98E8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C233F61-BD91-4C1B-9629-F57E3838E3A9}" type="pres">
      <dgm:prSet presAssocID="{20FEA965-5005-4F26-857C-62B2E3D98E8C}" presName="negativeSpace" presStyleCnt="0"/>
      <dgm:spPr/>
    </dgm:pt>
    <dgm:pt modelId="{B0FCA58C-7E96-4FBA-8068-07503A57E1D1}" type="pres">
      <dgm:prSet presAssocID="{20FEA965-5005-4F26-857C-62B2E3D98E8C}" presName="childText" presStyleLbl="conFgAcc1" presStyleIdx="1" presStyleCnt="6">
        <dgm:presLayoutVars>
          <dgm:bulletEnabled val="1"/>
        </dgm:presLayoutVars>
      </dgm:prSet>
      <dgm:spPr/>
    </dgm:pt>
    <dgm:pt modelId="{1CC07AC6-2AD4-479D-931B-8028097E021C}" type="pres">
      <dgm:prSet presAssocID="{37A596A4-1497-436A-BA24-59512233C4AF}" presName="spaceBetweenRectangles" presStyleCnt="0"/>
      <dgm:spPr/>
    </dgm:pt>
    <dgm:pt modelId="{A6483416-65D1-44AB-939F-B849A81F2A99}" type="pres">
      <dgm:prSet presAssocID="{54035E56-912F-41D8-8E6D-E8F43ED68B4D}" presName="parentLin" presStyleCnt="0"/>
      <dgm:spPr/>
    </dgm:pt>
    <dgm:pt modelId="{9CBED91B-2F8B-4DE2-A133-D72850EC3690}" type="pres">
      <dgm:prSet presAssocID="{54035E56-912F-41D8-8E6D-E8F43ED68B4D}" presName="parentLeftMargin" presStyleLbl="node1" presStyleIdx="1" presStyleCnt="6"/>
      <dgm:spPr/>
    </dgm:pt>
    <dgm:pt modelId="{9BB21CB7-9FF3-4247-A4EF-E81086F0C59E}" type="pres">
      <dgm:prSet presAssocID="{54035E56-912F-41D8-8E6D-E8F43ED68B4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5857447-A504-4F9F-91DB-AA8CBEC26A98}" type="pres">
      <dgm:prSet presAssocID="{54035E56-912F-41D8-8E6D-E8F43ED68B4D}" presName="negativeSpace" presStyleCnt="0"/>
      <dgm:spPr/>
    </dgm:pt>
    <dgm:pt modelId="{A0FC80D4-E0D7-4135-A107-6C8BB4D299DE}" type="pres">
      <dgm:prSet presAssocID="{54035E56-912F-41D8-8E6D-E8F43ED68B4D}" presName="childText" presStyleLbl="conFgAcc1" presStyleIdx="2" presStyleCnt="6">
        <dgm:presLayoutVars>
          <dgm:bulletEnabled val="1"/>
        </dgm:presLayoutVars>
      </dgm:prSet>
      <dgm:spPr/>
    </dgm:pt>
    <dgm:pt modelId="{E5AC1210-8AAA-4F24-8F8B-E53D296F7727}" type="pres">
      <dgm:prSet presAssocID="{7DCB5FB9-6115-4FB0-8476-1135F73E1A8F}" presName="spaceBetweenRectangles" presStyleCnt="0"/>
      <dgm:spPr/>
    </dgm:pt>
    <dgm:pt modelId="{66BF1791-B764-4456-91D1-25CBFC8A61D0}" type="pres">
      <dgm:prSet presAssocID="{C6E02EF8-8E87-4AD0-9792-672CE3860E16}" presName="parentLin" presStyleCnt="0"/>
      <dgm:spPr/>
    </dgm:pt>
    <dgm:pt modelId="{4FBC720C-9DE5-4463-994F-A1017F160AE7}" type="pres">
      <dgm:prSet presAssocID="{C6E02EF8-8E87-4AD0-9792-672CE3860E16}" presName="parentLeftMargin" presStyleLbl="node1" presStyleIdx="2" presStyleCnt="6"/>
      <dgm:spPr/>
    </dgm:pt>
    <dgm:pt modelId="{BCA1FDC2-0C3C-40BC-A9CF-AB8842E8DB11}" type="pres">
      <dgm:prSet presAssocID="{C6E02EF8-8E87-4AD0-9792-672CE3860E1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2E87A49-B061-4D08-9AD4-AE82C1C16B43}" type="pres">
      <dgm:prSet presAssocID="{C6E02EF8-8E87-4AD0-9792-672CE3860E16}" presName="negativeSpace" presStyleCnt="0"/>
      <dgm:spPr/>
    </dgm:pt>
    <dgm:pt modelId="{906FD314-9B6D-430F-8168-7E57FE0D70EB}" type="pres">
      <dgm:prSet presAssocID="{C6E02EF8-8E87-4AD0-9792-672CE3860E16}" presName="childText" presStyleLbl="conFgAcc1" presStyleIdx="3" presStyleCnt="6">
        <dgm:presLayoutVars>
          <dgm:bulletEnabled val="1"/>
        </dgm:presLayoutVars>
      </dgm:prSet>
      <dgm:spPr/>
    </dgm:pt>
    <dgm:pt modelId="{1588ACE4-D331-4F11-A84A-B4346BBB1E5B}" type="pres">
      <dgm:prSet presAssocID="{44570243-750D-4431-9047-7CD5CAA88611}" presName="spaceBetweenRectangles" presStyleCnt="0"/>
      <dgm:spPr/>
    </dgm:pt>
    <dgm:pt modelId="{1129DAA1-0E7F-4887-BBBA-75D3B8430BBD}" type="pres">
      <dgm:prSet presAssocID="{F544A707-D9C3-4BF8-AD2C-840689C84DC9}" presName="parentLin" presStyleCnt="0"/>
      <dgm:spPr/>
    </dgm:pt>
    <dgm:pt modelId="{FB01FCBF-F348-46F2-AD7B-4907EAEF889B}" type="pres">
      <dgm:prSet presAssocID="{F544A707-D9C3-4BF8-AD2C-840689C84DC9}" presName="parentLeftMargin" presStyleLbl="node1" presStyleIdx="3" presStyleCnt="6"/>
      <dgm:spPr/>
    </dgm:pt>
    <dgm:pt modelId="{EE587534-9A73-4814-8A9A-192993849219}" type="pres">
      <dgm:prSet presAssocID="{F544A707-D9C3-4BF8-AD2C-840689C84DC9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ED5A4DA-08DC-471A-A640-76C02CB0844D}" type="pres">
      <dgm:prSet presAssocID="{F544A707-D9C3-4BF8-AD2C-840689C84DC9}" presName="negativeSpace" presStyleCnt="0"/>
      <dgm:spPr/>
    </dgm:pt>
    <dgm:pt modelId="{B566A3EB-00F4-4B04-A9A1-C4FC43C4E23B}" type="pres">
      <dgm:prSet presAssocID="{F544A707-D9C3-4BF8-AD2C-840689C84DC9}" presName="childText" presStyleLbl="conFgAcc1" presStyleIdx="4" presStyleCnt="6" custScaleY="129488">
        <dgm:presLayoutVars>
          <dgm:bulletEnabled val="1"/>
        </dgm:presLayoutVars>
      </dgm:prSet>
      <dgm:spPr/>
    </dgm:pt>
    <dgm:pt modelId="{C1A1C03D-0300-4C7E-9DA7-BAA47279C17A}" type="pres">
      <dgm:prSet presAssocID="{77FEE5A3-6445-49D3-9939-EC10F29AC421}" presName="spaceBetweenRectangles" presStyleCnt="0"/>
      <dgm:spPr/>
    </dgm:pt>
    <dgm:pt modelId="{A39DDA55-58B4-4796-B18C-5A2F9D97E72B}" type="pres">
      <dgm:prSet presAssocID="{AD6EA54C-7DA9-4EBA-89A6-78F08496EA82}" presName="parentLin" presStyleCnt="0"/>
      <dgm:spPr/>
    </dgm:pt>
    <dgm:pt modelId="{DC6AF770-0A67-4D6D-B825-B9A00FB4108E}" type="pres">
      <dgm:prSet presAssocID="{AD6EA54C-7DA9-4EBA-89A6-78F08496EA82}" presName="parentLeftMargin" presStyleLbl="node1" presStyleIdx="4" presStyleCnt="6"/>
      <dgm:spPr/>
    </dgm:pt>
    <dgm:pt modelId="{6FA85752-3580-4DCC-801F-3DBA8EE3AD7F}" type="pres">
      <dgm:prSet presAssocID="{AD6EA54C-7DA9-4EBA-89A6-78F08496EA82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0BD65797-80C4-4AA1-91EA-BBCF5FD28C51}" type="pres">
      <dgm:prSet presAssocID="{AD6EA54C-7DA9-4EBA-89A6-78F08496EA82}" presName="negativeSpace" presStyleCnt="0"/>
      <dgm:spPr/>
    </dgm:pt>
    <dgm:pt modelId="{2313C003-F8FC-4086-BB5B-DF1D06868874}" type="pres">
      <dgm:prSet presAssocID="{AD6EA54C-7DA9-4EBA-89A6-78F08496EA82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908B3A04-3355-4171-93E6-D15A9B02ED90}" type="presOf" srcId="{2615025B-29C1-4B1E-BB6F-8A881022F829}" destId="{B566A3EB-00F4-4B04-A9A1-C4FC43C4E23B}" srcOrd="0" destOrd="0" presId="urn:microsoft.com/office/officeart/2005/8/layout/list1"/>
    <dgm:cxn modelId="{60DA4208-8927-4F4F-BD1B-452CE57C7695}" type="presOf" srcId="{E28EB3AF-6E09-4D0F-8AEE-CE029E9DA7E1}" destId="{906FD314-9B6D-430F-8168-7E57FE0D70EB}" srcOrd="0" destOrd="0" presId="urn:microsoft.com/office/officeart/2005/8/layout/list1"/>
    <dgm:cxn modelId="{46330F22-788F-4D96-8932-66C287E77075}" type="presOf" srcId="{C6E02EF8-8E87-4AD0-9792-672CE3860E16}" destId="{4FBC720C-9DE5-4463-994F-A1017F160AE7}" srcOrd="0" destOrd="0" presId="urn:microsoft.com/office/officeart/2005/8/layout/list1"/>
    <dgm:cxn modelId="{0946F723-97AC-43A2-9CE1-23DA71EE9618}" srcId="{A5969B38-C68B-4C36-83A6-C67411EF3CE2}" destId="{54035E56-912F-41D8-8E6D-E8F43ED68B4D}" srcOrd="2" destOrd="0" parTransId="{B7F3933A-24C0-4B27-9C18-353D9B46B7CB}" sibTransId="{7DCB5FB9-6115-4FB0-8476-1135F73E1A8F}"/>
    <dgm:cxn modelId="{E34F5329-FA2A-4FB2-BE4E-944000E35C8C}" srcId="{3044892A-19E0-444E-B627-314C30539F2C}" destId="{A211EAF8-66C0-4A52-8320-432AA95DBC90}" srcOrd="0" destOrd="0" parTransId="{4A143670-C3A0-4688-AD22-26A2CEB6E44D}" sibTransId="{B2D874C7-B324-4E59-AB28-4432F80C6018}"/>
    <dgm:cxn modelId="{5D149E37-4E8D-418E-AD7E-B1168FC7FF72}" type="presOf" srcId="{3044892A-19E0-444E-B627-314C30539F2C}" destId="{2898F684-2ABD-4EFC-8618-7578AACA71DB}" srcOrd="1" destOrd="0" presId="urn:microsoft.com/office/officeart/2005/8/layout/list1"/>
    <dgm:cxn modelId="{E360233C-43D8-4608-9E6B-0FBD96014ADF}" type="presOf" srcId="{F544A707-D9C3-4BF8-AD2C-840689C84DC9}" destId="{FB01FCBF-F348-46F2-AD7B-4907EAEF889B}" srcOrd="0" destOrd="0" presId="urn:microsoft.com/office/officeart/2005/8/layout/list1"/>
    <dgm:cxn modelId="{41C2395E-19A3-43A2-B8A6-9EAA3DCB9A69}" type="presOf" srcId="{F544A707-D9C3-4BF8-AD2C-840689C84DC9}" destId="{EE587534-9A73-4814-8A9A-192993849219}" srcOrd="1" destOrd="0" presId="urn:microsoft.com/office/officeart/2005/8/layout/list1"/>
    <dgm:cxn modelId="{3950DE63-A005-4D6B-92D1-0E3319BCB325}" srcId="{F544A707-D9C3-4BF8-AD2C-840689C84DC9}" destId="{2615025B-29C1-4B1E-BB6F-8A881022F829}" srcOrd="0" destOrd="0" parTransId="{F2439E5F-89C8-4920-B7E4-2AAB18CCBF31}" sibTransId="{400F60EC-03DA-465A-AD8D-E388CC7B642D}"/>
    <dgm:cxn modelId="{64968848-0665-459C-AB94-1608A973B9B7}" type="presOf" srcId="{54035E56-912F-41D8-8E6D-E8F43ED68B4D}" destId="{9CBED91B-2F8B-4DE2-A133-D72850EC3690}" srcOrd="0" destOrd="0" presId="urn:microsoft.com/office/officeart/2005/8/layout/list1"/>
    <dgm:cxn modelId="{CE77AC48-94C8-44EF-800F-F54D2C0FDE9E}" srcId="{A5969B38-C68B-4C36-83A6-C67411EF3CE2}" destId="{3044892A-19E0-444E-B627-314C30539F2C}" srcOrd="0" destOrd="0" parTransId="{073FC9ED-A61D-4724-B931-92A61C5E88EC}" sibTransId="{F9D68CD1-8D0A-4E60-ABB8-9783D29F53AA}"/>
    <dgm:cxn modelId="{EFEF0471-455B-480C-8751-55DF841B1E1C}" type="presOf" srcId="{3044892A-19E0-444E-B627-314C30539F2C}" destId="{D2223185-6465-4B00-97EE-807C0C6636F5}" srcOrd="0" destOrd="0" presId="urn:microsoft.com/office/officeart/2005/8/layout/list1"/>
    <dgm:cxn modelId="{7E5DAD51-214D-48D8-B86C-28F7E1532BF3}" type="presOf" srcId="{AD6EA54C-7DA9-4EBA-89A6-78F08496EA82}" destId="{DC6AF770-0A67-4D6D-B825-B9A00FB4108E}" srcOrd="0" destOrd="0" presId="urn:microsoft.com/office/officeart/2005/8/layout/list1"/>
    <dgm:cxn modelId="{C92B3276-73BC-456B-8AE2-50B066C13B08}" srcId="{54035E56-912F-41D8-8E6D-E8F43ED68B4D}" destId="{5EBF481B-FB90-45E1-AB4C-A14EE75B63FA}" srcOrd="0" destOrd="0" parTransId="{3765D2EE-BF53-4DA5-BB5C-C9714F3CFA7C}" sibTransId="{59256094-9770-4DD5-9521-32BE5D715662}"/>
    <dgm:cxn modelId="{8752CE79-F291-46F1-AF79-D70D6CF8046E}" type="presOf" srcId="{98F1D1EC-2A4F-455A-8682-8B70815AE5D6}" destId="{B0FCA58C-7E96-4FBA-8068-07503A57E1D1}" srcOrd="0" destOrd="0" presId="urn:microsoft.com/office/officeart/2005/8/layout/list1"/>
    <dgm:cxn modelId="{684D987C-495A-4E09-94EC-99BB33F61873}" type="presOf" srcId="{5EBF481B-FB90-45E1-AB4C-A14EE75B63FA}" destId="{A0FC80D4-E0D7-4135-A107-6C8BB4D299DE}" srcOrd="0" destOrd="0" presId="urn:microsoft.com/office/officeart/2005/8/layout/list1"/>
    <dgm:cxn modelId="{B4FB5F9C-B853-4082-AA8D-C8B7743697A9}" type="presOf" srcId="{20FEA965-5005-4F26-857C-62B2E3D98E8C}" destId="{1FB778F8-2B0C-4BE9-ADE6-71D543940BA2}" srcOrd="0" destOrd="0" presId="urn:microsoft.com/office/officeart/2005/8/layout/list1"/>
    <dgm:cxn modelId="{649605A6-EF76-4B0C-B010-FB4FE2CBF9C0}" srcId="{20FEA965-5005-4F26-857C-62B2E3D98E8C}" destId="{98F1D1EC-2A4F-455A-8682-8B70815AE5D6}" srcOrd="0" destOrd="0" parTransId="{8530682B-8124-4EEC-BCD0-EA866BAF4A13}" sibTransId="{17AA6F3A-52D4-40D2-9853-BC7DECAEFD46}"/>
    <dgm:cxn modelId="{2E0EA3AB-3E72-4E51-87DF-188337F352E1}" srcId="{A5969B38-C68B-4C36-83A6-C67411EF3CE2}" destId="{AD6EA54C-7DA9-4EBA-89A6-78F08496EA82}" srcOrd="5" destOrd="0" parTransId="{9E723C1B-1AB4-4B0C-9FA9-B9F666BC32CE}" sibTransId="{EFE067E5-6930-47A8-8958-9B89746B2BF0}"/>
    <dgm:cxn modelId="{3AC231B4-145E-4A7B-9A39-AEC58689BEAA}" type="presOf" srcId="{54035E56-912F-41D8-8E6D-E8F43ED68B4D}" destId="{9BB21CB7-9FF3-4247-A4EF-E81086F0C59E}" srcOrd="1" destOrd="0" presId="urn:microsoft.com/office/officeart/2005/8/layout/list1"/>
    <dgm:cxn modelId="{AD60C2B7-0815-4AAD-BFBF-83BCA3BBAAE1}" srcId="{C6E02EF8-8E87-4AD0-9792-672CE3860E16}" destId="{E28EB3AF-6E09-4D0F-8AEE-CE029E9DA7E1}" srcOrd="0" destOrd="0" parTransId="{227B2501-9BD3-45FD-B2B6-5BAD1C3E5A0A}" sibTransId="{4CC13F1A-B243-4466-BBDC-348797DB0800}"/>
    <dgm:cxn modelId="{EDDAEFBB-BB22-4D62-9D19-2875861BC0D7}" type="presOf" srcId="{AD6EA54C-7DA9-4EBA-89A6-78F08496EA82}" destId="{6FA85752-3580-4DCC-801F-3DBA8EE3AD7F}" srcOrd="1" destOrd="0" presId="urn:microsoft.com/office/officeart/2005/8/layout/list1"/>
    <dgm:cxn modelId="{B84765C0-EA23-4481-A365-84E60572BA77}" srcId="{A5969B38-C68B-4C36-83A6-C67411EF3CE2}" destId="{20FEA965-5005-4F26-857C-62B2E3D98E8C}" srcOrd="1" destOrd="0" parTransId="{B2C25688-9BD7-4FB3-963C-CA8714158F62}" sibTransId="{37A596A4-1497-436A-BA24-59512233C4AF}"/>
    <dgm:cxn modelId="{15448BC0-5578-4E3F-9090-32F40285BAE2}" type="presOf" srcId="{4F9809FF-E7AE-46BF-8507-F7330AF7D421}" destId="{2313C003-F8FC-4086-BB5B-DF1D06868874}" srcOrd="0" destOrd="0" presId="urn:microsoft.com/office/officeart/2005/8/layout/list1"/>
    <dgm:cxn modelId="{2A761CD0-E915-4C0A-9277-62EA13C8B5BC}" srcId="{A5969B38-C68B-4C36-83A6-C67411EF3CE2}" destId="{C6E02EF8-8E87-4AD0-9792-672CE3860E16}" srcOrd="3" destOrd="0" parTransId="{B6B9633D-0449-4251-AAC5-D70A86E51429}" sibTransId="{44570243-750D-4431-9047-7CD5CAA88611}"/>
    <dgm:cxn modelId="{0B53C8D2-4E5D-44FF-82CD-487E50FD682D}" type="presOf" srcId="{20FEA965-5005-4F26-857C-62B2E3D98E8C}" destId="{65C1973B-5ECC-402F-AA3D-0C47D66D3CF7}" srcOrd="1" destOrd="0" presId="urn:microsoft.com/office/officeart/2005/8/layout/list1"/>
    <dgm:cxn modelId="{EABEC3D9-16EF-41D5-8D89-8C862385452D}" srcId="{A5969B38-C68B-4C36-83A6-C67411EF3CE2}" destId="{F544A707-D9C3-4BF8-AD2C-840689C84DC9}" srcOrd="4" destOrd="0" parTransId="{DD83AE43-72C5-402A-9855-57DBDA4625AE}" sibTransId="{77FEE5A3-6445-49D3-9939-EC10F29AC421}"/>
    <dgm:cxn modelId="{5146F8E2-E513-4425-92B9-2F0F12ED70AA}" srcId="{AD6EA54C-7DA9-4EBA-89A6-78F08496EA82}" destId="{4F9809FF-E7AE-46BF-8507-F7330AF7D421}" srcOrd="0" destOrd="0" parTransId="{255CA1BD-18BC-4D5C-8568-6C7B25324C38}" sibTransId="{E4A66A96-7478-40F3-B07C-765D9E77EFBF}"/>
    <dgm:cxn modelId="{F05EA9EB-FB68-4586-B572-A88996714414}" type="presOf" srcId="{A211EAF8-66C0-4A52-8320-432AA95DBC90}" destId="{C4544A7F-8174-43A8-A1F6-1A92F708CB94}" srcOrd="0" destOrd="0" presId="urn:microsoft.com/office/officeart/2005/8/layout/list1"/>
    <dgm:cxn modelId="{532B50ED-397F-4796-BCA7-AB69BA8EEF5E}" type="presOf" srcId="{C6E02EF8-8E87-4AD0-9792-672CE3860E16}" destId="{BCA1FDC2-0C3C-40BC-A9CF-AB8842E8DB11}" srcOrd="1" destOrd="0" presId="urn:microsoft.com/office/officeart/2005/8/layout/list1"/>
    <dgm:cxn modelId="{A59013FB-DF71-4462-818B-185D5DB59FAF}" type="presOf" srcId="{A5969B38-C68B-4C36-83A6-C67411EF3CE2}" destId="{36098BB9-321F-42EA-97E2-5A73DCFBA6D9}" srcOrd="0" destOrd="0" presId="urn:microsoft.com/office/officeart/2005/8/layout/list1"/>
    <dgm:cxn modelId="{644BC666-35FD-4BF8-AE31-4AA7342CB061}" type="presParOf" srcId="{36098BB9-321F-42EA-97E2-5A73DCFBA6D9}" destId="{5063E5E7-98F1-49F5-8501-5A5D8F50F9C5}" srcOrd="0" destOrd="0" presId="urn:microsoft.com/office/officeart/2005/8/layout/list1"/>
    <dgm:cxn modelId="{24F5BA15-2B95-4249-9C38-2E17477264E6}" type="presParOf" srcId="{5063E5E7-98F1-49F5-8501-5A5D8F50F9C5}" destId="{D2223185-6465-4B00-97EE-807C0C6636F5}" srcOrd="0" destOrd="0" presId="urn:microsoft.com/office/officeart/2005/8/layout/list1"/>
    <dgm:cxn modelId="{5A2575A5-51F3-4477-9430-5DF08858DA7F}" type="presParOf" srcId="{5063E5E7-98F1-49F5-8501-5A5D8F50F9C5}" destId="{2898F684-2ABD-4EFC-8618-7578AACA71DB}" srcOrd="1" destOrd="0" presId="urn:microsoft.com/office/officeart/2005/8/layout/list1"/>
    <dgm:cxn modelId="{B4E99565-D77B-4F98-9E0C-6C9BE969AA7A}" type="presParOf" srcId="{36098BB9-321F-42EA-97E2-5A73DCFBA6D9}" destId="{BB1D5F81-8A58-43F0-87BF-B4FEE4F6DE80}" srcOrd="1" destOrd="0" presId="urn:microsoft.com/office/officeart/2005/8/layout/list1"/>
    <dgm:cxn modelId="{C64AB845-BE80-41EE-AC71-CBA17D491F53}" type="presParOf" srcId="{36098BB9-321F-42EA-97E2-5A73DCFBA6D9}" destId="{C4544A7F-8174-43A8-A1F6-1A92F708CB94}" srcOrd="2" destOrd="0" presId="urn:microsoft.com/office/officeart/2005/8/layout/list1"/>
    <dgm:cxn modelId="{59EC3C47-A0C3-4563-BCBA-FC878020B4A6}" type="presParOf" srcId="{36098BB9-321F-42EA-97E2-5A73DCFBA6D9}" destId="{29159B0F-BF23-423F-A9F3-973837B4348F}" srcOrd="3" destOrd="0" presId="urn:microsoft.com/office/officeart/2005/8/layout/list1"/>
    <dgm:cxn modelId="{46E814FE-15AD-4851-A282-A29AC159205D}" type="presParOf" srcId="{36098BB9-321F-42EA-97E2-5A73DCFBA6D9}" destId="{BE3091FE-C706-4CA1-AD17-861F6D3A84FB}" srcOrd="4" destOrd="0" presId="urn:microsoft.com/office/officeart/2005/8/layout/list1"/>
    <dgm:cxn modelId="{F6677FCE-A39F-4F04-AAA0-8CDA711CA282}" type="presParOf" srcId="{BE3091FE-C706-4CA1-AD17-861F6D3A84FB}" destId="{1FB778F8-2B0C-4BE9-ADE6-71D543940BA2}" srcOrd="0" destOrd="0" presId="urn:microsoft.com/office/officeart/2005/8/layout/list1"/>
    <dgm:cxn modelId="{C453A719-2274-4273-824B-202D6ED56DA5}" type="presParOf" srcId="{BE3091FE-C706-4CA1-AD17-861F6D3A84FB}" destId="{65C1973B-5ECC-402F-AA3D-0C47D66D3CF7}" srcOrd="1" destOrd="0" presId="urn:microsoft.com/office/officeart/2005/8/layout/list1"/>
    <dgm:cxn modelId="{C115903A-BF9E-4541-B4FF-70AEC1690B6E}" type="presParOf" srcId="{36098BB9-321F-42EA-97E2-5A73DCFBA6D9}" destId="{3C233F61-BD91-4C1B-9629-F57E3838E3A9}" srcOrd="5" destOrd="0" presId="urn:microsoft.com/office/officeart/2005/8/layout/list1"/>
    <dgm:cxn modelId="{F9D8A9C6-D56C-4351-9F13-5CB2BB935C71}" type="presParOf" srcId="{36098BB9-321F-42EA-97E2-5A73DCFBA6D9}" destId="{B0FCA58C-7E96-4FBA-8068-07503A57E1D1}" srcOrd="6" destOrd="0" presId="urn:microsoft.com/office/officeart/2005/8/layout/list1"/>
    <dgm:cxn modelId="{F3375ED1-1BBD-49EF-9767-D977CBEFA462}" type="presParOf" srcId="{36098BB9-321F-42EA-97E2-5A73DCFBA6D9}" destId="{1CC07AC6-2AD4-479D-931B-8028097E021C}" srcOrd="7" destOrd="0" presId="urn:microsoft.com/office/officeart/2005/8/layout/list1"/>
    <dgm:cxn modelId="{0FC88C02-9410-48E6-8FB7-5FB757390A2A}" type="presParOf" srcId="{36098BB9-321F-42EA-97E2-5A73DCFBA6D9}" destId="{A6483416-65D1-44AB-939F-B849A81F2A99}" srcOrd="8" destOrd="0" presId="urn:microsoft.com/office/officeart/2005/8/layout/list1"/>
    <dgm:cxn modelId="{EEECFF51-522E-4906-B72C-69A314B415C6}" type="presParOf" srcId="{A6483416-65D1-44AB-939F-B849A81F2A99}" destId="{9CBED91B-2F8B-4DE2-A133-D72850EC3690}" srcOrd="0" destOrd="0" presId="urn:microsoft.com/office/officeart/2005/8/layout/list1"/>
    <dgm:cxn modelId="{A97BDD8B-5DA0-48F8-B87B-B8516FC75078}" type="presParOf" srcId="{A6483416-65D1-44AB-939F-B849A81F2A99}" destId="{9BB21CB7-9FF3-4247-A4EF-E81086F0C59E}" srcOrd="1" destOrd="0" presId="urn:microsoft.com/office/officeart/2005/8/layout/list1"/>
    <dgm:cxn modelId="{A21E5741-B1EE-478B-91D8-360CA4B3CD7C}" type="presParOf" srcId="{36098BB9-321F-42EA-97E2-5A73DCFBA6D9}" destId="{25857447-A504-4F9F-91DB-AA8CBEC26A98}" srcOrd="9" destOrd="0" presId="urn:microsoft.com/office/officeart/2005/8/layout/list1"/>
    <dgm:cxn modelId="{8AE34ED9-6D36-4884-AD31-076429E8512A}" type="presParOf" srcId="{36098BB9-321F-42EA-97E2-5A73DCFBA6D9}" destId="{A0FC80D4-E0D7-4135-A107-6C8BB4D299DE}" srcOrd="10" destOrd="0" presId="urn:microsoft.com/office/officeart/2005/8/layout/list1"/>
    <dgm:cxn modelId="{0101F321-627F-458F-90AD-F40C8281313B}" type="presParOf" srcId="{36098BB9-321F-42EA-97E2-5A73DCFBA6D9}" destId="{E5AC1210-8AAA-4F24-8F8B-E53D296F7727}" srcOrd="11" destOrd="0" presId="urn:microsoft.com/office/officeart/2005/8/layout/list1"/>
    <dgm:cxn modelId="{BBB9D961-4BB1-455F-AB57-42FC1C0D84DC}" type="presParOf" srcId="{36098BB9-321F-42EA-97E2-5A73DCFBA6D9}" destId="{66BF1791-B764-4456-91D1-25CBFC8A61D0}" srcOrd="12" destOrd="0" presId="urn:microsoft.com/office/officeart/2005/8/layout/list1"/>
    <dgm:cxn modelId="{AF3741B2-96CE-4357-8959-C1A8C29D6533}" type="presParOf" srcId="{66BF1791-B764-4456-91D1-25CBFC8A61D0}" destId="{4FBC720C-9DE5-4463-994F-A1017F160AE7}" srcOrd="0" destOrd="0" presId="urn:microsoft.com/office/officeart/2005/8/layout/list1"/>
    <dgm:cxn modelId="{0F8A615C-0D3E-445E-9C56-AD5292E9329F}" type="presParOf" srcId="{66BF1791-B764-4456-91D1-25CBFC8A61D0}" destId="{BCA1FDC2-0C3C-40BC-A9CF-AB8842E8DB11}" srcOrd="1" destOrd="0" presId="urn:microsoft.com/office/officeart/2005/8/layout/list1"/>
    <dgm:cxn modelId="{168FB046-FAD3-433D-B9A7-5D734D2D3515}" type="presParOf" srcId="{36098BB9-321F-42EA-97E2-5A73DCFBA6D9}" destId="{A2E87A49-B061-4D08-9AD4-AE82C1C16B43}" srcOrd="13" destOrd="0" presId="urn:microsoft.com/office/officeart/2005/8/layout/list1"/>
    <dgm:cxn modelId="{A6A44FB8-161E-4131-8B18-92B8D4721E2A}" type="presParOf" srcId="{36098BB9-321F-42EA-97E2-5A73DCFBA6D9}" destId="{906FD314-9B6D-430F-8168-7E57FE0D70EB}" srcOrd="14" destOrd="0" presId="urn:microsoft.com/office/officeart/2005/8/layout/list1"/>
    <dgm:cxn modelId="{B18DE66C-4608-4E75-9979-D7920A949C80}" type="presParOf" srcId="{36098BB9-321F-42EA-97E2-5A73DCFBA6D9}" destId="{1588ACE4-D331-4F11-A84A-B4346BBB1E5B}" srcOrd="15" destOrd="0" presId="urn:microsoft.com/office/officeart/2005/8/layout/list1"/>
    <dgm:cxn modelId="{A9983959-CAE7-4225-8CD3-BC4D46E57D01}" type="presParOf" srcId="{36098BB9-321F-42EA-97E2-5A73DCFBA6D9}" destId="{1129DAA1-0E7F-4887-BBBA-75D3B8430BBD}" srcOrd="16" destOrd="0" presId="urn:microsoft.com/office/officeart/2005/8/layout/list1"/>
    <dgm:cxn modelId="{5B74733B-EC18-44F8-9A69-25961759BD73}" type="presParOf" srcId="{1129DAA1-0E7F-4887-BBBA-75D3B8430BBD}" destId="{FB01FCBF-F348-46F2-AD7B-4907EAEF889B}" srcOrd="0" destOrd="0" presId="urn:microsoft.com/office/officeart/2005/8/layout/list1"/>
    <dgm:cxn modelId="{E6B2B814-833A-4155-AB32-3A5D5179F392}" type="presParOf" srcId="{1129DAA1-0E7F-4887-BBBA-75D3B8430BBD}" destId="{EE587534-9A73-4814-8A9A-192993849219}" srcOrd="1" destOrd="0" presId="urn:microsoft.com/office/officeart/2005/8/layout/list1"/>
    <dgm:cxn modelId="{B8F290B3-E2A8-44F1-9A0E-E99D95824475}" type="presParOf" srcId="{36098BB9-321F-42EA-97E2-5A73DCFBA6D9}" destId="{3ED5A4DA-08DC-471A-A640-76C02CB0844D}" srcOrd="17" destOrd="0" presId="urn:microsoft.com/office/officeart/2005/8/layout/list1"/>
    <dgm:cxn modelId="{35FCCC7E-B8D1-487B-B92C-1B7AE7D6462F}" type="presParOf" srcId="{36098BB9-321F-42EA-97E2-5A73DCFBA6D9}" destId="{B566A3EB-00F4-4B04-A9A1-C4FC43C4E23B}" srcOrd="18" destOrd="0" presId="urn:microsoft.com/office/officeart/2005/8/layout/list1"/>
    <dgm:cxn modelId="{733A3DD6-7808-4F2F-83DB-EEE809B9138E}" type="presParOf" srcId="{36098BB9-321F-42EA-97E2-5A73DCFBA6D9}" destId="{C1A1C03D-0300-4C7E-9DA7-BAA47279C17A}" srcOrd="19" destOrd="0" presId="urn:microsoft.com/office/officeart/2005/8/layout/list1"/>
    <dgm:cxn modelId="{3DB2FA8C-946C-4B94-B2DA-0F2F8FA98FF0}" type="presParOf" srcId="{36098BB9-321F-42EA-97E2-5A73DCFBA6D9}" destId="{A39DDA55-58B4-4796-B18C-5A2F9D97E72B}" srcOrd="20" destOrd="0" presId="urn:microsoft.com/office/officeart/2005/8/layout/list1"/>
    <dgm:cxn modelId="{C5B0006A-6DB4-404D-B797-081CC1F88218}" type="presParOf" srcId="{A39DDA55-58B4-4796-B18C-5A2F9D97E72B}" destId="{DC6AF770-0A67-4D6D-B825-B9A00FB4108E}" srcOrd="0" destOrd="0" presId="urn:microsoft.com/office/officeart/2005/8/layout/list1"/>
    <dgm:cxn modelId="{B5927199-A602-400F-BB75-24620F49EFAE}" type="presParOf" srcId="{A39DDA55-58B4-4796-B18C-5A2F9D97E72B}" destId="{6FA85752-3580-4DCC-801F-3DBA8EE3AD7F}" srcOrd="1" destOrd="0" presId="urn:microsoft.com/office/officeart/2005/8/layout/list1"/>
    <dgm:cxn modelId="{DF127FDF-556F-436D-A84B-1F1C8C6E0A0F}" type="presParOf" srcId="{36098BB9-321F-42EA-97E2-5A73DCFBA6D9}" destId="{0BD65797-80C4-4AA1-91EA-BBCF5FD28C51}" srcOrd="21" destOrd="0" presId="urn:microsoft.com/office/officeart/2005/8/layout/list1"/>
    <dgm:cxn modelId="{6BEB1369-FA50-445A-859D-98A5F63C3C8B}" type="presParOf" srcId="{36098BB9-321F-42EA-97E2-5A73DCFBA6D9}" destId="{2313C003-F8FC-4086-BB5B-DF1D06868874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6991A2B-C663-4BAD-BD86-58C040BE70AE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1F7C102-E030-4E5F-AF2A-90C66CC8D7ED}">
      <dgm:prSet custT="1"/>
      <dgm:spPr/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- на организацию библиотечного обслуживания населения   </a:t>
          </a:r>
        </a:p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                                                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46,52</a:t>
          </a:r>
        </a:p>
      </dgm:t>
    </dgm:pt>
    <dgm:pt modelId="{5772B68D-5734-489D-94B0-2565062C53CA}" type="parTrans" cxnId="{8D73D3AA-81BF-477B-BC14-4191D48EB820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43C86B-6A3E-4812-96AF-10642CB0AF51}" type="sibTrans" cxnId="{8D73D3AA-81BF-477B-BC14-4191D48EB820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3A5A22-AB15-4E36-986F-751460F3A84B}">
      <dgm:prSet custT="1"/>
      <dgm:spPr/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- на обеспечение доступа населения к музейным ценностям и сохранности музейного фонда                       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5,15</a:t>
          </a:r>
        </a:p>
      </dgm:t>
    </dgm:pt>
    <dgm:pt modelId="{E39FE052-B864-48EF-8A7D-9049EFB60F90}" type="parTrans" cxnId="{444E2ACE-AA06-49BF-B7E7-2A80A96DEE2C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B03688-6626-41A2-ACFF-9716FFA736A9}" type="sibTrans" cxnId="{444E2ACE-AA06-49BF-B7E7-2A80A96DEE2C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08EF57-E332-4909-A666-9C7C03966819}">
      <dgm:prSet custT="1"/>
      <dgm:spPr/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- на создание условий для деятельности клубных формирований, а также развитие местного традиционного народного творчества, а также сохранение возрождение и развитие народных художественных промыслов и ремесел       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58,02</a:t>
          </a:r>
        </a:p>
      </dgm:t>
    </dgm:pt>
    <dgm:pt modelId="{26998499-C3ED-458A-9807-C409510EB501}" type="parTrans" cxnId="{B86CC085-8D71-487D-AE69-E25FC1BE8AE7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0343B6-AF84-43C7-939A-952D658EDA24}" type="sibTrans" cxnId="{B86CC085-8D71-487D-AE69-E25FC1BE8AE7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9DDEA0-4C39-4FA0-889A-A9F3B2C883A6}">
      <dgm:prSet custT="1"/>
      <dgm:spPr/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- на создание условий для организации досуга и обеспечение жителей муниципального образования услугами организаций культуры ДК Горняк                                      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33,64</a:t>
          </a:r>
        </a:p>
      </dgm:t>
    </dgm:pt>
    <dgm:pt modelId="{D6FD7344-6DFD-404C-ACA6-4AF5CE21AC77}" type="parTrans" cxnId="{095979E0-AE48-4369-AA27-DB5D9D149E2F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61E522-25EF-40D5-8A2A-533ACCABEFDB}" type="sibTrans" cxnId="{095979E0-AE48-4369-AA27-DB5D9D149E2F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7BE1EE-E475-4847-9CEB-9CD5FCB98FB4}">
      <dgm:prSet custT="1"/>
      <dgm:spPr/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- другие вопросы в области культуры          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39,01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440AA5-0017-4118-9FFD-95105795A2E4}" type="parTrans" cxnId="{6088062D-64A0-4CD0-9C22-EFBB83383109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6AE160-0BD5-4F8C-8E26-3BC3ECD4BECC}" type="sibTrans" cxnId="{6088062D-64A0-4CD0-9C22-EFBB83383109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F84253-4AED-40A3-B7AD-31936FE8B9A4}" type="pres">
      <dgm:prSet presAssocID="{46991A2B-C663-4BAD-BD86-58C040BE70AE}" presName="linear" presStyleCnt="0">
        <dgm:presLayoutVars>
          <dgm:animLvl val="lvl"/>
          <dgm:resizeHandles val="exact"/>
        </dgm:presLayoutVars>
      </dgm:prSet>
      <dgm:spPr/>
    </dgm:pt>
    <dgm:pt modelId="{70A61DD7-0667-4268-B268-7E0997590976}" type="pres">
      <dgm:prSet presAssocID="{11F7C102-E030-4E5F-AF2A-90C66CC8D7E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123A719-8BEF-4729-98E4-53C9FD91D645}" type="pres">
      <dgm:prSet presAssocID="{C243C86B-6A3E-4812-96AF-10642CB0AF51}" presName="spacer" presStyleCnt="0"/>
      <dgm:spPr/>
    </dgm:pt>
    <dgm:pt modelId="{99E4D43A-32B8-4361-9C21-1E474CB959CD}" type="pres">
      <dgm:prSet presAssocID="{093A5A22-AB15-4E36-986F-751460F3A84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6EB0A26-0E56-44B3-8A9F-F5AE374B51E1}" type="pres">
      <dgm:prSet presAssocID="{C2B03688-6626-41A2-ACFF-9716FFA736A9}" presName="spacer" presStyleCnt="0"/>
      <dgm:spPr/>
    </dgm:pt>
    <dgm:pt modelId="{B44BE540-292F-4260-90DF-C3F4AE185FD6}" type="pres">
      <dgm:prSet presAssocID="{A308EF57-E332-4909-A666-9C7C0396681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5169190-4EDA-45C7-9B26-0A40934BD2FF}" type="pres">
      <dgm:prSet presAssocID="{740343B6-AF84-43C7-939A-952D658EDA24}" presName="spacer" presStyleCnt="0"/>
      <dgm:spPr/>
    </dgm:pt>
    <dgm:pt modelId="{0F5F3582-01D6-4634-A08B-327C689743A9}" type="pres">
      <dgm:prSet presAssocID="{A59DDEA0-4C39-4FA0-889A-A9F3B2C883A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0F67A0C-BBFA-44CF-8148-C925941E3666}" type="pres">
      <dgm:prSet presAssocID="{4461E522-25EF-40D5-8A2A-533ACCABEFDB}" presName="spacer" presStyleCnt="0"/>
      <dgm:spPr/>
    </dgm:pt>
    <dgm:pt modelId="{5EBD964B-7BF2-4EB8-BC2B-E2744E9167F8}" type="pres">
      <dgm:prSet presAssocID="{187BE1EE-E475-4847-9CEB-9CD5FCB98FB4}" presName="parentText" presStyleLbl="node1" presStyleIdx="4" presStyleCnt="5" custLinFactNeighborX="-1755" custLinFactNeighborY="-24052">
        <dgm:presLayoutVars>
          <dgm:chMax val="0"/>
          <dgm:bulletEnabled val="1"/>
        </dgm:presLayoutVars>
      </dgm:prSet>
      <dgm:spPr/>
    </dgm:pt>
  </dgm:ptLst>
  <dgm:cxnLst>
    <dgm:cxn modelId="{6088062D-64A0-4CD0-9C22-EFBB83383109}" srcId="{46991A2B-C663-4BAD-BD86-58C040BE70AE}" destId="{187BE1EE-E475-4847-9CEB-9CD5FCB98FB4}" srcOrd="4" destOrd="0" parTransId="{1D440AA5-0017-4118-9FFD-95105795A2E4}" sibTransId="{9D6AE160-0BD5-4F8C-8E26-3BC3ECD4BECC}"/>
    <dgm:cxn modelId="{B6847832-E053-4964-A055-0396F55D9E37}" type="presOf" srcId="{46991A2B-C663-4BAD-BD86-58C040BE70AE}" destId="{D0F84253-4AED-40A3-B7AD-31936FE8B9A4}" srcOrd="0" destOrd="0" presId="urn:microsoft.com/office/officeart/2005/8/layout/vList2"/>
    <dgm:cxn modelId="{9DB7A271-3B6E-4907-9F4B-D1D436CD2A42}" type="presOf" srcId="{187BE1EE-E475-4847-9CEB-9CD5FCB98FB4}" destId="{5EBD964B-7BF2-4EB8-BC2B-E2744E9167F8}" srcOrd="0" destOrd="0" presId="urn:microsoft.com/office/officeart/2005/8/layout/vList2"/>
    <dgm:cxn modelId="{B86CC085-8D71-487D-AE69-E25FC1BE8AE7}" srcId="{46991A2B-C663-4BAD-BD86-58C040BE70AE}" destId="{A308EF57-E332-4909-A666-9C7C03966819}" srcOrd="2" destOrd="0" parTransId="{26998499-C3ED-458A-9807-C409510EB501}" sibTransId="{740343B6-AF84-43C7-939A-952D658EDA24}"/>
    <dgm:cxn modelId="{1141299A-8F13-46B7-A190-499FE3224C01}" type="presOf" srcId="{093A5A22-AB15-4E36-986F-751460F3A84B}" destId="{99E4D43A-32B8-4361-9C21-1E474CB959CD}" srcOrd="0" destOrd="0" presId="urn:microsoft.com/office/officeart/2005/8/layout/vList2"/>
    <dgm:cxn modelId="{68D78A9A-C105-4406-8DAC-B7470408E9CB}" type="presOf" srcId="{A59DDEA0-4C39-4FA0-889A-A9F3B2C883A6}" destId="{0F5F3582-01D6-4634-A08B-327C689743A9}" srcOrd="0" destOrd="0" presId="urn:microsoft.com/office/officeart/2005/8/layout/vList2"/>
    <dgm:cxn modelId="{8D73D3AA-81BF-477B-BC14-4191D48EB820}" srcId="{46991A2B-C663-4BAD-BD86-58C040BE70AE}" destId="{11F7C102-E030-4E5F-AF2A-90C66CC8D7ED}" srcOrd="0" destOrd="0" parTransId="{5772B68D-5734-489D-94B0-2565062C53CA}" sibTransId="{C243C86B-6A3E-4812-96AF-10642CB0AF51}"/>
    <dgm:cxn modelId="{B4C6DDCD-20CB-4A06-9876-27643755BEA7}" type="presOf" srcId="{A308EF57-E332-4909-A666-9C7C03966819}" destId="{B44BE540-292F-4260-90DF-C3F4AE185FD6}" srcOrd="0" destOrd="0" presId="urn:microsoft.com/office/officeart/2005/8/layout/vList2"/>
    <dgm:cxn modelId="{444E2ACE-AA06-49BF-B7E7-2A80A96DEE2C}" srcId="{46991A2B-C663-4BAD-BD86-58C040BE70AE}" destId="{093A5A22-AB15-4E36-986F-751460F3A84B}" srcOrd="1" destOrd="0" parTransId="{E39FE052-B864-48EF-8A7D-9049EFB60F90}" sibTransId="{C2B03688-6626-41A2-ACFF-9716FFA736A9}"/>
    <dgm:cxn modelId="{095979E0-AE48-4369-AA27-DB5D9D149E2F}" srcId="{46991A2B-C663-4BAD-BD86-58C040BE70AE}" destId="{A59DDEA0-4C39-4FA0-889A-A9F3B2C883A6}" srcOrd="3" destOrd="0" parTransId="{D6FD7344-6DFD-404C-ACA6-4AF5CE21AC77}" sibTransId="{4461E522-25EF-40D5-8A2A-533ACCABEFDB}"/>
    <dgm:cxn modelId="{823DABF2-AD34-4638-9B44-DAD2DBDFA547}" type="presOf" srcId="{11F7C102-E030-4E5F-AF2A-90C66CC8D7ED}" destId="{70A61DD7-0667-4268-B268-7E0997590976}" srcOrd="0" destOrd="0" presId="urn:microsoft.com/office/officeart/2005/8/layout/vList2"/>
    <dgm:cxn modelId="{C4AE62D7-BCF6-4CE7-A0B5-E1FD5314543E}" type="presParOf" srcId="{D0F84253-4AED-40A3-B7AD-31936FE8B9A4}" destId="{70A61DD7-0667-4268-B268-7E0997590976}" srcOrd="0" destOrd="0" presId="urn:microsoft.com/office/officeart/2005/8/layout/vList2"/>
    <dgm:cxn modelId="{0CD1C670-1899-404A-8BF4-680AF683FBF3}" type="presParOf" srcId="{D0F84253-4AED-40A3-B7AD-31936FE8B9A4}" destId="{8123A719-8BEF-4729-98E4-53C9FD91D645}" srcOrd="1" destOrd="0" presId="urn:microsoft.com/office/officeart/2005/8/layout/vList2"/>
    <dgm:cxn modelId="{1B50E74C-22C2-4DEA-8D60-9CADA3C70006}" type="presParOf" srcId="{D0F84253-4AED-40A3-B7AD-31936FE8B9A4}" destId="{99E4D43A-32B8-4361-9C21-1E474CB959CD}" srcOrd="2" destOrd="0" presId="urn:microsoft.com/office/officeart/2005/8/layout/vList2"/>
    <dgm:cxn modelId="{B07A5536-DA3F-43D2-B5BB-203020930A94}" type="presParOf" srcId="{D0F84253-4AED-40A3-B7AD-31936FE8B9A4}" destId="{26EB0A26-0E56-44B3-8A9F-F5AE374B51E1}" srcOrd="3" destOrd="0" presId="urn:microsoft.com/office/officeart/2005/8/layout/vList2"/>
    <dgm:cxn modelId="{27B5C4CF-B314-45E0-8C7F-8A864BA29F25}" type="presParOf" srcId="{D0F84253-4AED-40A3-B7AD-31936FE8B9A4}" destId="{B44BE540-292F-4260-90DF-C3F4AE185FD6}" srcOrd="4" destOrd="0" presId="urn:microsoft.com/office/officeart/2005/8/layout/vList2"/>
    <dgm:cxn modelId="{57F5103D-CF02-4973-BDF3-BBCEE914E77C}" type="presParOf" srcId="{D0F84253-4AED-40A3-B7AD-31936FE8B9A4}" destId="{65169190-4EDA-45C7-9B26-0A40934BD2FF}" srcOrd="5" destOrd="0" presId="urn:microsoft.com/office/officeart/2005/8/layout/vList2"/>
    <dgm:cxn modelId="{CD99BEB7-58BE-494B-B773-90AECB4F6AA7}" type="presParOf" srcId="{D0F84253-4AED-40A3-B7AD-31936FE8B9A4}" destId="{0F5F3582-01D6-4634-A08B-327C689743A9}" srcOrd="6" destOrd="0" presId="urn:microsoft.com/office/officeart/2005/8/layout/vList2"/>
    <dgm:cxn modelId="{EC457080-D059-4B08-A0CA-466A60A61697}" type="presParOf" srcId="{D0F84253-4AED-40A3-B7AD-31936FE8B9A4}" destId="{70F67A0C-BBFA-44CF-8148-C925941E3666}" srcOrd="7" destOrd="0" presId="urn:microsoft.com/office/officeart/2005/8/layout/vList2"/>
    <dgm:cxn modelId="{E9BCF662-3096-4F43-9CDF-C903860D283C}" type="presParOf" srcId="{D0F84253-4AED-40A3-B7AD-31936FE8B9A4}" destId="{5EBD964B-7BF2-4EB8-BC2B-E2744E9167F8}" srcOrd="8" destOrd="0" presId="urn:microsoft.com/office/officeart/2005/8/layout/vList2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3A0677B-F1EF-4C89-A3F7-A4FEBDED2E8F}" type="doc">
      <dgm:prSet loTypeId="urn:microsoft.com/office/officeart/2005/8/layout/radial4" loCatId="relationship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DCB6CE2-393E-4E45-A724-B8D6987A6D62}">
      <dgm:prSet phldrT="[Текст]" custT="1"/>
      <dgm:spPr>
        <a:solidFill>
          <a:srgbClr val="F8DDD4"/>
        </a:solidFill>
      </dgm:spPr>
      <dgm:t>
        <a:bodyPr/>
        <a:lstStyle/>
        <a:p>
          <a:pPr algn="l"/>
          <a:r>
            <a:rPr lang="ru-RU" sz="2000" dirty="0">
              <a:solidFill>
                <a:schemeClr val="tx1"/>
              </a:solidFill>
              <a:latin typeface="Arial Black" panose="020B0A04020102020204" pitchFamily="34" charset="0"/>
            </a:rPr>
            <a:t>  </a:t>
          </a:r>
          <a:r>
            <a:rPr lang="ru-RU" sz="1600" dirty="0">
              <a:solidFill>
                <a:schemeClr val="tx1"/>
              </a:solidFill>
              <a:latin typeface="Arial Black" panose="020B0A04020102020204" pitchFamily="34" charset="0"/>
            </a:rPr>
            <a:t>Дорожное хозяйство – </a:t>
          </a:r>
          <a:r>
            <a:rPr lang="ru-RU" sz="16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50,46</a:t>
          </a:r>
        </a:p>
        <a:p>
          <a:pPr algn="l"/>
          <a:r>
            <a:rPr lang="ru-RU" sz="18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- </a:t>
          </a:r>
          <a:r>
            <a:rPr lang="ru-RU" sz="14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Ремонт автомобильных дорог - 31,34</a:t>
          </a:r>
        </a:p>
        <a:p>
          <a:pPr algn="l"/>
          <a:r>
            <a:rPr lang="ru-RU" sz="14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- Содержание и ремонт автодорог - 15,10</a:t>
          </a:r>
        </a:p>
        <a:p>
          <a:pPr algn="l"/>
          <a:r>
            <a:rPr lang="ru-RU" sz="14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- Мероприятия по повышению безопасности дорожного движения - 4,02 </a:t>
          </a:r>
        </a:p>
      </dgm:t>
    </dgm:pt>
    <dgm:pt modelId="{2179380D-A7BA-4847-AEB9-5E5F26FFDF0A}" type="parTrans" cxnId="{C72CCCA7-6140-4BB1-B17B-B4E2AB3E31FE}">
      <dgm:prSet/>
      <dgm:spPr>
        <a:solidFill>
          <a:srgbClr val="F8DDD4"/>
        </a:solidFill>
      </dgm:spPr>
      <dgm:t>
        <a:bodyPr/>
        <a:lstStyle/>
        <a:p>
          <a:endParaRPr lang="ru-RU"/>
        </a:p>
      </dgm:t>
    </dgm:pt>
    <dgm:pt modelId="{A3450310-15B4-4FB2-818C-92C9A3F37101}" type="sibTrans" cxnId="{C72CCCA7-6140-4BB1-B17B-B4E2AB3E31FE}">
      <dgm:prSet/>
      <dgm:spPr/>
      <dgm:t>
        <a:bodyPr/>
        <a:lstStyle/>
        <a:p>
          <a:endParaRPr lang="ru-RU"/>
        </a:p>
      </dgm:t>
    </dgm:pt>
    <dgm:pt modelId="{059D044F-826C-43E6-A8A1-4E6BBC7EACCD}">
      <dgm:prSet phldrT="[Текст]" custT="1"/>
      <dgm:spPr>
        <a:solidFill>
          <a:srgbClr val="FFC000"/>
        </a:solidFill>
      </dgm:spPr>
      <dgm:t>
        <a:bodyPr/>
        <a:lstStyle/>
        <a:p>
          <a:endParaRPr lang="ru-RU" sz="2400" dirty="0">
            <a:latin typeface="Arial Black" panose="020B0A04020102020204" pitchFamily="34" charset="0"/>
          </a:endParaRPr>
        </a:p>
        <a:p>
          <a:r>
            <a:rPr lang="ru-RU" sz="2400" dirty="0">
              <a:solidFill>
                <a:schemeClr val="tx1"/>
              </a:solidFill>
              <a:latin typeface="Arial Black" panose="020B0A04020102020204" pitchFamily="34" charset="0"/>
            </a:rPr>
            <a:t>85,85</a:t>
          </a:r>
        </a:p>
        <a:p>
          <a:endParaRPr lang="ru-RU" sz="2400" dirty="0"/>
        </a:p>
      </dgm:t>
    </dgm:pt>
    <dgm:pt modelId="{F155F367-D6E4-4AE6-9D38-ECD9E9E4993F}" type="sibTrans" cxnId="{CF421CAD-32C7-4C9C-A91C-B3F25D3F6920}">
      <dgm:prSet/>
      <dgm:spPr/>
      <dgm:t>
        <a:bodyPr/>
        <a:lstStyle/>
        <a:p>
          <a:endParaRPr lang="ru-RU"/>
        </a:p>
      </dgm:t>
    </dgm:pt>
    <dgm:pt modelId="{6CEC187B-7024-4E53-95AC-8450D5C02F12}" type="parTrans" cxnId="{CF421CAD-32C7-4C9C-A91C-B3F25D3F6920}">
      <dgm:prSet/>
      <dgm:spPr/>
      <dgm:t>
        <a:bodyPr/>
        <a:lstStyle/>
        <a:p>
          <a:endParaRPr lang="ru-RU"/>
        </a:p>
      </dgm:t>
    </dgm:pt>
    <dgm:pt modelId="{97B14228-3D9B-45F4-A133-E9165334423C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600" dirty="0">
              <a:solidFill>
                <a:schemeClr val="tx1"/>
              </a:solidFill>
              <a:latin typeface="Arial Black" panose="020B0A04020102020204" pitchFamily="34" charset="0"/>
            </a:rPr>
            <a:t>Сельское хозяйство и рыболовство </a:t>
          </a:r>
        </a:p>
        <a:p>
          <a:r>
            <a:rPr lang="ru-RU" sz="3200" dirty="0">
              <a:latin typeface="Arial Black" panose="020B0A04020102020204" pitchFamily="34" charset="0"/>
            </a:rPr>
            <a:t> </a:t>
          </a:r>
          <a:r>
            <a:rPr lang="ru-RU" sz="20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9,57</a:t>
          </a:r>
        </a:p>
      </dgm:t>
    </dgm:pt>
    <dgm:pt modelId="{459CBF83-0958-4307-BFE4-71E2BD126C45}" type="parTrans" cxnId="{B4F57B49-5CD1-46C3-B29D-97A8A249AD57}">
      <dgm:prSet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53ECE541-D08D-4615-8DD3-A351AFBD3D7B}" type="sibTrans" cxnId="{B4F57B49-5CD1-46C3-B29D-97A8A249AD57}">
      <dgm:prSet/>
      <dgm:spPr/>
      <dgm:t>
        <a:bodyPr/>
        <a:lstStyle/>
        <a:p>
          <a:endParaRPr lang="ru-RU"/>
        </a:p>
      </dgm:t>
    </dgm:pt>
    <dgm:pt modelId="{045D3AED-274F-4B60-9806-9AAD81A2FCBD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ctr">
            <a:spcAft>
              <a:spcPts val="0"/>
            </a:spcAft>
            <a:buNone/>
          </a:pPr>
          <a:r>
            <a:rPr lang="ru-RU" sz="20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rPr>
            <a:t> </a:t>
          </a:r>
          <a:r>
            <a:rPr lang="ru-RU" sz="1600" dirty="0">
              <a:solidFill>
                <a:schemeClr val="tx1"/>
              </a:solidFill>
              <a:latin typeface="Arial Black" panose="020B0A04020102020204" pitchFamily="34" charset="0"/>
            </a:rPr>
            <a:t>Транспорт </a:t>
          </a:r>
        </a:p>
        <a:p>
          <a:pPr algn="l">
            <a:spcAft>
              <a:spcPts val="0"/>
            </a:spcAft>
            <a:buNone/>
          </a:pPr>
          <a:r>
            <a:rPr lang="ru-RU" sz="1600" dirty="0">
              <a:solidFill>
                <a:schemeClr val="tx1"/>
              </a:solidFill>
              <a:latin typeface="Arial Black" panose="020B0A04020102020204" pitchFamily="34" charset="0"/>
            </a:rPr>
            <a:t>             </a:t>
          </a:r>
        </a:p>
        <a:p>
          <a:pPr algn="l">
            <a:spcAft>
              <a:spcPts val="0"/>
            </a:spcAft>
            <a:buNone/>
          </a:pPr>
          <a:r>
            <a:rPr lang="ru-RU" sz="2000" dirty="0">
              <a:solidFill>
                <a:schemeClr val="tx1"/>
              </a:solidFill>
              <a:latin typeface="Arial Black" panose="020B0A04020102020204" pitchFamily="34" charset="0"/>
            </a:rPr>
            <a:t>         51,4</a:t>
          </a:r>
        </a:p>
        <a:p>
          <a:pPr algn="l">
            <a:spcAft>
              <a:spcPts val="0"/>
            </a:spcAft>
            <a:buFontTx/>
            <a:buNone/>
          </a:pPr>
          <a:endParaRPr lang="ru-RU" sz="1800" dirty="0">
            <a:solidFill>
              <a:schemeClr val="accent5">
                <a:lumMod val="25000"/>
              </a:schemeClr>
            </a:solidFill>
            <a:latin typeface="Arial Black" panose="020B0A04020102020204" pitchFamily="34" charset="0"/>
          </a:endParaRPr>
        </a:p>
      </dgm:t>
    </dgm:pt>
    <dgm:pt modelId="{F723C7BE-9C6E-4270-9281-8109E8ACF3AB}" type="parTrans" cxnId="{B91880C5-0519-4968-BF1A-2ADA88F39BAC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C6C181DD-B5CA-42E6-99A7-00AF4406AFC8}" type="sibTrans" cxnId="{B91880C5-0519-4968-BF1A-2ADA88F39BAC}">
      <dgm:prSet/>
      <dgm:spPr/>
      <dgm:t>
        <a:bodyPr/>
        <a:lstStyle/>
        <a:p>
          <a:endParaRPr lang="ru-RU"/>
        </a:p>
      </dgm:t>
    </dgm:pt>
    <dgm:pt modelId="{D327CFAB-AD19-4540-860F-BB17B341C6DF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ru-RU" sz="1600" dirty="0">
              <a:solidFill>
                <a:schemeClr val="tx1"/>
              </a:solidFill>
              <a:latin typeface="Arial Black" panose="020B0A04020102020204" pitchFamily="34" charset="0"/>
            </a:rPr>
            <a:t>Другие вопросы - 15,45</a:t>
          </a:r>
        </a:p>
        <a:p>
          <a:pPr algn="l"/>
          <a:r>
            <a:rPr lang="ru-RU" sz="1400" dirty="0">
              <a:solidFill>
                <a:schemeClr val="tx1"/>
              </a:solidFill>
              <a:latin typeface="Arial Black" panose="020B0A04020102020204" pitchFamily="34" charset="0"/>
            </a:rPr>
            <a:t>- </a:t>
          </a:r>
          <a:r>
            <a:rPr lang="ru-RU" sz="1200" b="1" dirty="0">
              <a:solidFill>
                <a:schemeClr val="tx1"/>
              </a:solidFill>
              <a:latin typeface="Arial Black" panose="020B0A04020102020204" pitchFamily="34" charset="0"/>
            </a:rPr>
            <a:t>Экономическое развитие Гайского МО - 0,36 </a:t>
          </a:r>
        </a:p>
        <a:p>
          <a:pPr algn="l"/>
          <a:r>
            <a:rPr lang="ru-RU" sz="1200" b="1" dirty="0">
              <a:solidFill>
                <a:schemeClr val="tx1"/>
              </a:solidFill>
              <a:latin typeface="Arial Black" panose="020B0A04020102020204" pitchFamily="34" charset="0"/>
            </a:rPr>
            <a:t>- Управление муниципальным имуществом и земельными ресурсами - 1,66</a:t>
          </a:r>
        </a:p>
        <a:p>
          <a:pPr algn="l"/>
          <a:r>
            <a:rPr lang="ru-RU" sz="1200" b="1" dirty="0">
              <a:solidFill>
                <a:schemeClr val="tx1"/>
              </a:solidFill>
              <a:latin typeface="Arial Black" panose="020B0A04020102020204" pitchFamily="34" charset="0"/>
            </a:rPr>
            <a:t>- Развитие системы </a:t>
          </a:r>
          <a:r>
            <a:rPr lang="ru-RU" sz="1200" b="1" dirty="0" err="1">
              <a:solidFill>
                <a:schemeClr val="tx1"/>
              </a:solidFill>
              <a:latin typeface="Arial Black" panose="020B0A04020102020204" pitchFamily="34" charset="0"/>
            </a:rPr>
            <a:t>градорегулирования</a:t>
          </a:r>
          <a:r>
            <a:rPr lang="ru-RU" sz="1200" b="1" dirty="0">
              <a:solidFill>
                <a:schemeClr val="tx1"/>
              </a:solidFill>
              <a:latin typeface="Arial Black" panose="020B0A04020102020204" pitchFamily="34" charset="0"/>
            </a:rPr>
            <a:t> - 12,99</a:t>
          </a:r>
        </a:p>
        <a:p>
          <a:pPr algn="l"/>
          <a:r>
            <a:rPr lang="ru-RU" sz="1200" b="1" dirty="0">
              <a:solidFill>
                <a:schemeClr val="tx1"/>
              </a:solidFill>
              <a:latin typeface="Arial Black" panose="020B0A04020102020204" pitchFamily="34" charset="0"/>
            </a:rPr>
            <a:t>- Водоснабжение, водоотведение в области обращения с ТКО - 0,44</a:t>
          </a:r>
          <a:endParaRPr lang="ru-RU" sz="120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E4AF2B6-2C22-42A9-8007-E4958A60F14B}" type="sibTrans" cxnId="{32E6DE81-10D8-44F0-A496-31B255E3529A}">
      <dgm:prSet/>
      <dgm:spPr/>
      <dgm:t>
        <a:bodyPr/>
        <a:lstStyle/>
        <a:p>
          <a:endParaRPr lang="ru-RU"/>
        </a:p>
      </dgm:t>
    </dgm:pt>
    <dgm:pt modelId="{49BF2612-2AED-4B35-935C-F93031AF03D4}" type="parTrans" cxnId="{32E6DE81-10D8-44F0-A496-31B255E3529A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A3CD549E-3EE0-4DB3-A9D8-51206A1297F0}" type="pres">
      <dgm:prSet presAssocID="{F3A0677B-F1EF-4C89-A3F7-A4FEBDED2E8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ADF121C-E1B1-4F8A-80AB-8ECB88E9CF53}" type="pres">
      <dgm:prSet presAssocID="{059D044F-826C-43E6-A8A1-4E6BBC7EACCD}" presName="centerShape" presStyleLbl="node0" presStyleIdx="0" presStyleCnt="1" custScaleX="72758" custScaleY="72301"/>
      <dgm:spPr/>
    </dgm:pt>
    <dgm:pt modelId="{1F5ED2C7-AB87-4AAA-9AD8-12C25D66D58A}" type="pres">
      <dgm:prSet presAssocID="{459CBF83-0958-4307-BFE4-71E2BD126C45}" presName="parTrans" presStyleLbl="bgSibTrans2D1" presStyleIdx="0" presStyleCnt="4"/>
      <dgm:spPr/>
    </dgm:pt>
    <dgm:pt modelId="{87FF1209-058D-450D-A457-9BB51EB1EE92}" type="pres">
      <dgm:prSet presAssocID="{97B14228-3D9B-45F4-A133-E9165334423C}" presName="node" presStyleLbl="node1" presStyleIdx="0" presStyleCnt="4" custScaleX="113174" custScaleY="77071" custRadScaleRad="124484" custRadScaleInc="-8371">
        <dgm:presLayoutVars>
          <dgm:bulletEnabled val="1"/>
        </dgm:presLayoutVars>
      </dgm:prSet>
      <dgm:spPr/>
    </dgm:pt>
    <dgm:pt modelId="{9C9B30AD-CB13-4475-BE85-DC9F09E7057A}" type="pres">
      <dgm:prSet presAssocID="{F723C7BE-9C6E-4270-9281-8109E8ACF3AB}" presName="parTrans" presStyleLbl="bgSibTrans2D1" presStyleIdx="1" presStyleCnt="4"/>
      <dgm:spPr/>
    </dgm:pt>
    <dgm:pt modelId="{1A03BE38-A8B9-4832-B552-4A6E2A9A2360}" type="pres">
      <dgm:prSet presAssocID="{045D3AED-274F-4B60-9806-9AAD81A2FCBD}" presName="node" presStyleLbl="node1" presStyleIdx="1" presStyleCnt="4" custScaleX="98903" custScaleY="67221" custRadScaleRad="133993" custRadScaleInc="-45095">
        <dgm:presLayoutVars>
          <dgm:bulletEnabled val="1"/>
        </dgm:presLayoutVars>
      </dgm:prSet>
      <dgm:spPr/>
    </dgm:pt>
    <dgm:pt modelId="{934CD2F4-1D1D-4E4B-A7AC-46F7E5E344DE}" type="pres">
      <dgm:prSet presAssocID="{2179380D-A7BA-4847-AEB9-5E5F26FFDF0A}" presName="parTrans" presStyleLbl="bgSibTrans2D1" presStyleIdx="2" presStyleCnt="4"/>
      <dgm:spPr/>
    </dgm:pt>
    <dgm:pt modelId="{207F54A8-5785-4FBB-BB20-7DF8BE17D8B8}" type="pres">
      <dgm:prSet presAssocID="{9DCB6CE2-393E-4E45-A724-B8D6987A6D62}" presName="node" presStyleLbl="node1" presStyleIdx="2" presStyleCnt="4" custScaleX="211959" custScaleY="113462" custRadScaleRad="131338" custRadScaleInc="44248">
        <dgm:presLayoutVars>
          <dgm:bulletEnabled val="1"/>
        </dgm:presLayoutVars>
      </dgm:prSet>
      <dgm:spPr/>
    </dgm:pt>
    <dgm:pt modelId="{DAC9CAFC-6764-49D6-BC37-530769C893A3}" type="pres">
      <dgm:prSet presAssocID="{49BF2612-2AED-4B35-935C-F93031AF03D4}" presName="parTrans" presStyleLbl="bgSibTrans2D1" presStyleIdx="3" presStyleCnt="4"/>
      <dgm:spPr/>
    </dgm:pt>
    <dgm:pt modelId="{258FEF61-71AD-4224-BA6C-5DABCB46D84F}" type="pres">
      <dgm:prSet presAssocID="{D327CFAB-AD19-4540-860F-BB17B341C6DF}" presName="node" presStyleLbl="node1" presStyleIdx="3" presStyleCnt="4" custScaleX="190497" custScaleY="122464" custRadScaleRad="125064" custRadScaleInc="25354">
        <dgm:presLayoutVars>
          <dgm:bulletEnabled val="1"/>
        </dgm:presLayoutVars>
      </dgm:prSet>
      <dgm:spPr/>
    </dgm:pt>
  </dgm:ptLst>
  <dgm:cxnLst>
    <dgm:cxn modelId="{20464E13-FE7D-45A1-B6A1-3B9D94B1C99A}" type="presOf" srcId="{059D044F-826C-43E6-A8A1-4E6BBC7EACCD}" destId="{8ADF121C-E1B1-4F8A-80AB-8ECB88E9CF53}" srcOrd="0" destOrd="0" presId="urn:microsoft.com/office/officeart/2005/8/layout/radial4"/>
    <dgm:cxn modelId="{C2F6391E-C0B3-4977-8B83-14A650CAA588}" type="presOf" srcId="{D327CFAB-AD19-4540-860F-BB17B341C6DF}" destId="{258FEF61-71AD-4224-BA6C-5DABCB46D84F}" srcOrd="0" destOrd="0" presId="urn:microsoft.com/office/officeart/2005/8/layout/radial4"/>
    <dgm:cxn modelId="{0271FE33-30C5-46D3-8197-32B13B6CC152}" type="presOf" srcId="{F3A0677B-F1EF-4C89-A3F7-A4FEBDED2E8F}" destId="{A3CD549E-3EE0-4DB3-A9D8-51206A1297F0}" srcOrd="0" destOrd="0" presId="urn:microsoft.com/office/officeart/2005/8/layout/radial4"/>
    <dgm:cxn modelId="{C1659336-BE80-43ED-A76C-D9331FC41812}" type="presOf" srcId="{9DCB6CE2-393E-4E45-A724-B8D6987A6D62}" destId="{207F54A8-5785-4FBB-BB20-7DF8BE17D8B8}" srcOrd="0" destOrd="0" presId="urn:microsoft.com/office/officeart/2005/8/layout/radial4"/>
    <dgm:cxn modelId="{040A4E3A-33E2-4653-A767-3F503B286F29}" type="presOf" srcId="{97B14228-3D9B-45F4-A133-E9165334423C}" destId="{87FF1209-058D-450D-A457-9BB51EB1EE92}" srcOrd="0" destOrd="0" presId="urn:microsoft.com/office/officeart/2005/8/layout/radial4"/>
    <dgm:cxn modelId="{E3455460-3354-42D1-A1ED-52D7443D64FA}" type="presOf" srcId="{459CBF83-0958-4307-BFE4-71E2BD126C45}" destId="{1F5ED2C7-AB87-4AAA-9AD8-12C25D66D58A}" srcOrd="0" destOrd="0" presId="urn:microsoft.com/office/officeart/2005/8/layout/radial4"/>
    <dgm:cxn modelId="{B4F57B49-5CD1-46C3-B29D-97A8A249AD57}" srcId="{059D044F-826C-43E6-A8A1-4E6BBC7EACCD}" destId="{97B14228-3D9B-45F4-A133-E9165334423C}" srcOrd="0" destOrd="0" parTransId="{459CBF83-0958-4307-BFE4-71E2BD126C45}" sibTransId="{53ECE541-D08D-4615-8DD3-A351AFBD3D7B}"/>
    <dgm:cxn modelId="{28712559-C5AF-4FE8-B4E4-1B85B48F4DE8}" type="presOf" srcId="{2179380D-A7BA-4847-AEB9-5E5F26FFDF0A}" destId="{934CD2F4-1D1D-4E4B-A7AC-46F7E5E344DE}" srcOrd="0" destOrd="0" presId="urn:microsoft.com/office/officeart/2005/8/layout/radial4"/>
    <dgm:cxn modelId="{FEE6E57F-BAF7-4EAC-A36F-4D6E09942F53}" type="presOf" srcId="{49BF2612-2AED-4B35-935C-F93031AF03D4}" destId="{DAC9CAFC-6764-49D6-BC37-530769C893A3}" srcOrd="0" destOrd="0" presId="urn:microsoft.com/office/officeart/2005/8/layout/radial4"/>
    <dgm:cxn modelId="{32E6DE81-10D8-44F0-A496-31B255E3529A}" srcId="{059D044F-826C-43E6-A8A1-4E6BBC7EACCD}" destId="{D327CFAB-AD19-4540-860F-BB17B341C6DF}" srcOrd="3" destOrd="0" parTransId="{49BF2612-2AED-4B35-935C-F93031AF03D4}" sibTransId="{3E4AF2B6-2C22-42A9-8007-E4958A60F14B}"/>
    <dgm:cxn modelId="{C72CCCA7-6140-4BB1-B17B-B4E2AB3E31FE}" srcId="{059D044F-826C-43E6-A8A1-4E6BBC7EACCD}" destId="{9DCB6CE2-393E-4E45-A724-B8D6987A6D62}" srcOrd="2" destOrd="0" parTransId="{2179380D-A7BA-4847-AEB9-5E5F26FFDF0A}" sibTransId="{A3450310-15B4-4FB2-818C-92C9A3F37101}"/>
    <dgm:cxn modelId="{CF421CAD-32C7-4C9C-A91C-B3F25D3F6920}" srcId="{F3A0677B-F1EF-4C89-A3F7-A4FEBDED2E8F}" destId="{059D044F-826C-43E6-A8A1-4E6BBC7EACCD}" srcOrd="0" destOrd="0" parTransId="{6CEC187B-7024-4E53-95AC-8450D5C02F12}" sibTransId="{F155F367-D6E4-4AE6-9D38-ECD9E9E4993F}"/>
    <dgm:cxn modelId="{B91880C5-0519-4968-BF1A-2ADA88F39BAC}" srcId="{059D044F-826C-43E6-A8A1-4E6BBC7EACCD}" destId="{045D3AED-274F-4B60-9806-9AAD81A2FCBD}" srcOrd="1" destOrd="0" parTransId="{F723C7BE-9C6E-4270-9281-8109E8ACF3AB}" sibTransId="{C6C181DD-B5CA-42E6-99A7-00AF4406AFC8}"/>
    <dgm:cxn modelId="{D22596DA-BADC-4B67-BA06-E15B2E5E023B}" type="presOf" srcId="{F723C7BE-9C6E-4270-9281-8109E8ACF3AB}" destId="{9C9B30AD-CB13-4475-BE85-DC9F09E7057A}" srcOrd="0" destOrd="0" presId="urn:microsoft.com/office/officeart/2005/8/layout/radial4"/>
    <dgm:cxn modelId="{E9CB90FF-366C-4189-AFF9-4B169E093A56}" type="presOf" srcId="{045D3AED-274F-4B60-9806-9AAD81A2FCBD}" destId="{1A03BE38-A8B9-4832-B552-4A6E2A9A2360}" srcOrd="0" destOrd="0" presId="urn:microsoft.com/office/officeart/2005/8/layout/radial4"/>
    <dgm:cxn modelId="{2DDA12C7-733B-4E74-9790-E34158277A85}" type="presParOf" srcId="{A3CD549E-3EE0-4DB3-A9D8-51206A1297F0}" destId="{8ADF121C-E1B1-4F8A-80AB-8ECB88E9CF53}" srcOrd="0" destOrd="0" presId="urn:microsoft.com/office/officeart/2005/8/layout/radial4"/>
    <dgm:cxn modelId="{042218EF-E27A-4D16-9204-CE01CECACD32}" type="presParOf" srcId="{A3CD549E-3EE0-4DB3-A9D8-51206A1297F0}" destId="{1F5ED2C7-AB87-4AAA-9AD8-12C25D66D58A}" srcOrd="1" destOrd="0" presId="urn:microsoft.com/office/officeart/2005/8/layout/radial4"/>
    <dgm:cxn modelId="{577F4183-8959-4216-A8D5-4D198AA58A1B}" type="presParOf" srcId="{A3CD549E-3EE0-4DB3-A9D8-51206A1297F0}" destId="{87FF1209-058D-450D-A457-9BB51EB1EE92}" srcOrd="2" destOrd="0" presId="urn:microsoft.com/office/officeart/2005/8/layout/radial4"/>
    <dgm:cxn modelId="{9940665A-A813-405C-9214-4770605AD339}" type="presParOf" srcId="{A3CD549E-3EE0-4DB3-A9D8-51206A1297F0}" destId="{9C9B30AD-CB13-4475-BE85-DC9F09E7057A}" srcOrd="3" destOrd="0" presId="urn:microsoft.com/office/officeart/2005/8/layout/radial4"/>
    <dgm:cxn modelId="{B60247F5-565D-42AA-85D1-525397B0B3E1}" type="presParOf" srcId="{A3CD549E-3EE0-4DB3-A9D8-51206A1297F0}" destId="{1A03BE38-A8B9-4832-B552-4A6E2A9A2360}" srcOrd="4" destOrd="0" presId="urn:microsoft.com/office/officeart/2005/8/layout/radial4"/>
    <dgm:cxn modelId="{FB7A00CC-282A-419E-83E7-2BE09C6E21D5}" type="presParOf" srcId="{A3CD549E-3EE0-4DB3-A9D8-51206A1297F0}" destId="{934CD2F4-1D1D-4E4B-A7AC-46F7E5E344DE}" srcOrd="5" destOrd="0" presId="urn:microsoft.com/office/officeart/2005/8/layout/radial4"/>
    <dgm:cxn modelId="{FAC75F22-856B-458D-A32E-AF1E53D0DD40}" type="presParOf" srcId="{A3CD549E-3EE0-4DB3-A9D8-51206A1297F0}" destId="{207F54A8-5785-4FBB-BB20-7DF8BE17D8B8}" srcOrd="6" destOrd="0" presId="urn:microsoft.com/office/officeart/2005/8/layout/radial4"/>
    <dgm:cxn modelId="{BD16BEB9-E316-4E2D-824F-8563DF7CEF83}" type="presParOf" srcId="{A3CD549E-3EE0-4DB3-A9D8-51206A1297F0}" destId="{DAC9CAFC-6764-49D6-BC37-530769C893A3}" srcOrd="7" destOrd="0" presId="urn:microsoft.com/office/officeart/2005/8/layout/radial4"/>
    <dgm:cxn modelId="{849AFFDE-A01D-4571-9F45-A19A3E1CA074}" type="presParOf" srcId="{A3CD549E-3EE0-4DB3-A9D8-51206A1297F0}" destId="{258FEF61-71AD-4224-BA6C-5DABCB46D84F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41EBFB8-1373-4BD5-BFDD-BDAC4FDF84C3}" type="doc">
      <dgm:prSet loTypeId="urn:microsoft.com/office/officeart/2005/8/layout/hierarchy3" loCatId="relationship" qsTypeId="urn:microsoft.com/office/officeart/2005/8/quickstyle/3d3" qsCatId="3D" csTypeId="urn:microsoft.com/office/officeart/2005/8/colors/accent1_2" csCatId="accent1" phldr="1"/>
      <dgm:spPr/>
    </dgm:pt>
    <dgm:pt modelId="{FD7D6DE2-F567-4AD8-9B74-15AAAED3D119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Пенсионное обеспечение                                                                     </a:t>
          </a:r>
        </a:p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8,15</a:t>
          </a:r>
        </a:p>
      </dgm:t>
    </dgm:pt>
    <dgm:pt modelId="{A3E94F02-D05B-4658-80D1-3425A28ED40A}" type="parTrans" cxnId="{43EFB313-951D-4D49-9843-E6C719775A23}">
      <dgm:prSet/>
      <dgm:spPr/>
      <dgm:t>
        <a:bodyPr/>
        <a:lstStyle/>
        <a:p>
          <a:endParaRPr lang="ru-RU"/>
        </a:p>
      </dgm:t>
    </dgm:pt>
    <dgm:pt modelId="{AF3DD1D8-E008-4963-860D-E288CBF92CFC}" type="sibTrans" cxnId="{43EFB313-951D-4D49-9843-E6C719775A23}">
      <dgm:prSet/>
      <dgm:spPr/>
      <dgm:t>
        <a:bodyPr/>
        <a:lstStyle/>
        <a:p>
          <a:endParaRPr lang="ru-RU"/>
        </a:p>
      </dgm:t>
    </dgm:pt>
    <dgm:pt modelId="{D6D2ED97-F506-4C7F-B30C-E0FDFCBCBFC8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Другие вопросы в области социальной политики</a:t>
          </a:r>
        </a:p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1,08</a:t>
          </a:r>
        </a:p>
      </dgm:t>
    </dgm:pt>
    <dgm:pt modelId="{6643115A-A017-499D-9C60-D15AD426FEC5}" type="parTrans" cxnId="{918E85CB-AE86-4F36-B166-1BBE4BB8BAF8}">
      <dgm:prSet/>
      <dgm:spPr/>
      <dgm:t>
        <a:bodyPr/>
        <a:lstStyle/>
        <a:p>
          <a:endParaRPr lang="ru-RU"/>
        </a:p>
      </dgm:t>
    </dgm:pt>
    <dgm:pt modelId="{C5451D45-0C75-4E44-857A-F30847A0CBE8}" type="sibTrans" cxnId="{918E85CB-AE86-4F36-B166-1BBE4BB8BAF8}">
      <dgm:prSet/>
      <dgm:spPr/>
      <dgm:t>
        <a:bodyPr/>
        <a:lstStyle/>
        <a:p>
          <a:endParaRPr lang="ru-RU"/>
        </a:p>
      </dgm:t>
    </dgm:pt>
    <dgm:pt modelId="{1104C87D-E56A-40E8-9671-661C0A47A556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Охрана семьи и детства</a:t>
          </a:r>
        </a:p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141,65</a:t>
          </a:r>
        </a:p>
      </dgm:t>
    </dgm:pt>
    <dgm:pt modelId="{CC7F42A2-AA37-4C4D-BB29-B24F7EC01FA6}" type="parTrans" cxnId="{54DDCA4A-5FE6-48F0-BCC7-23EE2881C04D}">
      <dgm:prSet/>
      <dgm:spPr/>
      <dgm:t>
        <a:bodyPr/>
        <a:lstStyle/>
        <a:p>
          <a:endParaRPr lang="ru-RU"/>
        </a:p>
      </dgm:t>
    </dgm:pt>
    <dgm:pt modelId="{D48B3789-50A7-4C54-9BD8-930770D50C86}" type="sibTrans" cxnId="{54DDCA4A-5FE6-48F0-BCC7-23EE2881C04D}">
      <dgm:prSet/>
      <dgm:spPr/>
      <dgm:t>
        <a:bodyPr/>
        <a:lstStyle/>
        <a:p>
          <a:endParaRPr lang="ru-RU"/>
        </a:p>
      </dgm:t>
    </dgm:pt>
    <dgm:pt modelId="{B611E38F-E30A-4CA3-87B4-9A5AB99B3F5B}" type="pres">
      <dgm:prSet presAssocID="{741EBFB8-1373-4BD5-BFDD-BDAC4FDF84C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351727-FA90-4C74-A9CC-AEE582E5FBCE}" type="pres">
      <dgm:prSet presAssocID="{FD7D6DE2-F567-4AD8-9B74-15AAAED3D119}" presName="root" presStyleCnt="0"/>
      <dgm:spPr/>
    </dgm:pt>
    <dgm:pt modelId="{5E8E7615-2737-4908-AC28-154903EC5E29}" type="pres">
      <dgm:prSet presAssocID="{FD7D6DE2-F567-4AD8-9B74-15AAAED3D119}" presName="rootComposite" presStyleCnt="0"/>
      <dgm:spPr/>
    </dgm:pt>
    <dgm:pt modelId="{B73DF999-A778-4F70-8EA5-534B7332B65B}" type="pres">
      <dgm:prSet presAssocID="{FD7D6DE2-F567-4AD8-9B74-15AAAED3D119}" presName="rootText" presStyleLbl="node1" presStyleIdx="0" presStyleCnt="3"/>
      <dgm:spPr/>
    </dgm:pt>
    <dgm:pt modelId="{8B8455FC-0388-468E-AD6B-FD52752E03CE}" type="pres">
      <dgm:prSet presAssocID="{FD7D6DE2-F567-4AD8-9B74-15AAAED3D119}" presName="rootConnector" presStyleLbl="node1" presStyleIdx="0" presStyleCnt="3"/>
      <dgm:spPr/>
    </dgm:pt>
    <dgm:pt modelId="{6D776AC6-14ED-4E27-93F6-684E2FD99F99}" type="pres">
      <dgm:prSet presAssocID="{FD7D6DE2-F567-4AD8-9B74-15AAAED3D119}" presName="childShape" presStyleCnt="0"/>
      <dgm:spPr/>
    </dgm:pt>
    <dgm:pt modelId="{906B7149-2998-424F-8938-67F527C49379}" type="pres">
      <dgm:prSet presAssocID="{1104C87D-E56A-40E8-9671-661C0A47A556}" presName="root" presStyleCnt="0"/>
      <dgm:spPr/>
    </dgm:pt>
    <dgm:pt modelId="{3A3243F8-8D2D-47B2-AC5A-95535DCDD9EF}" type="pres">
      <dgm:prSet presAssocID="{1104C87D-E56A-40E8-9671-661C0A47A556}" presName="rootComposite" presStyleCnt="0"/>
      <dgm:spPr/>
    </dgm:pt>
    <dgm:pt modelId="{B5171F16-3341-47F7-89BE-8AC3D21DE1D6}" type="pres">
      <dgm:prSet presAssocID="{1104C87D-E56A-40E8-9671-661C0A47A556}" presName="rootText" presStyleLbl="node1" presStyleIdx="1" presStyleCnt="3" custLinFactNeighborX="-2844" custLinFactNeighborY="-480"/>
      <dgm:spPr/>
    </dgm:pt>
    <dgm:pt modelId="{72F4568B-9308-4D34-8C96-A946E7C8C531}" type="pres">
      <dgm:prSet presAssocID="{1104C87D-E56A-40E8-9671-661C0A47A556}" presName="rootConnector" presStyleLbl="node1" presStyleIdx="1" presStyleCnt="3"/>
      <dgm:spPr/>
    </dgm:pt>
    <dgm:pt modelId="{EF1B5EA4-8AA2-4F88-9E0E-5B68315F792E}" type="pres">
      <dgm:prSet presAssocID="{1104C87D-E56A-40E8-9671-661C0A47A556}" presName="childShape" presStyleCnt="0"/>
      <dgm:spPr/>
    </dgm:pt>
    <dgm:pt modelId="{EA9CCF7B-3BEF-469A-A2E3-56C4D2A63CBE}" type="pres">
      <dgm:prSet presAssocID="{D6D2ED97-F506-4C7F-B30C-E0FDFCBCBFC8}" presName="root" presStyleCnt="0"/>
      <dgm:spPr/>
    </dgm:pt>
    <dgm:pt modelId="{1553CB54-7BA9-44B3-BD3A-39D2A8508C5D}" type="pres">
      <dgm:prSet presAssocID="{D6D2ED97-F506-4C7F-B30C-E0FDFCBCBFC8}" presName="rootComposite" presStyleCnt="0"/>
      <dgm:spPr/>
    </dgm:pt>
    <dgm:pt modelId="{38F3DEDC-9BF7-4836-8F02-83CFFC34FD1D}" type="pres">
      <dgm:prSet presAssocID="{D6D2ED97-F506-4C7F-B30C-E0FDFCBCBFC8}" presName="rootText" presStyleLbl="node1" presStyleIdx="2" presStyleCnt="3"/>
      <dgm:spPr/>
    </dgm:pt>
    <dgm:pt modelId="{88FC60EC-DBF1-4D57-9CC5-A00493FD18CD}" type="pres">
      <dgm:prSet presAssocID="{D6D2ED97-F506-4C7F-B30C-E0FDFCBCBFC8}" presName="rootConnector" presStyleLbl="node1" presStyleIdx="2" presStyleCnt="3"/>
      <dgm:spPr/>
    </dgm:pt>
    <dgm:pt modelId="{A70B039A-8010-468F-9DFD-848BB34C46DF}" type="pres">
      <dgm:prSet presAssocID="{D6D2ED97-F506-4C7F-B30C-E0FDFCBCBFC8}" presName="childShape" presStyleCnt="0"/>
      <dgm:spPr/>
    </dgm:pt>
  </dgm:ptLst>
  <dgm:cxnLst>
    <dgm:cxn modelId="{43EFB313-951D-4D49-9843-E6C719775A23}" srcId="{741EBFB8-1373-4BD5-BFDD-BDAC4FDF84C3}" destId="{FD7D6DE2-F567-4AD8-9B74-15AAAED3D119}" srcOrd="0" destOrd="0" parTransId="{A3E94F02-D05B-4658-80D1-3425A28ED40A}" sibTransId="{AF3DD1D8-E008-4963-860D-E288CBF92CFC}"/>
    <dgm:cxn modelId="{6525E219-BB25-403D-AAB9-914A2A0D3C2D}" type="presOf" srcId="{741EBFB8-1373-4BD5-BFDD-BDAC4FDF84C3}" destId="{B611E38F-E30A-4CA3-87B4-9A5AB99B3F5B}" srcOrd="0" destOrd="0" presId="urn:microsoft.com/office/officeart/2005/8/layout/hierarchy3"/>
    <dgm:cxn modelId="{54DDCA4A-5FE6-48F0-BCC7-23EE2881C04D}" srcId="{741EBFB8-1373-4BD5-BFDD-BDAC4FDF84C3}" destId="{1104C87D-E56A-40E8-9671-661C0A47A556}" srcOrd="1" destOrd="0" parTransId="{CC7F42A2-AA37-4C4D-BB29-B24F7EC01FA6}" sibTransId="{D48B3789-50A7-4C54-9BD8-930770D50C86}"/>
    <dgm:cxn modelId="{EFE2EC55-5A40-414F-948F-F42C7B5C5AEC}" type="presOf" srcId="{1104C87D-E56A-40E8-9671-661C0A47A556}" destId="{B5171F16-3341-47F7-89BE-8AC3D21DE1D6}" srcOrd="0" destOrd="0" presId="urn:microsoft.com/office/officeart/2005/8/layout/hierarchy3"/>
    <dgm:cxn modelId="{C67A5B7E-230D-44BE-8863-09CDFB63DB91}" type="presOf" srcId="{FD7D6DE2-F567-4AD8-9B74-15AAAED3D119}" destId="{8B8455FC-0388-468E-AD6B-FD52752E03CE}" srcOrd="1" destOrd="0" presId="urn:microsoft.com/office/officeart/2005/8/layout/hierarchy3"/>
    <dgm:cxn modelId="{602B7D83-B087-4A12-BEB2-A61829403E41}" type="presOf" srcId="{FD7D6DE2-F567-4AD8-9B74-15AAAED3D119}" destId="{B73DF999-A778-4F70-8EA5-534B7332B65B}" srcOrd="0" destOrd="0" presId="urn:microsoft.com/office/officeart/2005/8/layout/hierarchy3"/>
    <dgm:cxn modelId="{7F20A089-22F6-4517-A45E-B68ACEE1E9AE}" type="presOf" srcId="{D6D2ED97-F506-4C7F-B30C-E0FDFCBCBFC8}" destId="{38F3DEDC-9BF7-4836-8F02-83CFFC34FD1D}" srcOrd="0" destOrd="0" presId="urn:microsoft.com/office/officeart/2005/8/layout/hierarchy3"/>
    <dgm:cxn modelId="{522219A1-DA8D-43D4-9876-DD75C4E63017}" type="presOf" srcId="{1104C87D-E56A-40E8-9671-661C0A47A556}" destId="{72F4568B-9308-4D34-8C96-A946E7C8C531}" srcOrd="1" destOrd="0" presId="urn:microsoft.com/office/officeart/2005/8/layout/hierarchy3"/>
    <dgm:cxn modelId="{FFC6A6AA-0D47-448B-AA6D-E52C9CC6119A}" type="presOf" srcId="{D6D2ED97-F506-4C7F-B30C-E0FDFCBCBFC8}" destId="{88FC60EC-DBF1-4D57-9CC5-A00493FD18CD}" srcOrd="1" destOrd="0" presId="urn:microsoft.com/office/officeart/2005/8/layout/hierarchy3"/>
    <dgm:cxn modelId="{918E85CB-AE86-4F36-B166-1BBE4BB8BAF8}" srcId="{741EBFB8-1373-4BD5-BFDD-BDAC4FDF84C3}" destId="{D6D2ED97-F506-4C7F-B30C-E0FDFCBCBFC8}" srcOrd="2" destOrd="0" parTransId="{6643115A-A017-499D-9C60-D15AD426FEC5}" sibTransId="{C5451D45-0C75-4E44-857A-F30847A0CBE8}"/>
    <dgm:cxn modelId="{D64377A7-B718-4FC0-8D91-19C77EE54ADD}" type="presParOf" srcId="{B611E38F-E30A-4CA3-87B4-9A5AB99B3F5B}" destId="{E6351727-FA90-4C74-A9CC-AEE582E5FBCE}" srcOrd="0" destOrd="0" presId="urn:microsoft.com/office/officeart/2005/8/layout/hierarchy3"/>
    <dgm:cxn modelId="{267872D5-2465-4486-B317-025A949C2719}" type="presParOf" srcId="{E6351727-FA90-4C74-A9CC-AEE582E5FBCE}" destId="{5E8E7615-2737-4908-AC28-154903EC5E29}" srcOrd="0" destOrd="0" presId="urn:microsoft.com/office/officeart/2005/8/layout/hierarchy3"/>
    <dgm:cxn modelId="{AC0D8CFB-4459-45B8-B4AD-00D122275864}" type="presParOf" srcId="{5E8E7615-2737-4908-AC28-154903EC5E29}" destId="{B73DF999-A778-4F70-8EA5-534B7332B65B}" srcOrd="0" destOrd="0" presId="urn:microsoft.com/office/officeart/2005/8/layout/hierarchy3"/>
    <dgm:cxn modelId="{2CA6D326-BB7D-470E-AC27-03487F371A24}" type="presParOf" srcId="{5E8E7615-2737-4908-AC28-154903EC5E29}" destId="{8B8455FC-0388-468E-AD6B-FD52752E03CE}" srcOrd="1" destOrd="0" presId="urn:microsoft.com/office/officeart/2005/8/layout/hierarchy3"/>
    <dgm:cxn modelId="{125BAD86-3D23-4F64-B366-6FD92EB7E6CA}" type="presParOf" srcId="{E6351727-FA90-4C74-A9CC-AEE582E5FBCE}" destId="{6D776AC6-14ED-4E27-93F6-684E2FD99F99}" srcOrd="1" destOrd="0" presId="urn:microsoft.com/office/officeart/2005/8/layout/hierarchy3"/>
    <dgm:cxn modelId="{1CE75EE1-242C-4973-B7B7-44C8CB756FEC}" type="presParOf" srcId="{B611E38F-E30A-4CA3-87B4-9A5AB99B3F5B}" destId="{906B7149-2998-424F-8938-67F527C49379}" srcOrd="1" destOrd="0" presId="urn:microsoft.com/office/officeart/2005/8/layout/hierarchy3"/>
    <dgm:cxn modelId="{1B3990E6-39F1-4F69-B018-764073C4D6F4}" type="presParOf" srcId="{906B7149-2998-424F-8938-67F527C49379}" destId="{3A3243F8-8D2D-47B2-AC5A-95535DCDD9EF}" srcOrd="0" destOrd="0" presId="urn:microsoft.com/office/officeart/2005/8/layout/hierarchy3"/>
    <dgm:cxn modelId="{6748679F-F244-4F26-ABF5-C6757071BFB5}" type="presParOf" srcId="{3A3243F8-8D2D-47B2-AC5A-95535DCDD9EF}" destId="{B5171F16-3341-47F7-89BE-8AC3D21DE1D6}" srcOrd="0" destOrd="0" presId="urn:microsoft.com/office/officeart/2005/8/layout/hierarchy3"/>
    <dgm:cxn modelId="{546B1A4A-2253-4105-9B33-1011BFAECAA8}" type="presParOf" srcId="{3A3243F8-8D2D-47B2-AC5A-95535DCDD9EF}" destId="{72F4568B-9308-4D34-8C96-A946E7C8C531}" srcOrd="1" destOrd="0" presId="urn:microsoft.com/office/officeart/2005/8/layout/hierarchy3"/>
    <dgm:cxn modelId="{D701C66B-72EB-464D-9B7A-4D54EBF9DBB6}" type="presParOf" srcId="{906B7149-2998-424F-8938-67F527C49379}" destId="{EF1B5EA4-8AA2-4F88-9E0E-5B68315F792E}" srcOrd="1" destOrd="0" presId="urn:microsoft.com/office/officeart/2005/8/layout/hierarchy3"/>
    <dgm:cxn modelId="{91404621-63C9-4A00-A9BA-C0736C4FCFFA}" type="presParOf" srcId="{B611E38F-E30A-4CA3-87B4-9A5AB99B3F5B}" destId="{EA9CCF7B-3BEF-469A-A2E3-56C4D2A63CBE}" srcOrd="2" destOrd="0" presId="urn:microsoft.com/office/officeart/2005/8/layout/hierarchy3"/>
    <dgm:cxn modelId="{34607689-4C0B-447B-88F4-1878E44A8395}" type="presParOf" srcId="{EA9CCF7B-3BEF-469A-A2E3-56C4D2A63CBE}" destId="{1553CB54-7BA9-44B3-BD3A-39D2A8508C5D}" srcOrd="0" destOrd="0" presId="urn:microsoft.com/office/officeart/2005/8/layout/hierarchy3"/>
    <dgm:cxn modelId="{484A4ADD-3202-4D7E-9852-0FF49F4E9F4F}" type="presParOf" srcId="{1553CB54-7BA9-44B3-BD3A-39D2A8508C5D}" destId="{38F3DEDC-9BF7-4836-8F02-83CFFC34FD1D}" srcOrd="0" destOrd="0" presId="urn:microsoft.com/office/officeart/2005/8/layout/hierarchy3"/>
    <dgm:cxn modelId="{33CD73D1-C9BD-49F7-9865-ADDB084F4757}" type="presParOf" srcId="{1553CB54-7BA9-44B3-BD3A-39D2A8508C5D}" destId="{88FC60EC-DBF1-4D57-9CC5-A00493FD18CD}" srcOrd="1" destOrd="0" presId="urn:microsoft.com/office/officeart/2005/8/layout/hierarchy3"/>
    <dgm:cxn modelId="{2FB9918B-6069-4CB3-934F-82C461EAAB38}" type="presParOf" srcId="{EA9CCF7B-3BEF-469A-A2E3-56C4D2A63CBE}" destId="{A70B039A-8010-468F-9DFD-848BB34C46DF}" srcOrd="1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16DBBC6-1061-4D44-BCD2-70CB86FE6527}" type="doc">
      <dgm:prSet loTypeId="urn:microsoft.com/office/officeart/2005/8/layout/hList9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EE6E88F-3960-42CE-AF3C-B9ACBE2F327B}">
      <dgm:prSet phldrT="[Текст]" custT="1"/>
      <dgm:spPr/>
      <dgm:t>
        <a:bodyPr/>
        <a:lstStyle/>
        <a:p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4,04</a:t>
          </a:r>
        </a:p>
      </dgm:t>
    </dgm:pt>
    <dgm:pt modelId="{25BCD1CF-5DCD-4C97-867F-33AF200E12FC}" type="parTrans" cxnId="{83BF68B0-9908-441C-9960-2DDCFAC16B32}">
      <dgm:prSet/>
      <dgm:spPr/>
      <dgm:t>
        <a:bodyPr/>
        <a:lstStyle/>
        <a:p>
          <a:endParaRPr lang="ru-RU" b="1"/>
        </a:p>
      </dgm:t>
    </dgm:pt>
    <dgm:pt modelId="{3CCA5170-3182-4FDB-9ABF-A09BA0D88DC2}" type="sibTrans" cxnId="{83BF68B0-9908-441C-9960-2DDCFAC16B32}">
      <dgm:prSet/>
      <dgm:spPr/>
      <dgm:t>
        <a:bodyPr/>
        <a:lstStyle/>
        <a:p>
          <a:endParaRPr lang="ru-RU" b="1"/>
        </a:p>
      </dgm:t>
    </dgm:pt>
    <dgm:pt modelId="{ABC5997B-CF38-4056-9755-BD6C55E4FA6B}">
      <dgm:prSet phldrT="[Текст]"/>
      <dgm:spPr/>
      <dgm:t>
        <a:bodyPr/>
        <a:lstStyle/>
        <a:p>
          <a:r>
            <a:rPr lang="ru-RU" b="1" dirty="0"/>
            <a:t>Средства массовой информации</a:t>
          </a:r>
        </a:p>
      </dgm:t>
    </dgm:pt>
    <dgm:pt modelId="{088F2ACA-E896-4189-BB07-0BF8ABDA8239}" type="parTrans" cxnId="{09E30669-3F95-4224-9F16-7376BC7599CE}">
      <dgm:prSet/>
      <dgm:spPr/>
      <dgm:t>
        <a:bodyPr/>
        <a:lstStyle/>
        <a:p>
          <a:endParaRPr lang="ru-RU" b="1"/>
        </a:p>
      </dgm:t>
    </dgm:pt>
    <dgm:pt modelId="{10E07656-7FE5-458D-A1B3-9B2F5D75F674}" type="sibTrans" cxnId="{09E30669-3F95-4224-9F16-7376BC7599CE}">
      <dgm:prSet/>
      <dgm:spPr/>
      <dgm:t>
        <a:bodyPr/>
        <a:lstStyle/>
        <a:p>
          <a:endParaRPr lang="ru-RU" b="1"/>
        </a:p>
      </dgm:t>
    </dgm:pt>
    <dgm:pt modelId="{1F45C025-A582-4B96-973F-867161FB72E4}" type="pres">
      <dgm:prSet presAssocID="{916DBBC6-1061-4D44-BCD2-70CB86FE6527}" presName="list" presStyleCnt="0">
        <dgm:presLayoutVars>
          <dgm:dir/>
          <dgm:animLvl val="lvl"/>
        </dgm:presLayoutVars>
      </dgm:prSet>
      <dgm:spPr/>
    </dgm:pt>
    <dgm:pt modelId="{E1CF5171-A3F0-426C-A69A-2CDEDD97ABB9}" type="pres">
      <dgm:prSet presAssocID="{DEE6E88F-3960-42CE-AF3C-B9ACBE2F327B}" presName="posSpace" presStyleCnt="0"/>
      <dgm:spPr/>
    </dgm:pt>
    <dgm:pt modelId="{984FCD3C-8917-4F73-BAEA-1BF6EDC9AD67}" type="pres">
      <dgm:prSet presAssocID="{DEE6E88F-3960-42CE-AF3C-B9ACBE2F327B}" presName="vertFlow" presStyleCnt="0"/>
      <dgm:spPr/>
    </dgm:pt>
    <dgm:pt modelId="{6AAFAB3E-F71E-4BCF-9AF5-D90217824159}" type="pres">
      <dgm:prSet presAssocID="{DEE6E88F-3960-42CE-AF3C-B9ACBE2F327B}" presName="topSpace" presStyleCnt="0"/>
      <dgm:spPr/>
    </dgm:pt>
    <dgm:pt modelId="{4963BF46-430F-4A88-BAAD-45B3D11E1674}" type="pres">
      <dgm:prSet presAssocID="{DEE6E88F-3960-42CE-AF3C-B9ACBE2F327B}" presName="firstComp" presStyleCnt="0"/>
      <dgm:spPr/>
    </dgm:pt>
    <dgm:pt modelId="{4D1BA192-E3CB-4CA1-9366-B9BDE568FD61}" type="pres">
      <dgm:prSet presAssocID="{DEE6E88F-3960-42CE-AF3C-B9ACBE2F327B}" presName="firstChild" presStyleLbl="bgAccFollowNode1" presStyleIdx="0" presStyleCnt="1"/>
      <dgm:spPr/>
    </dgm:pt>
    <dgm:pt modelId="{CC129575-3F20-4A12-8707-27CE23BE8B9E}" type="pres">
      <dgm:prSet presAssocID="{DEE6E88F-3960-42CE-AF3C-B9ACBE2F327B}" presName="firstChildTx" presStyleLbl="bgAccFollowNode1" presStyleIdx="0" presStyleCnt="1">
        <dgm:presLayoutVars>
          <dgm:bulletEnabled val="1"/>
        </dgm:presLayoutVars>
      </dgm:prSet>
      <dgm:spPr/>
    </dgm:pt>
    <dgm:pt modelId="{044CC95D-0E78-4F52-9029-3728745AAA12}" type="pres">
      <dgm:prSet presAssocID="{DEE6E88F-3960-42CE-AF3C-B9ACBE2F327B}" presName="negSpace" presStyleCnt="0"/>
      <dgm:spPr/>
    </dgm:pt>
    <dgm:pt modelId="{E67AFA95-A05D-4EE4-AED9-DE8708D546AE}" type="pres">
      <dgm:prSet presAssocID="{DEE6E88F-3960-42CE-AF3C-B9ACBE2F327B}" presName="circle" presStyleLbl="node1" presStyleIdx="0" presStyleCnt="1"/>
      <dgm:spPr/>
    </dgm:pt>
  </dgm:ptLst>
  <dgm:cxnLst>
    <dgm:cxn modelId="{87CBF50A-7563-4286-A9C1-E6F4203700F0}" type="presOf" srcId="{ABC5997B-CF38-4056-9755-BD6C55E4FA6B}" destId="{4D1BA192-E3CB-4CA1-9366-B9BDE568FD61}" srcOrd="0" destOrd="0" presId="urn:microsoft.com/office/officeart/2005/8/layout/hList9"/>
    <dgm:cxn modelId="{09E30669-3F95-4224-9F16-7376BC7599CE}" srcId="{DEE6E88F-3960-42CE-AF3C-B9ACBE2F327B}" destId="{ABC5997B-CF38-4056-9755-BD6C55E4FA6B}" srcOrd="0" destOrd="0" parTransId="{088F2ACA-E896-4189-BB07-0BF8ABDA8239}" sibTransId="{10E07656-7FE5-458D-A1B3-9B2F5D75F674}"/>
    <dgm:cxn modelId="{E27BBF73-9080-4FEF-8081-C07BD5E20CA7}" type="presOf" srcId="{DEE6E88F-3960-42CE-AF3C-B9ACBE2F327B}" destId="{E67AFA95-A05D-4EE4-AED9-DE8708D546AE}" srcOrd="0" destOrd="0" presId="urn:microsoft.com/office/officeart/2005/8/layout/hList9"/>
    <dgm:cxn modelId="{F9A0787F-C424-4EC3-8DFE-41F0C60245A7}" type="presOf" srcId="{ABC5997B-CF38-4056-9755-BD6C55E4FA6B}" destId="{CC129575-3F20-4A12-8707-27CE23BE8B9E}" srcOrd="1" destOrd="0" presId="urn:microsoft.com/office/officeart/2005/8/layout/hList9"/>
    <dgm:cxn modelId="{83BF68B0-9908-441C-9960-2DDCFAC16B32}" srcId="{916DBBC6-1061-4D44-BCD2-70CB86FE6527}" destId="{DEE6E88F-3960-42CE-AF3C-B9ACBE2F327B}" srcOrd="0" destOrd="0" parTransId="{25BCD1CF-5DCD-4C97-867F-33AF200E12FC}" sibTransId="{3CCA5170-3182-4FDB-9ABF-A09BA0D88DC2}"/>
    <dgm:cxn modelId="{1923B1B9-4C3C-4F21-82B3-BC6993A8DAD3}" type="presOf" srcId="{916DBBC6-1061-4D44-BCD2-70CB86FE6527}" destId="{1F45C025-A582-4B96-973F-867161FB72E4}" srcOrd="0" destOrd="0" presId="urn:microsoft.com/office/officeart/2005/8/layout/hList9"/>
    <dgm:cxn modelId="{25AF555E-8FD1-438E-BA91-AC542C312833}" type="presParOf" srcId="{1F45C025-A582-4B96-973F-867161FB72E4}" destId="{E1CF5171-A3F0-426C-A69A-2CDEDD97ABB9}" srcOrd="0" destOrd="0" presId="urn:microsoft.com/office/officeart/2005/8/layout/hList9"/>
    <dgm:cxn modelId="{1818FBBC-572A-4837-BD68-A0A7084183AF}" type="presParOf" srcId="{1F45C025-A582-4B96-973F-867161FB72E4}" destId="{984FCD3C-8917-4F73-BAEA-1BF6EDC9AD67}" srcOrd="1" destOrd="0" presId="urn:microsoft.com/office/officeart/2005/8/layout/hList9"/>
    <dgm:cxn modelId="{E42319AF-3291-4F00-9440-5759325DA18B}" type="presParOf" srcId="{984FCD3C-8917-4F73-BAEA-1BF6EDC9AD67}" destId="{6AAFAB3E-F71E-4BCF-9AF5-D90217824159}" srcOrd="0" destOrd="0" presId="urn:microsoft.com/office/officeart/2005/8/layout/hList9"/>
    <dgm:cxn modelId="{AD755246-9AEB-4758-AC12-1BA65091D2AB}" type="presParOf" srcId="{984FCD3C-8917-4F73-BAEA-1BF6EDC9AD67}" destId="{4963BF46-430F-4A88-BAAD-45B3D11E1674}" srcOrd="1" destOrd="0" presId="urn:microsoft.com/office/officeart/2005/8/layout/hList9"/>
    <dgm:cxn modelId="{065EB2B6-47F5-44B8-8231-990F0F488D52}" type="presParOf" srcId="{4963BF46-430F-4A88-BAAD-45B3D11E1674}" destId="{4D1BA192-E3CB-4CA1-9366-B9BDE568FD61}" srcOrd="0" destOrd="0" presId="urn:microsoft.com/office/officeart/2005/8/layout/hList9"/>
    <dgm:cxn modelId="{8A7E84DC-3B3A-4608-98BB-4A8B2558B72A}" type="presParOf" srcId="{4963BF46-430F-4A88-BAAD-45B3D11E1674}" destId="{CC129575-3F20-4A12-8707-27CE23BE8B9E}" srcOrd="1" destOrd="0" presId="urn:microsoft.com/office/officeart/2005/8/layout/hList9"/>
    <dgm:cxn modelId="{F58BBF9A-BB4A-46E3-9D2C-C52452661B3B}" type="presParOf" srcId="{1F45C025-A582-4B96-973F-867161FB72E4}" destId="{044CC95D-0E78-4F52-9029-3728745AAA12}" srcOrd="2" destOrd="0" presId="urn:microsoft.com/office/officeart/2005/8/layout/hList9"/>
    <dgm:cxn modelId="{7227211D-13EA-4FC1-A1AF-D5F488842C1E}" type="presParOf" srcId="{1F45C025-A582-4B96-973F-867161FB72E4}" destId="{E67AFA95-A05D-4EE4-AED9-DE8708D546AE}" srcOrd="3" destOrd="0" presId="urn:microsoft.com/office/officeart/2005/8/layout/hList9"/>
  </dgm:cxnLst>
  <dgm:bg>
    <a:solidFill>
      <a:schemeClr val="accent6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5D22024-4D38-4588-9B27-462EA26EF3AE}" type="doc">
      <dgm:prSet loTypeId="urn:microsoft.com/office/officeart/2005/8/layout/process4" loCatId="list" qsTypeId="urn:microsoft.com/office/officeart/2005/8/quickstyle/3d3" qsCatId="3D" csTypeId="urn:microsoft.com/office/officeart/2005/8/colors/accent0_2" csCatId="mainScheme" phldr="1"/>
      <dgm:spPr/>
    </dgm:pt>
    <dgm:pt modelId="{43C3ECCD-1FE9-467D-A3F0-2415D7B6EF8A}">
      <dgm:prSet phldrT="[Текст]" custT="1"/>
      <dgm:spPr/>
      <dgm:t>
        <a:bodyPr/>
        <a:lstStyle/>
        <a:p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беспрепятственного доступа инвалидов в муниципальные учреждения 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0,6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00A921-D3BC-47E3-9F64-B5D2AE42CB19}" type="parTrans" cxnId="{17416AF2-8699-43FF-9FC1-0E81498DBA40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04DB7D-EEF8-44A5-ABFE-6B6A1A350BFE}" type="sibTrans" cxnId="{17416AF2-8699-43FF-9FC1-0E81498DBA40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4A6144-4980-46C8-8972-C35036525D47}">
      <dgm:prSet phldrT="[Текст]" custT="1"/>
      <dgm:spPr/>
      <dgm:t>
        <a:bodyPr/>
        <a:lstStyle/>
        <a:p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Другие вопросы в области физической культуры и спорта (содержание аппарата управления Спорткомитета, обеспечение деятельности учреждений по ведению бюджетного и бухгалтерского учета) 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7,39 </a:t>
          </a:r>
        </a:p>
      </dgm:t>
    </dgm:pt>
    <dgm:pt modelId="{83E96813-B0A9-40B1-9F7E-32F1456CE7F1}" type="parTrans" cxnId="{CAF4409C-8910-4785-81D2-3D2EA7A1D6A7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EC275A-0A65-4C17-83CD-1B6369B3AD89}" type="sibTrans" cxnId="{CAF4409C-8910-4785-81D2-3D2EA7A1D6A7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62A2B7-608C-43E1-9B6C-6CAAF083A6F1}">
      <dgm:prSet phldrT="[Текст]" custT="1"/>
      <dgm:spPr/>
      <dgm:t>
        <a:bodyPr/>
        <a:lstStyle/>
        <a:p>
          <a:r>
            <a:rPr lang="ru-RU" sz="1400" b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и проведение физкультурных мероприятий и массовых спортивных мероприятий  </a:t>
          </a:r>
          <a:r>
            <a:rPr lang="ru-RU" sz="1400" b="1">
              <a:latin typeface="Times New Roman" panose="02020603050405020304" pitchFamily="18" charset="0"/>
              <a:cs typeface="Times New Roman" panose="02020603050405020304" pitchFamily="18" charset="0"/>
            </a:rPr>
            <a:t>1,56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6166CC-9361-4101-A0FE-8A6171C32A37}" type="parTrans" cxnId="{94C2A1A5-F1B8-4E94-A634-076C9E11B3FC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C16A42-AF15-498D-9756-6DB566065AA6}" type="sibTrans" cxnId="{94C2A1A5-F1B8-4E94-A634-076C9E11B3FC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A0270F-DD49-41E0-B007-6E5FC732EE1A}">
      <dgm:prSet phldrT="[Текст]" custT="1"/>
      <dgm:spPr/>
      <dgm:t>
        <a:bodyPr/>
        <a:lstStyle/>
        <a:p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условий для доступа к объектам спорта на территории муниципального образования 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41,96</a:t>
          </a:r>
        </a:p>
      </dgm:t>
    </dgm:pt>
    <dgm:pt modelId="{B368E8C8-95A1-4124-8A04-C40CE1B381D6}" type="parTrans" cxnId="{0357ACAE-6528-4E21-A831-28490AD21631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039D09-CD20-416A-BB4D-68947E134CF0}" type="sibTrans" cxnId="{0357ACAE-6528-4E21-A831-28490AD21631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F397F3-F7E5-4079-B1CC-E82808439F8E}">
      <dgm:prSet phldrT="[Текст]" custT="1"/>
      <dgm:spPr/>
      <dgm:t>
        <a:bodyPr/>
        <a:lstStyle/>
        <a:p>
          <a:r>
            <a:rPr lang="ru-RU" sz="1400" b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беспрепятственного доступа инвалидов к муниципальным учреждениям </a:t>
          </a:r>
          <a:r>
            <a:rPr lang="ru-RU" sz="1400" b="1">
              <a:latin typeface="Times New Roman" panose="02020603050405020304" pitchFamily="18" charset="0"/>
              <a:cs typeface="Times New Roman" panose="02020603050405020304" pitchFamily="18" charset="0"/>
            </a:rPr>
            <a:t>1,99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DA525C-939C-40B1-88C5-7B5CC4246EBA}" type="parTrans" cxnId="{B0C8E9B6-7737-4CCB-B85A-3D0238F7CE88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4069D5-4519-4E24-82D5-CA8BF2060EDA}" type="sibTrans" cxnId="{B0C8E9B6-7737-4CCB-B85A-3D0238F7CE88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024A2D-E39B-47AF-BB8C-977B2A72D22E}">
      <dgm:prSet phldrT="[Текст]" custT="1"/>
      <dgm:spPr/>
      <dgm:t>
        <a:bodyPr/>
        <a:lstStyle/>
        <a:p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Мероприятия, направленные на профилактику наркомании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29,00 тыс. рублей</a:t>
          </a:r>
        </a:p>
      </dgm:t>
    </dgm:pt>
    <dgm:pt modelId="{58C767F1-5A86-4C6E-8A91-DE490C001832}" type="parTrans" cxnId="{6E0B9C68-9926-45F2-8AAB-0728776E628C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1CF3C5-F272-497A-818D-6294008ED670}" type="sibTrans" cxnId="{6E0B9C68-9926-45F2-8AAB-0728776E628C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A5A8F3-8817-44A2-A1D7-904A3EABF741}">
      <dgm:prSet phldrT="[Текст]" custT="1"/>
      <dgm:spPr/>
      <dgm:t>
        <a:bodyPr/>
        <a:lstStyle/>
        <a:p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учреждений в области физической культуры и спорта 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27,29</a:t>
          </a:r>
        </a:p>
      </dgm:t>
    </dgm:pt>
    <dgm:pt modelId="{BD7B0C90-ADD3-4402-A8BA-88DB03E3A4FF}" type="parTrans" cxnId="{C7455FE3-39BF-431C-9E47-C24BD5F623D9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F0288E-9BF3-4A8D-B4A4-06875FA45D62}" type="sibTrans" cxnId="{C7455FE3-39BF-431C-9E47-C24BD5F623D9}">
      <dgm:prSet/>
      <dgm:spPr/>
      <dgm:t>
        <a:bodyPr/>
        <a:lstStyle/>
        <a:p>
          <a:endParaRPr lang="ru-RU" sz="1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8FE73A-D514-48A4-A62A-6A6AECABF2E6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увеличение количества организаций и предприятий, участвующих в реализации корпоративных программ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50,0 тыс. рублей</a:t>
          </a:r>
        </a:p>
      </dgm:t>
    </dgm:pt>
    <dgm:pt modelId="{ADA849B3-87A1-4EB0-87FB-C5C41D06D513}" type="parTrans" cxnId="{013DB6BA-7B14-4CD1-BDD3-12116638F5A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DE7A5C-22F3-4AAF-8928-EF6063B43525}" type="sibTrans" cxnId="{013DB6BA-7B14-4CD1-BDD3-12116638F5A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96596C-C7AB-4A8C-B56E-4EC62258AED4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Проект «Молодежный бюджет» - «Гонки Дронов»   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0,5</a:t>
          </a:r>
        </a:p>
      </dgm:t>
    </dgm:pt>
    <dgm:pt modelId="{97CB5A1E-8D15-415E-8BB8-7DCA3C6836E6}" type="parTrans" cxnId="{8DBBF778-B054-4A2A-AD3C-E2856FAA65D7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0AE15D-9166-40AC-97B7-AC5430536990}" type="sibTrans" cxnId="{8DBBF778-B054-4A2A-AD3C-E2856FAA65D7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1855BF-CBF5-4021-8EB5-39116528C448}" type="pres">
      <dgm:prSet presAssocID="{B5D22024-4D38-4588-9B27-462EA26EF3AE}" presName="Name0" presStyleCnt="0">
        <dgm:presLayoutVars>
          <dgm:dir/>
          <dgm:animLvl val="lvl"/>
          <dgm:resizeHandles val="exact"/>
        </dgm:presLayoutVars>
      </dgm:prSet>
      <dgm:spPr/>
    </dgm:pt>
    <dgm:pt modelId="{A375BD0B-D869-4A96-BE41-5EAAB87FA33E}" type="pres">
      <dgm:prSet presAssocID="{644A6144-4980-46C8-8972-C35036525D47}" presName="boxAndChildren" presStyleCnt="0"/>
      <dgm:spPr/>
    </dgm:pt>
    <dgm:pt modelId="{6C436558-4936-4E9A-A66C-7F649DF55D4A}" type="pres">
      <dgm:prSet presAssocID="{644A6144-4980-46C8-8972-C35036525D47}" presName="parentTextBox" presStyleLbl="node1" presStyleIdx="0" presStyleCnt="9"/>
      <dgm:spPr/>
    </dgm:pt>
    <dgm:pt modelId="{CE50C797-1A63-42ED-A9F5-D313C1AB5DD7}" type="pres">
      <dgm:prSet presAssocID="{1004DB7D-EEF8-44A5-ABFE-6B6A1A350BFE}" presName="sp" presStyleCnt="0"/>
      <dgm:spPr/>
    </dgm:pt>
    <dgm:pt modelId="{93007D90-D47D-4EC1-976A-9731A2718D40}" type="pres">
      <dgm:prSet presAssocID="{43C3ECCD-1FE9-467D-A3F0-2415D7B6EF8A}" presName="arrowAndChildren" presStyleCnt="0"/>
      <dgm:spPr/>
    </dgm:pt>
    <dgm:pt modelId="{58B7A34E-CEF1-47FB-9F17-F178BC32FE02}" type="pres">
      <dgm:prSet presAssocID="{43C3ECCD-1FE9-467D-A3F0-2415D7B6EF8A}" presName="parentTextArrow" presStyleLbl="node1" presStyleIdx="1" presStyleCnt="9"/>
      <dgm:spPr/>
    </dgm:pt>
    <dgm:pt modelId="{49D66334-D466-41AB-A099-418D4C5937AF}" type="pres">
      <dgm:prSet presAssocID="{D5F0288E-9BF3-4A8D-B4A4-06875FA45D62}" presName="sp" presStyleCnt="0"/>
      <dgm:spPr/>
    </dgm:pt>
    <dgm:pt modelId="{1DC7A0C3-0BE8-43D3-B70C-A530981D7730}" type="pres">
      <dgm:prSet presAssocID="{C3A5A8F3-8817-44A2-A1D7-904A3EABF741}" presName="arrowAndChildren" presStyleCnt="0"/>
      <dgm:spPr/>
    </dgm:pt>
    <dgm:pt modelId="{B4D9B766-3C5A-40AC-B3C0-D20B8AB335A7}" type="pres">
      <dgm:prSet presAssocID="{C3A5A8F3-8817-44A2-A1D7-904A3EABF741}" presName="parentTextArrow" presStyleLbl="node1" presStyleIdx="2" presStyleCnt="9"/>
      <dgm:spPr/>
    </dgm:pt>
    <dgm:pt modelId="{7F784C51-5DE3-4DE5-AA8A-459FCB682604}" type="pres">
      <dgm:prSet presAssocID="{5D0AE15D-9166-40AC-97B7-AC5430536990}" presName="sp" presStyleCnt="0"/>
      <dgm:spPr/>
    </dgm:pt>
    <dgm:pt modelId="{F5521C6B-2408-441E-B732-64FC49DBBB60}" type="pres">
      <dgm:prSet presAssocID="{CD96596C-C7AB-4A8C-B56E-4EC62258AED4}" presName="arrowAndChildren" presStyleCnt="0"/>
      <dgm:spPr/>
    </dgm:pt>
    <dgm:pt modelId="{337A02DE-A6DC-40D5-A012-E9411D037EF5}" type="pres">
      <dgm:prSet presAssocID="{CD96596C-C7AB-4A8C-B56E-4EC62258AED4}" presName="parentTextArrow" presStyleLbl="node1" presStyleIdx="3" presStyleCnt="9"/>
      <dgm:spPr/>
    </dgm:pt>
    <dgm:pt modelId="{42205FD8-20AE-4577-BE59-F86C26AD3FCF}" type="pres">
      <dgm:prSet presAssocID="{39DE7A5C-22F3-4AAF-8928-EF6063B43525}" presName="sp" presStyleCnt="0"/>
      <dgm:spPr/>
    </dgm:pt>
    <dgm:pt modelId="{ADEC4C4B-D65F-4A8E-B7E6-4C83D673E86B}" type="pres">
      <dgm:prSet presAssocID="{238FE73A-D514-48A4-A62A-6A6AECABF2E6}" presName="arrowAndChildren" presStyleCnt="0"/>
      <dgm:spPr/>
    </dgm:pt>
    <dgm:pt modelId="{069AA8BE-32D6-4CD9-AE36-8098F7D160E2}" type="pres">
      <dgm:prSet presAssocID="{238FE73A-D514-48A4-A62A-6A6AECABF2E6}" presName="parentTextArrow" presStyleLbl="node1" presStyleIdx="4" presStyleCnt="9"/>
      <dgm:spPr/>
    </dgm:pt>
    <dgm:pt modelId="{C11712C3-4480-4871-B15F-83C2A7CCEAF6}" type="pres">
      <dgm:prSet presAssocID="{B41CF3C5-F272-497A-818D-6294008ED670}" presName="sp" presStyleCnt="0"/>
      <dgm:spPr/>
    </dgm:pt>
    <dgm:pt modelId="{67138900-52CA-4B5E-B15F-8060AB349FCA}" type="pres">
      <dgm:prSet presAssocID="{88024A2D-E39B-47AF-BB8C-977B2A72D22E}" presName="arrowAndChildren" presStyleCnt="0"/>
      <dgm:spPr/>
    </dgm:pt>
    <dgm:pt modelId="{3075820C-3576-4D82-9465-7A84C3F4AA67}" type="pres">
      <dgm:prSet presAssocID="{88024A2D-E39B-47AF-BB8C-977B2A72D22E}" presName="parentTextArrow" presStyleLbl="node1" presStyleIdx="5" presStyleCnt="9"/>
      <dgm:spPr/>
    </dgm:pt>
    <dgm:pt modelId="{97B0E146-5789-4BD1-8574-EFC873B9D6D2}" type="pres">
      <dgm:prSet presAssocID="{9C4069D5-4519-4E24-82D5-CA8BF2060EDA}" presName="sp" presStyleCnt="0"/>
      <dgm:spPr/>
    </dgm:pt>
    <dgm:pt modelId="{76981903-1B88-4589-891C-CE7A038E1B37}" type="pres">
      <dgm:prSet presAssocID="{6DF397F3-F7E5-4079-B1CC-E82808439F8E}" presName="arrowAndChildren" presStyleCnt="0"/>
      <dgm:spPr/>
    </dgm:pt>
    <dgm:pt modelId="{A938B41D-78E0-4EBC-B100-BAB90FDFDE48}" type="pres">
      <dgm:prSet presAssocID="{6DF397F3-F7E5-4079-B1CC-E82808439F8E}" presName="parentTextArrow" presStyleLbl="node1" presStyleIdx="6" presStyleCnt="9"/>
      <dgm:spPr/>
    </dgm:pt>
    <dgm:pt modelId="{0EA417BE-8711-49A4-AC7F-A3AB2FDF78C8}" type="pres">
      <dgm:prSet presAssocID="{3E039D09-CD20-416A-BB4D-68947E134CF0}" presName="sp" presStyleCnt="0"/>
      <dgm:spPr/>
    </dgm:pt>
    <dgm:pt modelId="{D627B46A-604F-462E-9C69-7D530DB5C851}" type="pres">
      <dgm:prSet presAssocID="{96A0270F-DD49-41E0-B007-6E5FC732EE1A}" presName="arrowAndChildren" presStyleCnt="0"/>
      <dgm:spPr/>
    </dgm:pt>
    <dgm:pt modelId="{6E11242B-B451-4F7D-9C17-4FB22C32603B}" type="pres">
      <dgm:prSet presAssocID="{96A0270F-DD49-41E0-B007-6E5FC732EE1A}" presName="parentTextArrow" presStyleLbl="node1" presStyleIdx="7" presStyleCnt="9"/>
      <dgm:spPr/>
    </dgm:pt>
    <dgm:pt modelId="{3068062B-D716-4DF2-9FDA-31224D7ED671}" type="pres">
      <dgm:prSet presAssocID="{5BC16A42-AF15-498D-9756-6DB566065AA6}" presName="sp" presStyleCnt="0"/>
      <dgm:spPr/>
    </dgm:pt>
    <dgm:pt modelId="{5E62C553-27BB-4F97-839C-CD1642493333}" type="pres">
      <dgm:prSet presAssocID="{4F62A2B7-608C-43E1-9B6C-6CAAF083A6F1}" presName="arrowAndChildren" presStyleCnt="0"/>
      <dgm:spPr/>
    </dgm:pt>
    <dgm:pt modelId="{E63C38B4-A075-434D-9C42-5DDBC0E5C0B8}" type="pres">
      <dgm:prSet presAssocID="{4F62A2B7-608C-43E1-9B6C-6CAAF083A6F1}" presName="parentTextArrow" presStyleLbl="node1" presStyleIdx="8" presStyleCnt="9" custScaleY="147038"/>
      <dgm:spPr/>
    </dgm:pt>
  </dgm:ptLst>
  <dgm:cxnLst>
    <dgm:cxn modelId="{6E0B9C68-9926-45F2-8AAB-0728776E628C}" srcId="{B5D22024-4D38-4588-9B27-462EA26EF3AE}" destId="{88024A2D-E39B-47AF-BB8C-977B2A72D22E}" srcOrd="3" destOrd="0" parTransId="{58C767F1-5A86-4C6E-8A91-DE490C001832}" sibTransId="{B41CF3C5-F272-497A-818D-6294008ED670}"/>
    <dgm:cxn modelId="{9AAD726C-DAE0-43B0-BF66-570AE3E5566D}" type="presOf" srcId="{88024A2D-E39B-47AF-BB8C-977B2A72D22E}" destId="{3075820C-3576-4D82-9465-7A84C3F4AA67}" srcOrd="0" destOrd="0" presId="urn:microsoft.com/office/officeart/2005/8/layout/process4"/>
    <dgm:cxn modelId="{8DBBF778-B054-4A2A-AD3C-E2856FAA65D7}" srcId="{B5D22024-4D38-4588-9B27-462EA26EF3AE}" destId="{CD96596C-C7AB-4A8C-B56E-4EC62258AED4}" srcOrd="5" destOrd="0" parTransId="{97CB5A1E-8D15-415E-8BB8-7DCA3C6836E6}" sibTransId="{5D0AE15D-9166-40AC-97B7-AC5430536990}"/>
    <dgm:cxn modelId="{3F8E237D-E093-4625-B16B-BF4605E48C5B}" type="presOf" srcId="{4F62A2B7-608C-43E1-9B6C-6CAAF083A6F1}" destId="{E63C38B4-A075-434D-9C42-5DDBC0E5C0B8}" srcOrd="0" destOrd="0" presId="urn:microsoft.com/office/officeart/2005/8/layout/process4"/>
    <dgm:cxn modelId="{AB940889-6E5E-48E0-B7CC-0525103BEB05}" type="presOf" srcId="{43C3ECCD-1FE9-467D-A3F0-2415D7B6EF8A}" destId="{58B7A34E-CEF1-47FB-9F17-F178BC32FE02}" srcOrd="0" destOrd="0" presId="urn:microsoft.com/office/officeart/2005/8/layout/process4"/>
    <dgm:cxn modelId="{CAF4409C-8910-4785-81D2-3D2EA7A1D6A7}" srcId="{B5D22024-4D38-4588-9B27-462EA26EF3AE}" destId="{644A6144-4980-46C8-8972-C35036525D47}" srcOrd="8" destOrd="0" parTransId="{83E96813-B0A9-40B1-9F7E-32F1456CE7F1}" sibTransId="{F7EC275A-0A65-4C17-83CD-1B6369B3AD89}"/>
    <dgm:cxn modelId="{94C2A1A5-F1B8-4E94-A634-076C9E11B3FC}" srcId="{B5D22024-4D38-4588-9B27-462EA26EF3AE}" destId="{4F62A2B7-608C-43E1-9B6C-6CAAF083A6F1}" srcOrd="0" destOrd="0" parTransId="{806166CC-9361-4101-A0FE-8A6171C32A37}" sibTransId="{5BC16A42-AF15-498D-9756-6DB566065AA6}"/>
    <dgm:cxn modelId="{0357ACAE-6528-4E21-A831-28490AD21631}" srcId="{B5D22024-4D38-4588-9B27-462EA26EF3AE}" destId="{96A0270F-DD49-41E0-B007-6E5FC732EE1A}" srcOrd="1" destOrd="0" parTransId="{B368E8C8-95A1-4124-8A04-C40CE1B381D6}" sibTransId="{3E039D09-CD20-416A-BB4D-68947E134CF0}"/>
    <dgm:cxn modelId="{B0C8E9B6-7737-4CCB-B85A-3D0238F7CE88}" srcId="{B5D22024-4D38-4588-9B27-462EA26EF3AE}" destId="{6DF397F3-F7E5-4079-B1CC-E82808439F8E}" srcOrd="2" destOrd="0" parTransId="{CFDA525C-939C-40B1-88C5-7B5CC4246EBA}" sibTransId="{9C4069D5-4519-4E24-82D5-CA8BF2060EDA}"/>
    <dgm:cxn modelId="{013DB6BA-7B14-4CD1-BDD3-12116638F5AE}" srcId="{B5D22024-4D38-4588-9B27-462EA26EF3AE}" destId="{238FE73A-D514-48A4-A62A-6A6AECABF2E6}" srcOrd="4" destOrd="0" parTransId="{ADA849B3-87A1-4EB0-87FB-C5C41D06D513}" sibTransId="{39DE7A5C-22F3-4AAF-8928-EF6063B43525}"/>
    <dgm:cxn modelId="{A18ED2C5-0058-47EA-BE11-F986456A730B}" type="presOf" srcId="{C3A5A8F3-8817-44A2-A1D7-904A3EABF741}" destId="{B4D9B766-3C5A-40AC-B3C0-D20B8AB335A7}" srcOrd="0" destOrd="0" presId="urn:microsoft.com/office/officeart/2005/8/layout/process4"/>
    <dgm:cxn modelId="{9D8F5ECA-6D49-49F0-8DA5-525EB7145024}" type="presOf" srcId="{644A6144-4980-46C8-8972-C35036525D47}" destId="{6C436558-4936-4E9A-A66C-7F649DF55D4A}" srcOrd="0" destOrd="0" presId="urn:microsoft.com/office/officeart/2005/8/layout/process4"/>
    <dgm:cxn modelId="{8E5BDFCA-9262-47CA-9D97-56ADE7C882B4}" type="presOf" srcId="{96A0270F-DD49-41E0-B007-6E5FC732EE1A}" destId="{6E11242B-B451-4F7D-9C17-4FB22C32603B}" srcOrd="0" destOrd="0" presId="urn:microsoft.com/office/officeart/2005/8/layout/process4"/>
    <dgm:cxn modelId="{579B8BCE-A216-4337-BA1E-3D1B6845BE15}" type="presOf" srcId="{B5D22024-4D38-4588-9B27-462EA26EF3AE}" destId="{151855BF-CBF5-4021-8EB5-39116528C448}" srcOrd="0" destOrd="0" presId="urn:microsoft.com/office/officeart/2005/8/layout/process4"/>
    <dgm:cxn modelId="{81341DD2-CCC0-4DDC-AD53-B744F48CE52E}" type="presOf" srcId="{6DF397F3-F7E5-4079-B1CC-E82808439F8E}" destId="{A938B41D-78E0-4EBC-B100-BAB90FDFDE48}" srcOrd="0" destOrd="0" presId="urn:microsoft.com/office/officeart/2005/8/layout/process4"/>
    <dgm:cxn modelId="{C7455FE3-39BF-431C-9E47-C24BD5F623D9}" srcId="{B5D22024-4D38-4588-9B27-462EA26EF3AE}" destId="{C3A5A8F3-8817-44A2-A1D7-904A3EABF741}" srcOrd="6" destOrd="0" parTransId="{BD7B0C90-ADD3-4402-A8BA-88DB03E3A4FF}" sibTransId="{D5F0288E-9BF3-4A8D-B4A4-06875FA45D62}"/>
    <dgm:cxn modelId="{25FA60EE-6D50-4D44-82EB-FA7C1B66AA20}" type="presOf" srcId="{CD96596C-C7AB-4A8C-B56E-4EC62258AED4}" destId="{337A02DE-A6DC-40D5-A012-E9411D037EF5}" srcOrd="0" destOrd="0" presId="urn:microsoft.com/office/officeart/2005/8/layout/process4"/>
    <dgm:cxn modelId="{17416AF2-8699-43FF-9FC1-0E81498DBA40}" srcId="{B5D22024-4D38-4588-9B27-462EA26EF3AE}" destId="{43C3ECCD-1FE9-467D-A3F0-2415D7B6EF8A}" srcOrd="7" destOrd="0" parTransId="{5800A921-D3BC-47E3-9F64-B5D2AE42CB19}" sibTransId="{1004DB7D-EEF8-44A5-ABFE-6B6A1A350BFE}"/>
    <dgm:cxn modelId="{56A2EAFE-9310-4B0E-8F75-9623D05366FE}" type="presOf" srcId="{238FE73A-D514-48A4-A62A-6A6AECABF2E6}" destId="{069AA8BE-32D6-4CD9-AE36-8098F7D160E2}" srcOrd="0" destOrd="0" presId="urn:microsoft.com/office/officeart/2005/8/layout/process4"/>
    <dgm:cxn modelId="{BB4D4E19-9BF5-451F-81CC-2690CD533757}" type="presParOf" srcId="{151855BF-CBF5-4021-8EB5-39116528C448}" destId="{A375BD0B-D869-4A96-BE41-5EAAB87FA33E}" srcOrd="0" destOrd="0" presId="urn:microsoft.com/office/officeart/2005/8/layout/process4"/>
    <dgm:cxn modelId="{EF97B9DB-624A-48E4-AA57-088CFA5B8685}" type="presParOf" srcId="{A375BD0B-D869-4A96-BE41-5EAAB87FA33E}" destId="{6C436558-4936-4E9A-A66C-7F649DF55D4A}" srcOrd="0" destOrd="0" presId="urn:microsoft.com/office/officeart/2005/8/layout/process4"/>
    <dgm:cxn modelId="{FF59CA46-7400-4307-894F-3454BDCC1311}" type="presParOf" srcId="{151855BF-CBF5-4021-8EB5-39116528C448}" destId="{CE50C797-1A63-42ED-A9F5-D313C1AB5DD7}" srcOrd="1" destOrd="0" presId="urn:microsoft.com/office/officeart/2005/8/layout/process4"/>
    <dgm:cxn modelId="{09F9EED1-7ED3-46B0-A8FA-275746BF5ED3}" type="presParOf" srcId="{151855BF-CBF5-4021-8EB5-39116528C448}" destId="{93007D90-D47D-4EC1-976A-9731A2718D40}" srcOrd="2" destOrd="0" presId="urn:microsoft.com/office/officeart/2005/8/layout/process4"/>
    <dgm:cxn modelId="{4E086CEC-521E-4C1D-9051-1D163DAB3ED9}" type="presParOf" srcId="{93007D90-D47D-4EC1-976A-9731A2718D40}" destId="{58B7A34E-CEF1-47FB-9F17-F178BC32FE02}" srcOrd="0" destOrd="0" presId="urn:microsoft.com/office/officeart/2005/8/layout/process4"/>
    <dgm:cxn modelId="{BE92D46D-A31A-4989-A63D-C2E26547BC66}" type="presParOf" srcId="{151855BF-CBF5-4021-8EB5-39116528C448}" destId="{49D66334-D466-41AB-A099-418D4C5937AF}" srcOrd="3" destOrd="0" presId="urn:microsoft.com/office/officeart/2005/8/layout/process4"/>
    <dgm:cxn modelId="{07DD7618-5511-401C-8B3A-5007946D0588}" type="presParOf" srcId="{151855BF-CBF5-4021-8EB5-39116528C448}" destId="{1DC7A0C3-0BE8-43D3-B70C-A530981D7730}" srcOrd="4" destOrd="0" presId="urn:microsoft.com/office/officeart/2005/8/layout/process4"/>
    <dgm:cxn modelId="{D8183251-7953-4D5E-B359-D890D2B32247}" type="presParOf" srcId="{1DC7A0C3-0BE8-43D3-B70C-A530981D7730}" destId="{B4D9B766-3C5A-40AC-B3C0-D20B8AB335A7}" srcOrd="0" destOrd="0" presId="urn:microsoft.com/office/officeart/2005/8/layout/process4"/>
    <dgm:cxn modelId="{D77CDA5F-832C-4CF4-A56B-D9174063A06F}" type="presParOf" srcId="{151855BF-CBF5-4021-8EB5-39116528C448}" destId="{7F784C51-5DE3-4DE5-AA8A-459FCB682604}" srcOrd="5" destOrd="0" presId="urn:microsoft.com/office/officeart/2005/8/layout/process4"/>
    <dgm:cxn modelId="{F463AE9C-13D5-4B55-8A4E-D3A1EAECFB91}" type="presParOf" srcId="{151855BF-CBF5-4021-8EB5-39116528C448}" destId="{F5521C6B-2408-441E-B732-64FC49DBBB60}" srcOrd="6" destOrd="0" presId="urn:microsoft.com/office/officeart/2005/8/layout/process4"/>
    <dgm:cxn modelId="{F13DE3FC-BCD5-41DF-95D9-230267B40E1B}" type="presParOf" srcId="{F5521C6B-2408-441E-B732-64FC49DBBB60}" destId="{337A02DE-A6DC-40D5-A012-E9411D037EF5}" srcOrd="0" destOrd="0" presId="urn:microsoft.com/office/officeart/2005/8/layout/process4"/>
    <dgm:cxn modelId="{7815AC4D-E8C2-496E-A9F3-1970E02B8CDB}" type="presParOf" srcId="{151855BF-CBF5-4021-8EB5-39116528C448}" destId="{42205FD8-20AE-4577-BE59-F86C26AD3FCF}" srcOrd="7" destOrd="0" presId="urn:microsoft.com/office/officeart/2005/8/layout/process4"/>
    <dgm:cxn modelId="{D2940E29-3EC4-4FE5-9BF3-42F80B1BE1A1}" type="presParOf" srcId="{151855BF-CBF5-4021-8EB5-39116528C448}" destId="{ADEC4C4B-D65F-4A8E-B7E6-4C83D673E86B}" srcOrd="8" destOrd="0" presId="urn:microsoft.com/office/officeart/2005/8/layout/process4"/>
    <dgm:cxn modelId="{18255191-80BF-49E0-BCC8-9151ED2433E9}" type="presParOf" srcId="{ADEC4C4B-D65F-4A8E-B7E6-4C83D673E86B}" destId="{069AA8BE-32D6-4CD9-AE36-8098F7D160E2}" srcOrd="0" destOrd="0" presId="urn:microsoft.com/office/officeart/2005/8/layout/process4"/>
    <dgm:cxn modelId="{03A6E96A-09AC-47D3-8AB3-A69D4E373045}" type="presParOf" srcId="{151855BF-CBF5-4021-8EB5-39116528C448}" destId="{C11712C3-4480-4871-B15F-83C2A7CCEAF6}" srcOrd="9" destOrd="0" presId="urn:microsoft.com/office/officeart/2005/8/layout/process4"/>
    <dgm:cxn modelId="{10C4D998-0CF6-48C3-80E2-958E93402D52}" type="presParOf" srcId="{151855BF-CBF5-4021-8EB5-39116528C448}" destId="{67138900-52CA-4B5E-B15F-8060AB349FCA}" srcOrd="10" destOrd="0" presId="urn:microsoft.com/office/officeart/2005/8/layout/process4"/>
    <dgm:cxn modelId="{41778E88-9FC7-4D42-AAC4-706B4F6EE094}" type="presParOf" srcId="{67138900-52CA-4B5E-B15F-8060AB349FCA}" destId="{3075820C-3576-4D82-9465-7A84C3F4AA67}" srcOrd="0" destOrd="0" presId="urn:microsoft.com/office/officeart/2005/8/layout/process4"/>
    <dgm:cxn modelId="{8420B130-EFF9-4DDE-A2E6-841BF71DD844}" type="presParOf" srcId="{151855BF-CBF5-4021-8EB5-39116528C448}" destId="{97B0E146-5789-4BD1-8574-EFC873B9D6D2}" srcOrd="11" destOrd="0" presId="urn:microsoft.com/office/officeart/2005/8/layout/process4"/>
    <dgm:cxn modelId="{EC4DBD70-6058-43C1-9BC4-DB6BAE798114}" type="presParOf" srcId="{151855BF-CBF5-4021-8EB5-39116528C448}" destId="{76981903-1B88-4589-891C-CE7A038E1B37}" srcOrd="12" destOrd="0" presId="urn:microsoft.com/office/officeart/2005/8/layout/process4"/>
    <dgm:cxn modelId="{E53995C2-1458-4028-B538-FB74F05128BB}" type="presParOf" srcId="{76981903-1B88-4589-891C-CE7A038E1B37}" destId="{A938B41D-78E0-4EBC-B100-BAB90FDFDE48}" srcOrd="0" destOrd="0" presId="urn:microsoft.com/office/officeart/2005/8/layout/process4"/>
    <dgm:cxn modelId="{34785D13-0AC3-4BD8-B70C-956E7F7D36A3}" type="presParOf" srcId="{151855BF-CBF5-4021-8EB5-39116528C448}" destId="{0EA417BE-8711-49A4-AC7F-A3AB2FDF78C8}" srcOrd="13" destOrd="0" presId="urn:microsoft.com/office/officeart/2005/8/layout/process4"/>
    <dgm:cxn modelId="{91DCE33F-B500-4268-9737-68DA5EDE962D}" type="presParOf" srcId="{151855BF-CBF5-4021-8EB5-39116528C448}" destId="{D627B46A-604F-462E-9C69-7D530DB5C851}" srcOrd="14" destOrd="0" presId="urn:microsoft.com/office/officeart/2005/8/layout/process4"/>
    <dgm:cxn modelId="{BA411909-B6B2-477E-9696-6C73024BE1D7}" type="presParOf" srcId="{D627B46A-604F-462E-9C69-7D530DB5C851}" destId="{6E11242B-B451-4F7D-9C17-4FB22C32603B}" srcOrd="0" destOrd="0" presId="urn:microsoft.com/office/officeart/2005/8/layout/process4"/>
    <dgm:cxn modelId="{8F7F68E2-8BBC-4E6D-8491-7D53154A0BE0}" type="presParOf" srcId="{151855BF-CBF5-4021-8EB5-39116528C448}" destId="{3068062B-D716-4DF2-9FDA-31224D7ED671}" srcOrd="15" destOrd="0" presId="urn:microsoft.com/office/officeart/2005/8/layout/process4"/>
    <dgm:cxn modelId="{A3812731-FCEB-4ADC-9930-36A095F4F36F}" type="presParOf" srcId="{151855BF-CBF5-4021-8EB5-39116528C448}" destId="{5E62C553-27BB-4F97-839C-CD1642493333}" srcOrd="16" destOrd="0" presId="urn:microsoft.com/office/officeart/2005/8/layout/process4"/>
    <dgm:cxn modelId="{FBFB83A9-028E-4831-9A34-D292D15FBD5D}" type="presParOf" srcId="{5E62C553-27BB-4F97-839C-CD1642493333}" destId="{E63C38B4-A075-434D-9C42-5DDBC0E5C0B8}" srcOrd="0" destOrd="0" presId="urn:microsoft.com/office/officeart/2005/8/layout/process4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236E158-F5D3-406E-9491-2735DA9A2908}" type="doc">
      <dgm:prSet loTypeId="urn:microsoft.com/office/officeart/2005/8/layout/hProcess9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689DEA-651B-4A57-86BA-EECBD86C9BDD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50" b="1" dirty="0">
              <a:solidFill>
                <a:schemeClr val="tx1"/>
              </a:solidFill>
              <a:latin typeface="Roboto"/>
            </a:rPr>
            <a:t>Основной суммы задолженности по эмитированным и реализованным активам (муниципальным облигациям)</a:t>
          </a:r>
        </a:p>
      </dgm:t>
    </dgm:pt>
    <dgm:pt modelId="{C65811FD-62BE-470B-AE54-2740C355BA11}" type="parTrans" cxnId="{9F84654B-10C9-49E8-B946-E8ED0A57746A}">
      <dgm:prSet/>
      <dgm:spPr/>
      <dgm:t>
        <a:bodyPr/>
        <a:lstStyle/>
        <a:p>
          <a:endParaRPr lang="ru-RU"/>
        </a:p>
      </dgm:t>
    </dgm:pt>
    <dgm:pt modelId="{C91F017A-8C53-4206-8BB7-5EFDC1A17ECF}" type="sibTrans" cxnId="{9F84654B-10C9-49E8-B946-E8ED0A57746A}">
      <dgm:prSet/>
      <dgm:spPr/>
      <dgm:t>
        <a:bodyPr/>
        <a:lstStyle/>
        <a:p>
          <a:endParaRPr lang="ru-RU"/>
        </a:p>
      </dgm:t>
    </dgm:pt>
    <dgm:pt modelId="{442FD41F-2009-4C81-9028-9D772F21987A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50" b="1" dirty="0">
              <a:solidFill>
                <a:schemeClr val="tx1"/>
              </a:solidFill>
              <a:latin typeface="Roboto"/>
            </a:rPr>
            <a:t>Общей суммы задолженности по оформленным займам, которые были предоставлены муниципальным формированиям</a:t>
          </a:r>
        </a:p>
      </dgm:t>
    </dgm:pt>
    <dgm:pt modelId="{EEA57AB6-7CB0-4F01-9EA9-769E7DC11D5B}" type="parTrans" cxnId="{3A5481E8-AD33-4DEF-8C5F-A6340EB38487}">
      <dgm:prSet/>
      <dgm:spPr/>
      <dgm:t>
        <a:bodyPr/>
        <a:lstStyle/>
        <a:p>
          <a:endParaRPr lang="ru-RU"/>
        </a:p>
      </dgm:t>
    </dgm:pt>
    <dgm:pt modelId="{A8C83750-6C99-45EA-8674-DDB5A1D41A55}" type="sibTrans" cxnId="{3A5481E8-AD33-4DEF-8C5F-A6340EB38487}">
      <dgm:prSet/>
      <dgm:spPr/>
      <dgm:t>
        <a:bodyPr/>
        <a:lstStyle/>
        <a:p>
          <a:endParaRPr lang="ru-RU"/>
        </a:p>
      </dgm:t>
    </dgm:pt>
    <dgm:pt modelId="{3961B72B-8A66-4599-90D5-7B8B00FE459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50" b="1" dirty="0">
              <a:solidFill>
                <a:schemeClr val="tx1"/>
              </a:solidFill>
              <a:latin typeface="Roboto"/>
            </a:rPr>
            <a:t>Суммарных обязательств в отношении средств, полученных из бюджета страны на решение ключевых задач в границах компетенции муниципальных органов власти</a:t>
          </a:r>
        </a:p>
      </dgm:t>
    </dgm:pt>
    <dgm:pt modelId="{B75A3ADF-4FD7-4D86-8383-2FE2E23B6E66}" type="parTrans" cxnId="{73563FDE-076E-4B23-B346-BCC060A4CD42}">
      <dgm:prSet/>
      <dgm:spPr/>
      <dgm:t>
        <a:bodyPr/>
        <a:lstStyle/>
        <a:p>
          <a:endParaRPr lang="ru-RU"/>
        </a:p>
      </dgm:t>
    </dgm:pt>
    <dgm:pt modelId="{E7BE3087-311C-492D-9915-1B017BB5EDB5}" type="sibTrans" cxnId="{73563FDE-076E-4B23-B346-BCC060A4CD42}">
      <dgm:prSet/>
      <dgm:spPr/>
      <dgm:t>
        <a:bodyPr/>
        <a:lstStyle/>
        <a:p>
          <a:endParaRPr lang="ru-RU"/>
        </a:p>
      </dgm:t>
    </dgm:pt>
    <dgm:pt modelId="{358EB032-92EA-4E06-90D5-1A7E9310C0D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100" dirty="0"/>
            <a:t> </a:t>
          </a:r>
          <a:r>
            <a:rPr lang="ru-RU" sz="1050" b="1" dirty="0">
              <a:solidFill>
                <a:schemeClr val="tx1"/>
              </a:solidFill>
              <a:latin typeface="Roboto"/>
            </a:rPr>
            <a:t>Долги по гарантиям, которые были предоставлены со стороны муниципальных образований</a:t>
          </a:r>
        </a:p>
      </dgm:t>
    </dgm:pt>
    <dgm:pt modelId="{6951AE02-0187-48DD-8EEC-F1784B6D6BB2}" type="parTrans" cxnId="{E19C7D17-CEFC-4065-8FAC-C3B94931B7A6}">
      <dgm:prSet/>
      <dgm:spPr/>
      <dgm:t>
        <a:bodyPr/>
        <a:lstStyle/>
        <a:p>
          <a:endParaRPr lang="ru-RU"/>
        </a:p>
      </dgm:t>
    </dgm:pt>
    <dgm:pt modelId="{E7C9A04B-3B96-4063-841C-91E38C7BE596}" type="sibTrans" cxnId="{E19C7D17-CEFC-4065-8FAC-C3B94931B7A6}">
      <dgm:prSet/>
      <dgm:spPr/>
      <dgm:t>
        <a:bodyPr/>
        <a:lstStyle/>
        <a:p>
          <a:endParaRPr lang="ru-RU"/>
        </a:p>
      </dgm:t>
    </dgm:pt>
    <dgm:pt modelId="{FE23FC32-13C4-4F6A-942C-FB8DC4EF43E0}" type="pres">
      <dgm:prSet presAssocID="{6236E158-F5D3-406E-9491-2735DA9A2908}" presName="CompostProcess" presStyleCnt="0">
        <dgm:presLayoutVars>
          <dgm:dir/>
          <dgm:resizeHandles val="exact"/>
        </dgm:presLayoutVars>
      </dgm:prSet>
      <dgm:spPr/>
    </dgm:pt>
    <dgm:pt modelId="{921AFFAD-24C0-49FF-9C49-62436DB24EF4}" type="pres">
      <dgm:prSet presAssocID="{6236E158-F5D3-406E-9491-2735DA9A2908}" presName="arrow" presStyleLbl="bgShp" presStyleIdx="0" presStyleCnt="1" custLinFactNeighborX="-1548" custLinFactNeighborY="2759"/>
      <dgm:spPr>
        <a:gradFill flip="none" rotWithShape="0">
          <a:gsLst>
            <a:gs pos="0">
              <a:srgbClr val="C00000"/>
            </a:gs>
            <a:gs pos="33000">
              <a:srgbClr val="FF3399"/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</dgm:spPr>
    </dgm:pt>
    <dgm:pt modelId="{1AE4E4A6-E065-4994-A480-DBB63FA36A74}" type="pres">
      <dgm:prSet presAssocID="{6236E158-F5D3-406E-9491-2735DA9A2908}" presName="linearProcess" presStyleCnt="0"/>
      <dgm:spPr/>
    </dgm:pt>
    <dgm:pt modelId="{F914B85E-70BE-4966-9483-43306CA25198}" type="pres">
      <dgm:prSet presAssocID="{B0689DEA-651B-4A57-86BA-EECBD86C9BDD}" presName="textNode" presStyleLbl="node1" presStyleIdx="0" presStyleCnt="4" custScaleY="108271">
        <dgm:presLayoutVars>
          <dgm:bulletEnabled val="1"/>
        </dgm:presLayoutVars>
      </dgm:prSet>
      <dgm:spPr/>
    </dgm:pt>
    <dgm:pt modelId="{25C3AF03-1A88-4A95-AB12-68EE4E0F9263}" type="pres">
      <dgm:prSet presAssocID="{C91F017A-8C53-4206-8BB7-5EFDC1A17ECF}" presName="sibTrans" presStyleCnt="0"/>
      <dgm:spPr/>
    </dgm:pt>
    <dgm:pt modelId="{D5F49C53-B74E-42CB-B4AF-1060715E202B}" type="pres">
      <dgm:prSet presAssocID="{442FD41F-2009-4C81-9028-9D772F21987A}" presName="textNode" presStyleLbl="node1" presStyleIdx="1" presStyleCnt="4" custScaleY="108271">
        <dgm:presLayoutVars>
          <dgm:bulletEnabled val="1"/>
        </dgm:presLayoutVars>
      </dgm:prSet>
      <dgm:spPr/>
    </dgm:pt>
    <dgm:pt modelId="{F97AA610-4794-4DE1-A200-51E1E2AFCBC3}" type="pres">
      <dgm:prSet presAssocID="{A8C83750-6C99-45EA-8674-DDB5A1D41A55}" presName="sibTrans" presStyleCnt="0"/>
      <dgm:spPr/>
    </dgm:pt>
    <dgm:pt modelId="{A4039145-A795-47C3-A264-5F16989C6888}" type="pres">
      <dgm:prSet presAssocID="{3961B72B-8A66-4599-90D5-7B8B00FE4595}" presName="textNode" presStyleLbl="node1" presStyleIdx="2" presStyleCnt="4" custScaleX="106835" custScaleY="114865">
        <dgm:presLayoutVars>
          <dgm:bulletEnabled val="1"/>
        </dgm:presLayoutVars>
      </dgm:prSet>
      <dgm:spPr/>
    </dgm:pt>
    <dgm:pt modelId="{AA6C938D-AE6D-43F6-86B2-6FA5E32F3263}" type="pres">
      <dgm:prSet presAssocID="{E7BE3087-311C-492D-9915-1B017BB5EDB5}" presName="sibTrans" presStyleCnt="0"/>
      <dgm:spPr/>
    </dgm:pt>
    <dgm:pt modelId="{98EE9F19-D938-4658-B15C-3E44AB2CB207}" type="pres">
      <dgm:prSet presAssocID="{358EB032-92EA-4E06-90D5-1A7E9310C0D5}" presName="textNode" presStyleLbl="node1" presStyleIdx="3" presStyleCnt="4" custScaleY="114865">
        <dgm:presLayoutVars>
          <dgm:bulletEnabled val="1"/>
        </dgm:presLayoutVars>
      </dgm:prSet>
      <dgm:spPr/>
    </dgm:pt>
  </dgm:ptLst>
  <dgm:cxnLst>
    <dgm:cxn modelId="{E19C7D17-CEFC-4065-8FAC-C3B94931B7A6}" srcId="{6236E158-F5D3-406E-9491-2735DA9A2908}" destId="{358EB032-92EA-4E06-90D5-1A7E9310C0D5}" srcOrd="3" destOrd="0" parTransId="{6951AE02-0187-48DD-8EEC-F1784B6D6BB2}" sibTransId="{E7C9A04B-3B96-4063-841C-91E38C7BE596}"/>
    <dgm:cxn modelId="{C51D332E-79D7-46B5-A087-2F5E8E39F512}" type="presOf" srcId="{6236E158-F5D3-406E-9491-2735DA9A2908}" destId="{FE23FC32-13C4-4F6A-942C-FB8DC4EF43E0}" srcOrd="0" destOrd="0" presId="urn:microsoft.com/office/officeart/2005/8/layout/hProcess9"/>
    <dgm:cxn modelId="{9F84654B-10C9-49E8-B946-E8ED0A57746A}" srcId="{6236E158-F5D3-406E-9491-2735DA9A2908}" destId="{B0689DEA-651B-4A57-86BA-EECBD86C9BDD}" srcOrd="0" destOrd="0" parTransId="{C65811FD-62BE-470B-AE54-2740C355BA11}" sibTransId="{C91F017A-8C53-4206-8BB7-5EFDC1A17ECF}"/>
    <dgm:cxn modelId="{F4AF986D-2FD4-4ACD-B28B-32DD114E5EF5}" type="presOf" srcId="{B0689DEA-651B-4A57-86BA-EECBD86C9BDD}" destId="{F914B85E-70BE-4966-9483-43306CA25198}" srcOrd="0" destOrd="0" presId="urn:microsoft.com/office/officeart/2005/8/layout/hProcess9"/>
    <dgm:cxn modelId="{07967186-4E46-4CB8-B78E-C461BBAADF54}" type="presOf" srcId="{442FD41F-2009-4C81-9028-9D772F21987A}" destId="{D5F49C53-B74E-42CB-B4AF-1060715E202B}" srcOrd="0" destOrd="0" presId="urn:microsoft.com/office/officeart/2005/8/layout/hProcess9"/>
    <dgm:cxn modelId="{861FBAB1-2B54-4436-BBEB-5E6A71F7787B}" type="presOf" srcId="{3961B72B-8A66-4599-90D5-7B8B00FE4595}" destId="{A4039145-A795-47C3-A264-5F16989C6888}" srcOrd="0" destOrd="0" presId="urn:microsoft.com/office/officeart/2005/8/layout/hProcess9"/>
    <dgm:cxn modelId="{73563FDE-076E-4B23-B346-BCC060A4CD42}" srcId="{6236E158-F5D3-406E-9491-2735DA9A2908}" destId="{3961B72B-8A66-4599-90D5-7B8B00FE4595}" srcOrd="2" destOrd="0" parTransId="{B75A3ADF-4FD7-4D86-8383-2FE2E23B6E66}" sibTransId="{E7BE3087-311C-492D-9915-1B017BB5EDB5}"/>
    <dgm:cxn modelId="{3A5481E8-AD33-4DEF-8C5F-A6340EB38487}" srcId="{6236E158-F5D3-406E-9491-2735DA9A2908}" destId="{442FD41F-2009-4C81-9028-9D772F21987A}" srcOrd="1" destOrd="0" parTransId="{EEA57AB6-7CB0-4F01-9EA9-769E7DC11D5B}" sibTransId="{A8C83750-6C99-45EA-8674-DDB5A1D41A55}"/>
    <dgm:cxn modelId="{B64D0CEC-3EE4-492F-ABEE-15E95AF398F4}" type="presOf" srcId="{358EB032-92EA-4E06-90D5-1A7E9310C0D5}" destId="{98EE9F19-D938-4658-B15C-3E44AB2CB207}" srcOrd="0" destOrd="0" presId="urn:microsoft.com/office/officeart/2005/8/layout/hProcess9"/>
    <dgm:cxn modelId="{022CC681-1578-40B1-9D49-0F9DB78311C2}" type="presParOf" srcId="{FE23FC32-13C4-4F6A-942C-FB8DC4EF43E0}" destId="{921AFFAD-24C0-49FF-9C49-62436DB24EF4}" srcOrd="0" destOrd="0" presId="urn:microsoft.com/office/officeart/2005/8/layout/hProcess9"/>
    <dgm:cxn modelId="{840875D0-FB5E-4A2A-9FE7-F2F21B23BBF8}" type="presParOf" srcId="{FE23FC32-13C4-4F6A-942C-FB8DC4EF43E0}" destId="{1AE4E4A6-E065-4994-A480-DBB63FA36A74}" srcOrd="1" destOrd="0" presId="urn:microsoft.com/office/officeart/2005/8/layout/hProcess9"/>
    <dgm:cxn modelId="{9282DD7C-5492-4437-9CB9-10452ABE5C7B}" type="presParOf" srcId="{1AE4E4A6-E065-4994-A480-DBB63FA36A74}" destId="{F914B85E-70BE-4966-9483-43306CA25198}" srcOrd="0" destOrd="0" presId="urn:microsoft.com/office/officeart/2005/8/layout/hProcess9"/>
    <dgm:cxn modelId="{8A593645-6ACE-4B1B-87EE-D0CC4FD7EC86}" type="presParOf" srcId="{1AE4E4A6-E065-4994-A480-DBB63FA36A74}" destId="{25C3AF03-1A88-4A95-AB12-68EE4E0F9263}" srcOrd="1" destOrd="0" presId="urn:microsoft.com/office/officeart/2005/8/layout/hProcess9"/>
    <dgm:cxn modelId="{49681C34-CFA9-4357-87C4-E007AC7F2AE4}" type="presParOf" srcId="{1AE4E4A6-E065-4994-A480-DBB63FA36A74}" destId="{D5F49C53-B74E-42CB-B4AF-1060715E202B}" srcOrd="2" destOrd="0" presId="urn:microsoft.com/office/officeart/2005/8/layout/hProcess9"/>
    <dgm:cxn modelId="{62BADCA2-7D10-4196-A306-9B418B81467F}" type="presParOf" srcId="{1AE4E4A6-E065-4994-A480-DBB63FA36A74}" destId="{F97AA610-4794-4DE1-A200-51E1E2AFCBC3}" srcOrd="3" destOrd="0" presId="urn:microsoft.com/office/officeart/2005/8/layout/hProcess9"/>
    <dgm:cxn modelId="{0BAE0DCE-EA63-45A3-80B3-22829AAA428D}" type="presParOf" srcId="{1AE4E4A6-E065-4994-A480-DBB63FA36A74}" destId="{A4039145-A795-47C3-A264-5F16989C6888}" srcOrd="4" destOrd="0" presId="urn:microsoft.com/office/officeart/2005/8/layout/hProcess9"/>
    <dgm:cxn modelId="{27FA87FD-955B-41FE-9FB2-1FC042FD7017}" type="presParOf" srcId="{1AE4E4A6-E065-4994-A480-DBB63FA36A74}" destId="{AA6C938D-AE6D-43F6-86B2-6FA5E32F3263}" srcOrd="5" destOrd="0" presId="urn:microsoft.com/office/officeart/2005/8/layout/hProcess9"/>
    <dgm:cxn modelId="{BEF725B8-5BC1-4D9E-8C56-B66B90E541D5}" type="presParOf" srcId="{1AE4E4A6-E065-4994-A480-DBB63FA36A74}" destId="{98EE9F19-D938-4658-B15C-3E44AB2CB20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CC79FB-41BA-4C44-A877-51542D0FB512}">
      <dsp:nvSpPr>
        <dsp:cNvPr id="0" name=""/>
        <dsp:cNvSpPr/>
      </dsp:nvSpPr>
      <dsp:spPr>
        <a:xfrm rot="10800000">
          <a:off x="2585290" y="0"/>
          <a:ext cx="8404855" cy="1607181"/>
        </a:xfrm>
        <a:prstGeom prst="homePlate">
          <a:avLst/>
        </a:prstGeom>
        <a:solidFill>
          <a:srgbClr val="F1CEBE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234950" h="107950" prst="softRound"/>
          <a:bevelB w="152400" h="2159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8722" tIns="60960" rIns="113792" bIns="60960" numCol="1" spcCol="1270" anchor="ctr" anchorCtr="0">
          <a:noAutofit/>
        </a:bodyPr>
        <a:lstStyle/>
        <a:p>
          <a:pPr marL="0" lvl="0" indent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baseline="0" dirty="0">
              <a:solidFill>
                <a:schemeClr val="tx1"/>
              </a:solidFill>
            </a:rPr>
            <a:t>документ, содержащий основные положения закона о бюджете в доступной для широкого круга заинтересованных пользователей форме, разработанный в целях ознакомления граждан с основными целями, задачами бюджетной политики, планируемыми и достигнутыми результатами использования бюджетных средств</a:t>
          </a:r>
        </a:p>
      </dsp:txBody>
      <dsp:txXfrm rot="10800000">
        <a:off x="2987085" y="0"/>
        <a:ext cx="8003060" cy="1607181"/>
      </dsp:txXfrm>
    </dsp:sp>
    <dsp:sp modelId="{5EB39C9A-98EA-4F5C-87C5-12ECF8997F4C}">
      <dsp:nvSpPr>
        <dsp:cNvPr id="0" name=""/>
        <dsp:cNvSpPr/>
      </dsp:nvSpPr>
      <dsp:spPr>
        <a:xfrm>
          <a:off x="114579" y="0"/>
          <a:ext cx="2121302" cy="160718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orthographicFront"/>
          <a:lightRig rig="threePt" dir="t"/>
        </a:scene3d>
        <a:sp3d>
          <a:bevelT w="15875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A4C98-3104-41A2-B987-8D2897BB85C8}">
      <dsp:nvSpPr>
        <dsp:cNvPr id="0" name=""/>
        <dsp:cNvSpPr/>
      </dsp:nvSpPr>
      <dsp:spPr>
        <a:xfrm rot="10800000">
          <a:off x="2514472" y="0"/>
          <a:ext cx="8495815" cy="1735936"/>
        </a:xfrm>
        <a:prstGeom prst="homePlate">
          <a:avLst/>
        </a:prstGeom>
        <a:solidFill>
          <a:schemeClr val="accent6">
            <a:lumMod val="20000"/>
            <a:lumOff val="8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77800" prst="softRound"/>
          <a:bevelB w="260350" h="18415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500" tIns="60960" rIns="113792" bIns="60960" numCol="1" spcCol="1270" anchor="ctr" anchorCtr="0">
          <a:noAutofit/>
        </a:bodyPr>
        <a:lstStyle/>
        <a:p>
          <a:pPr marL="0" lvl="0" indent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baseline="0" dirty="0">
              <a:solidFill>
                <a:schemeClr val="tx1"/>
              </a:solidFill>
            </a:rPr>
            <a:t>важнейший инструмент регулирования экономики. В нем отражены цели развития общества и запланированы расходы для их достижения.</a:t>
          </a:r>
          <a:r>
            <a:rPr lang="en-US" sz="1600" kern="1200" baseline="0" dirty="0">
              <a:solidFill>
                <a:schemeClr val="tx1"/>
              </a:solidFill>
            </a:rPr>
            <a:t> </a:t>
          </a:r>
          <a:r>
            <a:rPr lang="ru-RU" sz="1600" kern="1200" baseline="0" dirty="0">
              <a:solidFill>
                <a:schemeClr val="tx1"/>
              </a:solidFill>
            </a:rPr>
            <a:t>Кроме того, бюджет – это обязательный для исполнения закон, являющийся основой системы контроля за сбором и эффективным расходованием бюджетных средств</a:t>
          </a:r>
        </a:p>
      </dsp:txBody>
      <dsp:txXfrm rot="10800000">
        <a:off x="2948456" y="0"/>
        <a:ext cx="8061831" cy="1735936"/>
      </dsp:txXfrm>
    </dsp:sp>
    <dsp:sp modelId="{571F2DD2-08B9-429B-9F54-01C24310CEEB}">
      <dsp:nvSpPr>
        <dsp:cNvPr id="0" name=""/>
        <dsp:cNvSpPr/>
      </dsp:nvSpPr>
      <dsp:spPr>
        <a:xfrm>
          <a:off x="205595" y="0"/>
          <a:ext cx="2074981" cy="17359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orthographicFront"/>
          <a:lightRig rig="threePt" dir="t"/>
        </a:scene3d>
        <a:sp3d>
          <a:bevelT w="20955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0710E-38FE-4D6A-98D3-97006FA48FF2}">
      <dsp:nvSpPr>
        <dsp:cNvPr id="0" name=""/>
        <dsp:cNvSpPr/>
      </dsp:nvSpPr>
      <dsp:spPr>
        <a:xfrm rot="10800000">
          <a:off x="2630248" y="212495"/>
          <a:ext cx="8326923" cy="1523440"/>
        </a:xfrm>
        <a:prstGeom prst="homePlate">
          <a:avLst/>
        </a:prstGeom>
        <a:solidFill>
          <a:schemeClr val="accent6">
            <a:lumMod val="40000"/>
            <a:lumOff val="60000"/>
          </a:schemeClr>
        </a:solidFill>
        <a:ln w="19050" cap="rnd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254000" h="152400" prst="softRound"/>
          <a:bevelB w="247650" h="1143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500" tIns="60960" rIns="113792" bIns="60960" numCol="1" spcCol="1270" anchor="ctr" anchorCtr="0">
          <a:noAutofit/>
        </a:bodyPr>
        <a:lstStyle/>
        <a:p>
          <a:pPr marL="0" lvl="0" indent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это форма образования и расходования денежных средств в расчете на финансовый год, предназначенных для обеспечения задач и функций, отнесенных к предметам ведения местного самоуправления, путём исполнения расходных обязательств соответствующего муниципального образования.</a:t>
          </a:r>
        </a:p>
      </dsp:txBody>
      <dsp:txXfrm rot="10800000">
        <a:off x="3011108" y="212495"/>
        <a:ext cx="7946063" cy="1523440"/>
      </dsp:txXfrm>
    </dsp:sp>
    <dsp:sp modelId="{A7691962-7B2D-4209-9194-2953562C090C}">
      <dsp:nvSpPr>
        <dsp:cNvPr id="0" name=""/>
        <dsp:cNvSpPr/>
      </dsp:nvSpPr>
      <dsp:spPr>
        <a:xfrm>
          <a:off x="99759" y="0"/>
          <a:ext cx="2148602" cy="17359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orthographicFront"/>
          <a:lightRig rig="threePt" dir="t"/>
        </a:scene3d>
        <a:sp3d>
          <a:bevelT w="22225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E53BE-C33F-4D2C-87E1-FA24787CF139}">
      <dsp:nvSpPr>
        <dsp:cNvPr id="0" name=""/>
        <dsp:cNvSpPr/>
      </dsp:nvSpPr>
      <dsp:spPr>
        <a:xfrm>
          <a:off x="3071616" y="-32118"/>
          <a:ext cx="5244161" cy="4811908"/>
        </a:xfrm>
        <a:prstGeom prst="circularArrow">
          <a:avLst>
            <a:gd name="adj1" fmla="val 5544"/>
            <a:gd name="adj2" fmla="val 330680"/>
            <a:gd name="adj3" fmla="val 13729900"/>
            <a:gd name="adj4" fmla="val 17414039"/>
            <a:gd name="adj5" fmla="val 5757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70B36-749E-4D58-8E2E-4DD26B9966C1}">
      <dsp:nvSpPr>
        <dsp:cNvPr id="0" name=""/>
        <dsp:cNvSpPr/>
      </dsp:nvSpPr>
      <dsp:spPr>
        <a:xfrm>
          <a:off x="4544791" y="980"/>
          <a:ext cx="2297811" cy="11489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chemeClr val="tx1"/>
              </a:solidFill>
            </a:rPr>
            <a:t>СОСТАВЛЕНИЕ ПРОЕКТОВ БЮДЖЕТА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4600876" y="57065"/>
        <a:ext cx="2185641" cy="1036735"/>
      </dsp:txXfrm>
    </dsp:sp>
    <dsp:sp modelId="{665DB605-B514-4B25-8F41-5C6572CB190E}">
      <dsp:nvSpPr>
        <dsp:cNvPr id="0" name=""/>
        <dsp:cNvSpPr/>
      </dsp:nvSpPr>
      <dsp:spPr>
        <a:xfrm>
          <a:off x="6937588" y="1522689"/>
          <a:ext cx="2297811" cy="1148905"/>
        </a:xfrm>
        <a:prstGeom prst="roundRect">
          <a:avLst/>
        </a:prstGeom>
        <a:solidFill>
          <a:schemeClr val="accent4">
            <a:hueOff val="-4857384"/>
            <a:satOff val="-18081"/>
            <a:lumOff val="9412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baseline="0">
              <a:solidFill>
                <a:schemeClr val="tx1"/>
              </a:solidFill>
            </a:rPr>
            <a:t>РАССМОТРЕНИЕ ПРОЕКТОВ БЮДЖЕТОВ, ИХ УТВЕРЖДЕНИЕ</a:t>
          </a:r>
          <a:endParaRPr lang="ru-RU" sz="1600" b="1" kern="1200" baseline="0" dirty="0">
            <a:solidFill>
              <a:schemeClr val="tx1"/>
            </a:solidFill>
          </a:endParaRPr>
        </a:p>
      </dsp:txBody>
      <dsp:txXfrm>
        <a:off x="6993673" y="1578774"/>
        <a:ext cx="2185641" cy="1036735"/>
      </dsp:txXfrm>
    </dsp:sp>
    <dsp:sp modelId="{198CB550-CD95-4EDB-BF7A-D0BA29FA0E44}">
      <dsp:nvSpPr>
        <dsp:cNvPr id="0" name=""/>
        <dsp:cNvSpPr/>
      </dsp:nvSpPr>
      <dsp:spPr>
        <a:xfrm>
          <a:off x="6475340" y="3616495"/>
          <a:ext cx="2297811" cy="1148905"/>
        </a:xfrm>
        <a:prstGeom prst="roundRect">
          <a:avLst/>
        </a:prstGeom>
        <a:solidFill>
          <a:schemeClr val="accent4">
            <a:hueOff val="-9714769"/>
            <a:satOff val="-36162"/>
            <a:lumOff val="18824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baseline="0">
              <a:solidFill>
                <a:schemeClr val="tx1"/>
              </a:solidFill>
            </a:rPr>
            <a:t>ИСПОЛНЕНИЕ БЮДЖЕТОВ</a:t>
          </a:r>
          <a:endParaRPr lang="ru-RU" sz="1600" b="1" kern="1200" baseline="0" dirty="0">
            <a:solidFill>
              <a:schemeClr val="tx1"/>
            </a:solidFill>
          </a:endParaRPr>
        </a:p>
      </dsp:txBody>
      <dsp:txXfrm>
        <a:off x="6531425" y="3672580"/>
        <a:ext cx="2185641" cy="1036735"/>
      </dsp:txXfrm>
    </dsp:sp>
    <dsp:sp modelId="{20761012-2770-4384-814C-53E417364D36}">
      <dsp:nvSpPr>
        <dsp:cNvPr id="0" name=""/>
        <dsp:cNvSpPr/>
      </dsp:nvSpPr>
      <dsp:spPr>
        <a:xfrm>
          <a:off x="3065411" y="3635970"/>
          <a:ext cx="2297811" cy="1148905"/>
        </a:xfrm>
        <a:prstGeom prst="roundRect">
          <a:avLst/>
        </a:prstGeom>
        <a:solidFill>
          <a:schemeClr val="accent4">
            <a:hueOff val="-14572153"/>
            <a:satOff val="-54243"/>
            <a:lumOff val="2823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baseline="0">
              <a:solidFill>
                <a:schemeClr val="tx1"/>
              </a:solidFill>
            </a:rPr>
            <a:t>БЮДЖЕТНЫЙ УЧЕТ</a:t>
          </a:r>
          <a:endParaRPr lang="ru-RU" sz="1600" b="1" kern="1200" baseline="0" dirty="0">
            <a:solidFill>
              <a:schemeClr val="tx1"/>
            </a:solidFill>
          </a:endParaRPr>
        </a:p>
      </dsp:txBody>
      <dsp:txXfrm>
        <a:off x="3121496" y="3692055"/>
        <a:ext cx="2185641" cy="1036735"/>
      </dsp:txXfrm>
    </dsp:sp>
    <dsp:sp modelId="{977F017D-C32A-4F57-A51E-18143E651937}">
      <dsp:nvSpPr>
        <dsp:cNvPr id="0" name=""/>
        <dsp:cNvSpPr/>
      </dsp:nvSpPr>
      <dsp:spPr>
        <a:xfrm>
          <a:off x="2153590" y="1399911"/>
          <a:ext cx="2502248" cy="1602126"/>
        </a:xfrm>
        <a:prstGeom prst="roundRect">
          <a:avLst/>
        </a:prstGeom>
        <a:solidFill>
          <a:schemeClr val="accent4">
            <a:hueOff val="-19429537"/>
            <a:satOff val="-72324"/>
            <a:lumOff val="3764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baseline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baseline="0">
              <a:solidFill>
                <a:schemeClr val="tx1"/>
              </a:solidFill>
            </a:rPr>
            <a:t>СОСТАВЛЕНИЕ, ВНЕШНЯЯ ПРОВЕРКА, РАССМОТРЕНИЕ И УТВЕРЖДЕНИЕ БЮДЖЕТНОЙ ОТЧЕТНОСТИ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baseline="0" dirty="0">
            <a:solidFill>
              <a:schemeClr val="tx1"/>
            </a:solidFill>
          </a:endParaRPr>
        </a:p>
      </dsp:txBody>
      <dsp:txXfrm>
        <a:off x="2231799" y="1478120"/>
        <a:ext cx="2345830" cy="14457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32AC95-F6C5-4F5B-B37B-ABF3378E41FA}">
      <dsp:nvSpPr>
        <dsp:cNvPr id="0" name=""/>
        <dsp:cNvSpPr/>
      </dsp:nvSpPr>
      <dsp:spPr>
        <a:xfrm>
          <a:off x="0" y="7281"/>
          <a:ext cx="10039769" cy="561600"/>
        </a:xfrm>
        <a:prstGeom prst="roundRect">
          <a:avLst/>
        </a:prstGeom>
        <a:solidFill>
          <a:srgbClr val="FFFF66"/>
        </a:solidFill>
        <a:ln w="12700" cap="rnd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baseline="0" dirty="0">
              <a:solidFill>
                <a:schemeClr val="tx1"/>
              </a:solidFill>
            </a:rPr>
            <a:t>На чем основывается проект бюджета Гайского муниципального округа</a:t>
          </a:r>
        </a:p>
      </dsp:txBody>
      <dsp:txXfrm>
        <a:off x="27415" y="34696"/>
        <a:ext cx="9984939" cy="5067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2136" y="153634"/>
          <a:ext cx="2434860" cy="1264366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</a:p>
      </dsp:txBody>
      <dsp:txXfrm>
        <a:off x="358713" y="338796"/>
        <a:ext cx="1721706" cy="894042"/>
      </dsp:txXfrm>
    </dsp:sp>
    <dsp:sp modelId="{1816D16A-814C-4C22-A6CC-12105B3989BB}">
      <dsp:nvSpPr>
        <dsp:cNvPr id="0" name=""/>
        <dsp:cNvSpPr/>
      </dsp:nvSpPr>
      <dsp:spPr>
        <a:xfrm>
          <a:off x="2613001" y="283731"/>
          <a:ext cx="915064" cy="915064"/>
        </a:xfrm>
        <a:prstGeom prst="mathMinus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>
        <a:off x="2734293" y="633651"/>
        <a:ext cx="672480" cy="215224"/>
      </dsp:txXfrm>
    </dsp:sp>
    <dsp:sp modelId="{32775538-2AC3-4373-B014-5A44732CBC7F}">
      <dsp:nvSpPr>
        <dsp:cNvPr id="0" name=""/>
        <dsp:cNvSpPr/>
      </dsp:nvSpPr>
      <dsp:spPr>
        <a:xfrm>
          <a:off x="3608278" y="125733"/>
          <a:ext cx="2426640" cy="1320169"/>
        </a:xfrm>
        <a:prstGeom prst="ellipse">
          <a:avLst/>
        </a:prstGeom>
        <a:solidFill>
          <a:srgbClr val="50BCB9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</a:p>
      </dsp:txBody>
      <dsp:txXfrm>
        <a:off x="3963651" y="319067"/>
        <a:ext cx="1715894" cy="933501"/>
      </dsp:txXfrm>
    </dsp:sp>
    <dsp:sp modelId="{4B955819-9EB5-4C61-BE5E-7CE7027DF3F0}">
      <dsp:nvSpPr>
        <dsp:cNvPr id="0" name=""/>
        <dsp:cNvSpPr/>
      </dsp:nvSpPr>
      <dsp:spPr>
        <a:xfrm>
          <a:off x="6163028" y="328285"/>
          <a:ext cx="915064" cy="915064"/>
        </a:xfrm>
        <a:prstGeom prst="mathEqual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0" kern="1200" dirty="0"/>
        </a:p>
      </dsp:txBody>
      <dsp:txXfrm>
        <a:off x="6284320" y="516788"/>
        <a:ext cx="672480" cy="538058"/>
      </dsp:txXfrm>
    </dsp:sp>
    <dsp:sp modelId="{A84245DF-C8CC-47D2-83AC-15EF153255E0}">
      <dsp:nvSpPr>
        <dsp:cNvPr id="0" name=""/>
        <dsp:cNvSpPr/>
      </dsp:nvSpPr>
      <dsp:spPr>
        <a:xfrm>
          <a:off x="7206201" y="103621"/>
          <a:ext cx="2408102" cy="1364392"/>
        </a:xfrm>
        <a:prstGeom prst="ellipse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  <a:r>
            <a:rPr lang="ru-RU" sz="1800" b="1" kern="1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baseline="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((+) </a:t>
          </a:r>
          <a:r>
            <a:rPr lang="ru-RU" sz="1800" b="1" kern="1200" baseline="0" dirty="0" err="1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Профицит</a:t>
          </a:r>
          <a:r>
            <a:rPr lang="ru-RU" sz="1800" b="1" kern="1200" baseline="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)</a:t>
          </a:r>
        </a:p>
      </dsp:txBody>
      <dsp:txXfrm>
        <a:off x="7558859" y="303432"/>
        <a:ext cx="1702786" cy="9647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98F43-0DFB-4AAD-8AD5-296129856EE6}">
      <dsp:nvSpPr>
        <dsp:cNvPr id="0" name=""/>
        <dsp:cNvSpPr/>
      </dsp:nvSpPr>
      <dsp:spPr>
        <a:xfrm>
          <a:off x="2894196" y="0"/>
          <a:ext cx="2750655" cy="51206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обучение детей-инвалидов в образовательных организациях и компенсация затрат родителей (законных представителей) на обучение детей-инвалидов на дому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2,08 </a:t>
          </a: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млн руб. </a:t>
          </a:r>
        </a:p>
      </dsp:txBody>
      <dsp:txXfrm>
        <a:off x="2894196" y="2048255"/>
        <a:ext cx="2750655" cy="2048255"/>
      </dsp:txXfrm>
    </dsp:sp>
    <dsp:sp modelId="{101054C0-557C-466F-A167-3E4AA018BB77}">
      <dsp:nvSpPr>
        <dsp:cNvPr id="0" name=""/>
        <dsp:cNvSpPr/>
      </dsp:nvSpPr>
      <dsp:spPr>
        <a:xfrm>
          <a:off x="3202060" y="182556"/>
          <a:ext cx="1705172" cy="170517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2C10A2-0AE8-4344-8850-1A2CA5A1B093}">
      <dsp:nvSpPr>
        <dsp:cNvPr id="0" name=""/>
        <dsp:cNvSpPr/>
      </dsp:nvSpPr>
      <dsp:spPr>
        <a:xfrm>
          <a:off x="92598" y="0"/>
          <a:ext cx="2750655" cy="51206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обеспечение деятельности организаций дошкольного образования, расходы на питание воспитанников и содержание зданий и сооружений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119,57</a:t>
          </a: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млн руб.</a:t>
          </a:r>
        </a:p>
      </dsp:txBody>
      <dsp:txXfrm>
        <a:off x="92598" y="2048255"/>
        <a:ext cx="2750655" cy="2048255"/>
      </dsp:txXfrm>
    </dsp:sp>
    <dsp:sp modelId="{6D6FDFCF-5AFF-46EA-A508-66A40A7393BB}">
      <dsp:nvSpPr>
        <dsp:cNvPr id="0" name=""/>
        <dsp:cNvSpPr/>
      </dsp:nvSpPr>
      <dsp:spPr>
        <a:xfrm>
          <a:off x="523896" y="140983"/>
          <a:ext cx="1705172" cy="170517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D5B42-E63E-4C0E-94B7-C65BADB3B111}">
      <dsp:nvSpPr>
        <dsp:cNvPr id="0" name=""/>
        <dsp:cNvSpPr/>
      </dsp:nvSpPr>
      <dsp:spPr>
        <a:xfrm>
          <a:off x="5705311" y="0"/>
          <a:ext cx="2750655" cy="51206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получение общедоступного и бесплатного дошкольного образования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120,93</a:t>
          </a:r>
          <a:r>
            <a:rPr lang="ru-RU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млн руб.</a:t>
          </a:r>
        </a:p>
      </dsp:txBody>
      <dsp:txXfrm>
        <a:off x="5705311" y="2048255"/>
        <a:ext cx="2750655" cy="2048255"/>
      </dsp:txXfrm>
    </dsp:sp>
    <dsp:sp modelId="{4AFAFD20-EDEF-46E8-B2E6-B9FE1E0D61E4}">
      <dsp:nvSpPr>
        <dsp:cNvPr id="0" name=""/>
        <dsp:cNvSpPr/>
      </dsp:nvSpPr>
      <dsp:spPr>
        <a:xfrm>
          <a:off x="6208529" y="248068"/>
          <a:ext cx="1705172" cy="170517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E89C6-6CAE-45A5-AD40-1AB38E585E2B}">
      <dsp:nvSpPr>
        <dsp:cNvPr id="0" name=""/>
        <dsp:cNvSpPr/>
      </dsp:nvSpPr>
      <dsp:spPr>
        <a:xfrm>
          <a:off x="8504775" y="0"/>
          <a:ext cx="2750655" cy="51206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обеспечение дополнительного образования детей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25,84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млн руб.             </a:t>
          </a:r>
        </a:p>
      </dsp:txBody>
      <dsp:txXfrm>
        <a:off x="8504775" y="2048255"/>
        <a:ext cx="2750655" cy="2048255"/>
      </dsp:txXfrm>
    </dsp:sp>
    <dsp:sp modelId="{8B14E7E4-1A93-4832-8981-3107967E69E7}">
      <dsp:nvSpPr>
        <dsp:cNvPr id="0" name=""/>
        <dsp:cNvSpPr/>
      </dsp:nvSpPr>
      <dsp:spPr>
        <a:xfrm>
          <a:off x="9024892" y="307238"/>
          <a:ext cx="1705172" cy="1705172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83784C-D78B-4DA7-A228-B21D04EF7EFD}">
      <dsp:nvSpPr>
        <dsp:cNvPr id="0" name=""/>
        <dsp:cNvSpPr/>
      </dsp:nvSpPr>
      <dsp:spPr>
        <a:xfrm>
          <a:off x="450217" y="4096511"/>
          <a:ext cx="10354996" cy="768095"/>
        </a:xfrm>
        <a:prstGeom prst="leftRightArrow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02BA4-03A8-48C3-B814-6A8957EBB7B2}">
      <dsp:nvSpPr>
        <dsp:cNvPr id="0" name=""/>
        <dsp:cNvSpPr/>
      </dsp:nvSpPr>
      <dsp:spPr>
        <a:xfrm>
          <a:off x="2183" y="0"/>
          <a:ext cx="1016048" cy="46717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обеспечение беспрепятственного доступа инвалидов к муниципальным учреждениям 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5,07</a:t>
          </a:r>
        </a:p>
      </dsp:txBody>
      <dsp:txXfrm>
        <a:off x="31942" y="29759"/>
        <a:ext cx="956530" cy="4612235"/>
      </dsp:txXfrm>
    </dsp:sp>
    <dsp:sp modelId="{D652C585-2A24-4E67-92BE-834EA80F3962}">
      <dsp:nvSpPr>
        <dsp:cNvPr id="0" name=""/>
        <dsp:cNvSpPr/>
      </dsp:nvSpPr>
      <dsp:spPr>
        <a:xfrm>
          <a:off x="1188927" y="0"/>
          <a:ext cx="1180536" cy="46717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обеспечение деятельности организаций общего образования и содержания зданий, сооружений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196,27</a:t>
          </a:r>
        </a:p>
      </dsp:txBody>
      <dsp:txXfrm>
        <a:off x="1223504" y="34577"/>
        <a:ext cx="1111382" cy="4602599"/>
      </dsp:txXfrm>
    </dsp:sp>
    <dsp:sp modelId="{70FA15CF-2909-40D4-A260-D0A0A99FD351}">
      <dsp:nvSpPr>
        <dsp:cNvPr id="0" name=""/>
        <dsp:cNvSpPr/>
      </dsp:nvSpPr>
      <dsp:spPr>
        <a:xfrm>
          <a:off x="6147883" y="0"/>
          <a:ext cx="1174755" cy="46717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мероприятий по модернизации школьных систем образования </a:t>
          </a:r>
          <a:r>
            <a:rPr lang="ru-RU" sz="12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109,81</a:t>
          </a:r>
        </a:p>
      </dsp:txBody>
      <dsp:txXfrm>
        <a:off x="6182290" y="34407"/>
        <a:ext cx="1105941" cy="4602939"/>
      </dsp:txXfrm>
    </dsp:sp>
    <dsp:sp modelId="{4FBE983D-C0D6-46C8-84CE-CD938F32D35F}">
      <dsp:nvSpPr>
        <dsp:cNvPr id="0" name=""/>
        <dsp:cNvSpPr/>
      </dsp:nvSpPr>
      <dsp:spPr>
        <a:xfrm>
          <a:off x="3699521" y="0"/>
          <a:ext cx="1171635" cy="46717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мероприятий по модернизации школьных систем образования, источником финансового обеспечения которых являются исключительно средства областного бюджета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122,82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33837" y="34316"/>
        <a:ext cx="1103003" cy="4603121"/>
      </dsp:txXfrm>
    </dsp:sp>
    <dsp:sp modelId="{432E9729-28C8-4118-9148-476817DC3919}">
      <dsp:nvSpPr>
        <dsp:cNvPr id="0" name=""/>
        <dsp:cNvSpPr/>
      </dsp:nvSpPr>
      <dsp:spPr>
        <a:xfrm>
          <a:off x="2487945" y="0"/>
          <a:ext cx="1163934" cy="46717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обеспечение в муниципальных общеобразовательных организациях, выступающих объектами капитального ремонта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1,8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2035" y="34090"/>
        <a:ext cx="1095754" cy="4603573"/>
      </dsp:txXfrm>
    </dsp:sp>
    <dsp:sp modelId="{3A31EB3F-E0B5-4710-A81F-0F66B2AA1EE2}">
      <dsp:nvSpPr>
        <dsp:cNvPr id="0" name=""/>
        <dsp:cNvSpPr/>
      </dsp:nvSpPr>
      <dsp:spPr>
        <a:xfrm>
          <a:off x="4981693" y="0"/>
          <a:ext cx="1016048" cy="46717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Ежемесячное денежное вознаграждение за классное руководство педагогическим работникам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44,75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11452" y="29759"/>
        <a:ext cx="956530" cy="4612235"/>
      </dsp:txXfrm>
    </dsp:sp>
    <dsp:sp modelId="{77A4963C-736D-4ABA-B6D8-E86CFAA7C88F}">
      <dsp:nvSpPr>
        <dsp:cNvPr id="0" name=""/>
        <dsp:cNvSpPr/>
      </dsp:nvSpPr>
      <dsp:spPr>
        <a:xfrm>
          <a:off x="7449633" y="0"/>
          <a:ext cx="1016048" cy="46717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оснащение материально-технической базы пищеблоков образовательных организаций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1,31</a:t>
          </a:r>
        </a:p>
      </dsp:txBody>
      <dsp:txXfrm>
        <a:off x="7479392" y="29759"/>
        <a:ext cx="956530" cy="4612235"/>
      </dsp:txXfrm>
    </dsp:sp>
    <dsp:sp modelId="{8892166E-B44E-498D-9530-37A55D2D68C3}">
      <dsp:nvSpPr>
        <dsp:cNvPr id="0" name=""/>
        <dsp:cNvSpPr/>
      </dsp:nvSpPr>
      <dsp:spPr>
        <a:xfrm>
          <a:off x="8632679" y="0"/>
          <a:ext cx="1371512" cy="46717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получение общедоступного и бесплатного начального общего, основного общего, среднего общего образования, а также дополнительного образования детей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305,53</a:t>
          </a:r>
        </a:p>
      </dsp:txBody>
      <dsp:txXfrm>
        <a:off x="8672849" y="40170"/>
        <a:ext cx="1291172" cy="4591413"/>
      </dsp:txXfrm>
    </dsp:sp>
    <dsp:sp modelId="{8739678D-254F-4776-AE2E-1635EF995B68}">
      <dsp:nvSpPr>
        <dsp:cNvPr id="0" name=""/>
        <dsp:cNvSpPr/>
      </dsp:nvSpPr>
      <dsp:spPr>
        <a:xfrm>
          <a:off x="10129380" y="0"/>
          <a:ext cx="1016048" cy="46717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организацию бесплатного горячего питания обучающихся  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27,46</a:t>
          </a:r>
        </a:p>
      </dsp:txBody>
      <dsp:txXfrm>
        <a:off x="10159139" y="29759"/>
        <a:ext cx="956530" cy="4612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B80C6-C810-4D83-B76B-6A52D757F2F4}">
      <dsp:nvSpPr>
        <dsp:cNvPr id="0" name=""/>
        <dsp:cNvSpPr/>
      </dsp:nvSpPr>
      <dsp:spPr>
        <a:xfrm>
          <a:off x="0" y="0"/>
          <a:ext cx="1431801" cy="1431801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30289-68A8-4861-967B-B895F6859A2D}">
      <dsp:nvSpPr>
        <dsp:cNvPr id="0" name=""/>
        <dsp:cNvSpPr/>
      </dsp:nvSpPr>
      <dsp:spPr>
        <a:xfrm>
          <a:off x="715900" y="0"/>
          <a:ext cx="10124097" cy="14318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муниципальной программы «Развитие образования Гайского округа» на обеспечение деятельности и содержание зданий и сооружений организаций дополнительного образования - 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48,35 млн рублей</a:t>
          </a:r>
        </a:p>
      </dsp:txBody>
      <dsp:txXfrm>
        <a:off x="715900" y="0"/>
        <a:ext cx="10124097" cy="680105"/>
      </dsp:txXfrm>
    </dsp:sp>
    <dsp:sp modelId="{F580564F-9B21-4E91-BB39-BC9DADC49A0D}">
      <dsp:nvSpPr>
        <dsp:cNvPr id="0" name=""/>
        <dsp:cNvSpPr/>
      </dsp:nvSpPr>
      <dsp:spPr>
        <a:xfrm>
          <a:off x="375847" y="680105"/>
          <a:ext cx="680105" cy="680105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122825"/>
            <a:satOff val="17295"/>
            <a:lumOff val="2019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E8D072-F9CD-4159-9D1C-A71344356577}">
      <dsp:nvSpPr>
        <dsp:cNvPr id="0" name=""/>
        <dsp:cNvSpPr/>
      </dsp:nvSpPr>
      <dsp:spPr>
        <a:xfrm>
          <a:off x="715900" y="680105"/>
          <a:ext cx="10124097" cy="68010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122825"/>
              <a:satOff val="17295"/>
              <a:lumOff val="2019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- </a:t>
          </a:r>
          <a:r>
            <a:rPr lang="ru-RU" sz="1300" kern="1200" dirty="0"/>
            <a:t>в рамках муниципальной программы «Развитие культуры Гайского округа» на обеспечение деятельности и содержание зданий и сооружений организаций дополнительного образования - </a:t>
          </a:r>
          <a:r>
            <a:rPr lang="ru-RU" sz="1600" b="1" kern="1200" dirty="0"/>
            <a:t>45,64 млн рублей</a:t>
          </a:r>
        </a:p>
      </dsp:txBody>
      <dsp:txXfrm>
        <a:off x="715900" y="680105"/>
        <a:ext cx="10124097" cy="6801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B1F7B3-BFAB-43AC-88B4-2FBF8F036957}">
      <dsp:nvSpPr>
        <dsp:cNvPr id="0" name=""/>
        <dsp:cNvSpPr/>
      </dsp:nvSpPr>
      <dsp:spPr>
        <a:xfrm>
          <a:off x="904362" y="512"/>
          <a:ext cx="2171777" cy="13030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«Комплексное развитие муниципального управления Гайского округа»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50,4 тыс. рублей</a:t>
          </a:r>
        </a:p>
      </dsp:txBody>
      <dsp:txXfrm>
        <a:off x="904362" y="512"/>
        <a:ext cx="2171777" cy="1303066"/>
      </dsp:txXfrm>
    </dsp:sp>
    <dsp:sp modelId="{618D6E94-50C7-4E5B-8CE7-4D22CBF3A141}">
      <dsp:nvSpPr>
        <dsp:cNvPr id="0" name=""/>
        <dsp:cNvSpPr/>
      </dsp:nvSpPr>
      <dsp:spPr>
        <a:xfrm>
          <a:off x="3293317" y="512"/>
          <a:ext cx="2171777" cy="13030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«Развитие сельского хозяйства и регулирование рынков сельскохозяйственной продукции, сырья и продовольствия Гайского округа»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4,0 тыс. рублей </a:t>
          </a:r>
        </a:p>
      </dsp:txBody>
      <dsp:txXfrm>
        <a:off x="3293317" y="512"/>
        <a:ext cx="2171777" cy="1303066"/>
      </dsp:txXfrm>
    </dsp:sp>
    <dsp:sp modelId="{DB292E6C-739E-4415-AEC5-EEAD7DA70C23}">
      <dsp:nvSpPr>
        <dsp:cNvPr id="0" name=""/>
        <dsp:cNvSpPr/>
      </dsp:nvSpPr>
      <dsp:spPr>
        <a:xfrm>
          <a:off x="5682272" y="512"/>
          <a:ext cx="2171777" cy="13030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«Развитие системы </a:t>
          </a:r>
          <a:r>
            <a:rPr lang="ru-RU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градорегулирования</a:t>
          </a: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образования Гайского  округа»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57,0 тыс. рублей </a:t>
          </a:r>
        </a:p>
      </dsp:txBody>
      <dsp:txXfrm>
        <a:off x="5682272" y="512"/>
        <a:ext cx="2171777" cy="1303066"/>
      </dsp:txXfrm>
    </dsp:sp>
    <dsp:sp modelId="{483C56F3-A9E3-4363-8035-54761BF24EEF}">
      <dsp:nvSpPr>
        <dsp:cNvPr id="0" name=""/>
        <dsp:cNvSpPr/>
      </dsp:nvSpPr>
      <dsp:spPr>
        <a:xfrm>
          <a:off x="8071227" y="512"/>
          <a:ext cx="2171777" cy="13030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«Развитие образования Гайского округа»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4,3 тыс. рублей</a:t>
          </a:r>
        </a:p>
      </dsp:txBody>
      <dsp:txXfrm>
        <a:off x="8071227" y="512"/>
        <a:ext cx="2171777" cy="1303066"/>
      </dsp:txXfrm>
    </dsp:sp>
    <dsp:sp modelId="{0F0F882E-AD31-4B8F-9CD3-BC4B78C78941}">
      <dsp:nvSpPr>
        <dsp:cNvPr id="0" name=""/>
        <dsp:cNvSpPr/>
      </dsp:nvSpPr>
      <dsp:spPr>
        <a:xfrm>
          <a:off x="904362" y="1520756"/>
          <a:ext cx="2171777" cy="13030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«Создание комфортных условий проживания на территории Гайского округа»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8,0 тыс. рублей</a:t>
          </a:r>
        </a:p>
      </dsp:txBody>
      <dsp:txXfrm>
        <a:off x="904362" y="1520756"/>
        <a:ext cx="2171777" cy="1303066"/>
      </dsp:txXfrm>
    </dsp:sp>
    <dsp:sp modelId="{C60C00D2-9034-4FA2-90CF-E781151410E6}">
      <dsp:nvSpPr>
        <dsp:cNvPr id="0" name=""/>
        <dsp:cNvSpPr/>
      </dsp:nvSpPr>
      <dsp:spPr>
        <a:xfrm>
          <a:off x="3265519" y="1511413"/>
          <a:ext cx="2171777" cy="13030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«Противодействие коррупции в Гайском округе»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2,0 тыс. рублей</a:t>
          </a:r>
        </a:p>
      </dsp:txBody>
      <dsp:txXfrm>
        <a:off x="3265519" y="1511413"/>
        <a:ext cx="2171777" cy="1303066"/>
      </dsp:txXfrm>
    </dsp:sp>
    <dsp:sp modelId="{BEB58257-4256-4E60-AB48-78D63096B454}">
      <dsp:nvSpPr>
        <dsp:cNvPr id="0" name=""/>
        <dsp:cNvSpPr/>
      </dsp:nvSpPr>
      <dsp:spPr>
        <a:xfrm>
          <a:off x="5682272" y="1520756"/>
          <a:ext cx="2171777" cy="13030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«Управление муниципальными финансами Гайского округа»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18,8 тыс. рублей</a:t>
          </a:r>
        </a:p>
      </dsp:txBody>
      <dsp:txXfrm>
        <a:off x="5682272" y="1520756"/>
        <a:ext cx="2171777" cy="1303066"/>
      </dsp:txXfrm>
    </dsp:sp>
    <dsp:sp modelId="{1784AFD1-7E80-41D6-9442-B727EED0AC6C}">
      <dsp:nvSpPr>
        <dsp:cNvPr id="0" name=""/>
        <dsp:cNvSpPr/>
      </dsp:nvSpPr>
      <dsp:spPr>
        <a:xfrm>
          <a:off x="8071227" y="1520756"/>
          <a:ext cx="2171777" cy="13030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рамках МП «Управление муниципальным имуществом и земельными ресурсами на территории Гайского округа»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4,8 тыс. рублей</a:t>
          </a:r>
        </a:p>
      </dsp:txBody>
      <dsp:txXfrm>
        <a:off x="8071227" y="1520756"/>
        <a:ext cx="2171777" cy="130306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B343B-42DD-48BB-8B10-38EFDD066CA2}">
      <dsp:nvSpPr>
        <dsp:cNvPr id="0" name=""/>
        <dsp:cNvSpPr/>
      </dsp:nvSpPr>
      <dsp:spPr>
        <a:xfrm>
          <a:off x="0" y="760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проведение мероприятий, направленных на противодействие экстремизму и профилактику терроризма 0,03 </a:t>
          </a:r>
          <a:endParaRPr lang="ru-RU" sz="1200" b="1" kern="1200" dirty="0"/>
        </a:p>
      </dsp:txBody>
      <dsp:txXfrm>
        <a:off x="21781" y="22541"/>
        <a:ext cx="11096879" cy="402624"/>
      </dsp:txXfrm>
    </dsp:sp>
    <dsp:sp modelId="{DD6428FA-B6E2-4AAB-896C-60A8BAA17B2E}">
      <dsp:nvSpPr>
        <dsp:cNvPr id="0" name=""/>
        <dsp:cNvSpPr/>
      </dsp:nvSpPr>
      <dsp:spPr>
        <a:xfrm>
          <a:off x="0" y="460868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ежемесячное денежное вознаграждение советникам директоров по воспитанию и взаимодействию с детскими общественными объединениями государственных общеобразовательных организаций </a:t>
          </a:r>
          <a:r>
            <a:rPr lang="ru-RU" sz="1200" b="1" kern="1200" dirty="0"/>
            <a:t>0,92</a:t>
          </a:r>
        </a:p>
      </dsp:txBody>
      <dsp:txXfrm>
        <a:off x="21781" y="482649"/>
        <a:ext cx="11096879" cy="402624"/>
      </dsp:txXfrm>
    </dsp:sp>
    <dsp:sp modelId="{6AA00785-883A-4377-8B90-8D968B09BE5B}">
      <dsp:nvSpPr>
        <dsp:cNvPr id="0" name=""/>
        <dsp:cNvSpPr/>
      </dsp:nvSpPr>
      <dsp:spPr>
        <a:xfrm>
          <a:off x="0" y="920977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 2,75 </a:t>
          </a:r>
          <a:endParaRPr lang="ru-RU" sz="1200" b="1" kern="1200" dirty="0"/>
        </a:p>
      </dsp:txBody>
      <dsp:txXfrm>
        <a:off x="21781" y="942758"/>
        <a:ext cx="11096879" cy="402624"/>
      </dsp:txXfrm>
    </dsp:sp>
    <dsp:sp modelId="{13F511CB-A0E1-49EA-B43B-C6D494100E40}">
      <dsp:nvSpPr>
        <dsp:cNvPr id="0" name=""/>
        <dsp:cNvSpPr/>
      </dsp:nvSpPr>
      <dsp:spPr>
        <a:xfrm>
          <a:off x="0" y="1381085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центральный аппарат 6,38</a:t>
          </a:r>
          <a:endParaRPr lang="ru-RU" sz="1200" b="1" kern="1200" dirty="0"/>
        </a:p>
      </dsp:txBody>
      <dsp:txXfrm>
        <a:off x="21781" y="1402866"/>
        <a:ext cx="11096879" cy="402624"/>
      </dsp:txXfrm>
    </dsp:sp>
    <dsp:sp modelId="{9B50F216-EA22-4F39-9229-F4C1C2365E4E}">
      <dsp:nvSpPr>
        <dsp:cNvPr id="0" name=""/>
        <dsp:cNvSpPr/>
      </dsp:nvSpPr>
      <dsp:spPr>
        <a:xfrm>
          <a:off x="0" y="1841194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обеспечение деятельности муниципального образования и отдельных учреждений 8,76 </a:t>
          </a:r>
          <a:endParaRPr lang="ru-RU" sz="1200" b="1" kern="1200" dirty="0"/>
        </a:p>
      </dsp:txBody>
      <dsp:txXfrm>
        <a:off x="21781" y="1862975"/>
        <a:ext cx="11096879" cy="402624"/>
      </dsp:txXfrm>
    </dsp:sp>
    <dsp:sp modelId="{0D510823-D52B-42EE-B4B0-6A5FBCA981B7}">
      <dsp:nvSpPr>
        <dsp:cNvPr id="0" name=""/>
        <dsp:cNvSpPr/>
      </dsp:nvSpPr>
      <dsp:spPr>
        <a:xfrm>
          <a:off x="0" y="2301302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обеспечение деятельности учреждения по ведению бюджетного и бухгалтерского учета 35,65</a:t>
          </a:r>
          <a:endParaRPr lang="ru-RU" sz="1200" b="1" kern="1200" dirty="0"/>
        </a:p>
      </dsp:txBody>
      <dsp:txXfrm>
        <a:off x="21781" y="2323083"/>
        <a:ext cx="11096879" cy="402624"/>
      </dsp:txXfrm>
    </dsp:sp>
    <dsp:sp modelId="{1904E6C5-1035-4A94-91DD-323079735CE4}">
      <dsp:nvSpPr>
        <dsp:cNvPr id="0" name=""/>
        <dsp:cNvSpPr/>
      </dsp:nvSpPr>
      <dsp:spPr>
        <a:xfrm>
          <a:off x="0" y="2761411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обеспечение деятельности по предоставлению научно-методического и информационного сопровождения процесса управления качеством общего, дошкольного и дополнительного образования 8,04 </a:t>
          </a:r>
          <a:endParaRPr lang="ru-RU" sz="1200" b="1" kern="1200" dirty="0"/>
        </a:p>
      </dsp:txBody>
      <dsp:txXfrm>
        <a:off x="21781" y="2783192"/>
        <a:ext cx="11096879" cy="402624"/>
      </dsp:txXfrm>
    </dsp:sp>
    <dsp:sp modelId="{C6104B79-EF55-4A7A-929F-DC8D97883C48}">
      <dsp:nvSpPr>
        <dsp:cNvPr id="0" name=""/>
        <dsp:cNvSpPr/>
      </dsp:nvSpPr>
      <dsp:spPr>
        <a:xfrm>
          <a:off x="0" y="3221519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осуществление переданных полномочий по организации и осуществлению деятельности по опеке и попечительству над несовершеннолетними 3,09 </a:t>
          </a:r>
          <a:endParaRPr lang="ru-RU" sz="1200" b="1" kern="1200" dirty="0"/>
        </a:p>
      </dsp:txBody>
      <dsp:txXfrm>
        <a:off x="21781" y="3243300"/>
        <a:ext cx="11096879" cy="402624"/>
      </dsp:txXfrm>
    </dsp:sp>
    <dsp:sp modelId="{042FFF6B-944C-4210-A94B-69BD1289BED5}">
      <dsp:nvSpPr>
        <dsp:cNvPr id="0" name=""/>
        <dsp:cNvSpPr/>
      </dsp:nvSpPr>
      <dsp:spPr>
        <a:xfrm>
          <a:off x="0" y="3681628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мероприятия по проведению оздоровительной кампании детей 1,09 </a:t>
          </a:r>
        </a:p>
      </dsp:txBody>
      <dsp:txXfrm>
        <a:off x="21781" y="3703409"/>
        <a:ext cx="11096879" cy="402624"/>
      </dsp:txXfrm>
    </dsp:sp>
    <dsp:sp modelId="{CB8DE700-05CA-4712-8F0B-F3AA8201FCC5}">
      <dsp:nvSpPr>
        <dsp:cNvPr id="0" name=""/>
        <dsp:cNvSpPr/>
      </dsp:nvSpPr>
      <dsp:spPr>
        <a:xfrm>
          <a:off x="0" y="4141736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осуществление переданных полномочий по финансовому обеспечению мероприятий по отдыху детей в каникулярное время 8,94</a:t>
          </a:r>
        </a:p>
      </dsp:txBody>
      <dsp:txXfrm>
        <a:off x="21781" y="4163517"/>
        <a:ext cx="11096879" cy="402624"/>
      </dsp:txXfrm>
    </dsp:sp>
    <dsp:sp modelId="{35274036-F123-4060-ACE5-CFC2559BBD5B}">
      <dsp:nvSpPr>
        <dsp:cNvPr id="0" name=""/>
        <dsp:cNvSpPr/>
      </dsp:nvSpPr>
      <dsp:spPr>
        <a:xfrm>
          <a:off x="0" y="4601844"/>
          <a:ext cx="11140441" cy="44618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на осуществление переданных полномочий по формированию и ведению списка подлежащих обеспечению жилыми помещениями детей-сирот и детей, оставшихся без попечения родителей, лиц из числа детей-сирот и детей, оставшихся без попечения родителей 1,41 </a:t>
          </a:r>
          <a:endParaRPr lang="ru-RU" sz="1200" b="1" kern="1200" dirty="0"/>
        </a:p>
      </dsp:txBody>
      <dsp:txXfrm>
        <a:off x="21781" y="4623625"/>
        <a:ext cx="11096879" cy="4026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1EF2A6-E75F-4499-99A3-EAD276AC27CA}">
      <dsp:nvSpPr>
        <dsp:cNvPr id="0" name=""/>
        <dsp:cNvSpPr/>
      </dsp:nvSpPr>
      <dsp:spPr>
        <a:xfrm>
          <a:off x="6062405" y="0"/>
          <a:ext cx="2619868" cy="50353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ADA2E7-90C0-4A7F-BC5F-16C77A0AD80E}">
      <dsp:nvSpPr>
        <dsp:cNvPr id="0" name=""/>
        <dsp:cNvSpPr/>
      </dsp:nvSpPr>
      <dsp:spPr>
        <a:xfrm>
          <a:off x="12" y="0"/>
          <a:ext cx="6126107" cy="5035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МАУ «Городские парки и </a:t>
          </a:r>
          <a:r>
            <a:rPr lang="ru-RU" sz="12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скверы» 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92" y="24580"/>
        <a:ext cx="6076947" cy="454370"/>
      </dsp:txXfrm>
    </dsp:sp>
    <dsp:sp modelId="{C495B054-683B-4121-81B3-B60F890CC561}">
      <dsp:nvSpPr>
        <dsp:cNvPr id="0" name=""/>
        <dsp:cNvSpPr/>
      </dsp:nvSpPr>
      <dsp:spPr>
        <a:xfrm>
          <a:off x="6071161" y="2149749"/>
          <a:ext cx="2666010" cy="50353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07F86D-4CE0-4639-97E7-7E10A4580AFE}">
      <dsp:nvSpPr>
        <dsp:cNvPr id="0" name=""/>
        <dsp:cNvSpPr/>
      </dsp:nvSpPr>
      <dsp:spPr>
        <a:xfrm>
          <a:off x="9123" y="1641677"/>
          <a:ext cx="6083054" cy="5035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Гайского МО</a:t>
          </a:r>
        </a:p>
      </dsp:txBody>
      <dsp:txXfrm>
        <a:off x="33703" y="1666257"/>
        <a:ext cx="6033894" cy="454370"/>
      </dsp:txXfrm>
    </dsp:sp>
    <dsp:sp modelId="{2E7B7634-0247-497B-BFB6-61D6D1F534FD}">
      <dsp:nvSpPr>
        <dsp:cNvPr id="0" name=""/>
        <dsp:cNvSpPr/>
      </dsp:nvSpPr>
      <dsp:spPr>
        <a:xfrm>
          <a:off x="6114734" y="1151430"/>
          <a:ext cx="2635249" cy="50353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64E2E3-DFAE-4469-8CC0-4F00B4BA820A}">
      <dsp:nvSpPr>
        <dsp:cNvPr id="0" name=""/>
        <dsp:cNvSpPr/>
      </dsp:nvSpPr>
      <dsp:spPr>
        <a:xfrm>
          <a:off x="0" y="1174497"/>
          <a:ext cx="6105714" cy="5035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Работы по благоустройству сквера по ул. Коммунистической 2 этап 2 часть</a:t>
          </a:r>
        </a:p>
      </dsp:txBody>
      <dsp:txXfrm>
        <a:off x="24580" y="1199077"/>
        <a:ext cx="6056554" cy="454370"/>
      </dsp:txXfrm>
    </dsp:sp>
    <dsp:sp modelId="{EAE34BE3-5003-4BD3-892E-EF9B5357E33B}">
      <dsp:nvSpPr>
        <dsp:cNvPr id="0" name=""/>
        <dsp:cNvSpPr/>
      </dsp:nvSpPr>
      <dsp:spPr>
        <a:xfrm>
          <a:off x="6139787" y="1663067"/>
          <a:ext cx="2609614" cy="50353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CB444-9A82-4324-9CC0-E95F4A468062}">
      <dsp:nvSpPr>
        <dsp:cNvPr id="0" name=""/>
        <dsp:cNvSpPr/>
      </dsp:nvSpPr>
      <dsp:spPr>
        <a:xfrm>
          <a:off x="373" y="2179498"/>
          <a:ext cx="6139204" cy="5035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Оздоровление экологической обстановки</a:t>
          </a:r>
        </a:p>
      </dsp:txBody>
      <dsp:txXfrm>
        <a:off x="24953" y="2204078"/>
        <a:ext cx="6090044" cy="454370"/>
      </dsp:txXfrm>
    </dsp:sp>
    <dsp:sp modelId="{D3EB1A63-CBCB-4CDD-B347-44BAF9D279C5}">
      <dsp:nvSpPr>
        <dsp:cNvPr id="0" name=""/>
        <dsp:cNvSpPr/>
      </dsp:nvSpPr>
      <dsp:spPr>
        <a:xfrm>
          <a:off x="6131819" y="575014"/>
          <a:ext cx="2601923" cy="50353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496AA4-D2EA-4B3F-8E8F-02D0F98DD46D}">
      <dsp:nvSpPr>
        <dsp:cNvPr id="0" name=""/>
        <dsp:cNvSpPr/>
      </dsp:nvSpPr>
      <dsp:spPr>
        <a:xfrm>
          <a:off x="3187" y="575014"/>
          <a:ext cx="6139759" cy="5035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мероприятия по трудоустройству несовершеннолетних в летний период</a:t>
          </a:r>
        </a:p>
      </dsp:txBody>
      <dsp:txXfrm>
        <a:off x="27767" y="599594"/>
        <a:ext cx="6090599" cy="454370"/>
      </dsp:txXfrm>
    </dsp:sp>
    <dsp:sp modelId="{040615F5-67BC-4D2D-946D-C91748A1CE19}">
      <dsp:nvSpPr>
        <dsp:cNvPr id="0" name=""/>
        <dsp:cNvSpPr/>
      </dsp:nvSpPr>
      <dsp:spPr>
        <a:xfrm>
          <a:off x="6123641" y="2770834"/>
          <a:ext cx="2624995" cy="50353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82C3E3-4EC6-4ADE-B12F-FC9842ABABAE}">
      <dsp:nvSpPr>
        <dsp:cNvPr id="0" name=""/>
        <dsp:cNvSpPr/>
      </dsp:nvSpPr>
      <dsp:spPr>
        <a:xfrm>
          <a:off x="1347" y="2770834"/>
          <a:ext cx="6122293" cy="5035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Выполнение работ по обустройству площадок накопления твердых коммунальных отходов на территории сельских поселений муниципального округа</a:t>
          </a:r>
        </a:p>
      </dsp:txBody>
      <dsp:txXfrm>
        <a:off x="25927" y="2795414"/>
        <a:ext cx="6073133" cy="454370"/>
      </dsp:txXfrm>
    </dsp:sp>
    <dsp:sp modelId="{815C468D-EF5E-401C-8291-C546A7F4FD0C}">
      <dsp:nvSpPr>
        <dsp:cNvPr id="0" name=""/>
        <dsp:cNvSpPr/>
      </dsp:nvSpPr>
      <dsp:spPr>
        <a:xfrm>
          <a:off x="6101332" y="3324717"/>
          <a:ext cx="2645502" cy="50353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448ADD-8E20-4EC6-A003-CBE31B48BDA4}">
      <dsp:nvSpPr>
        <dsp:cNvPr id="0" name=""/>
        <dsp:cNvSpPr/>
      </dsp:nvSpPr>
      <dsp:spPr>
        <a:xfrm>
          <a:off x="3148" y="3324717"/>
          <a:ext cx="6098184" cy="5035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ремонт обелисков в четырёх населённых пунктах</a:t>
          </a:r>
        </a:p>
      </dsp:txBody>
      <dsp:txXfrm>
        <a:off x="27728" y="3349297"/>
        <a:ext cx="6049024" cy="454370"/>
      </dsp:txXfrm>
    </dsp:sp>
    <dsp:sp modelId="{82842B97-FE1A-472C-BBE2-3B02CB5BB349}">
      <dsp:nvSpPr>
        <dsp:cNvPr id="0" name=""/>
        <dsp:cNvSpPr/>
      </dsp:nvSpPr>
      <dsp:spPr>
        <a:xfrm>
          <a:off x="6076457" y="3878600"/>
          <a:ext cx="2666010" cy="50353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E8E3ED-1D69-4488-9604-E1BEF9B1A13B}">
      <dsp:nvSpPr>
        <dsp:cNvPr id="0" name=""/>
        <dsp:cNvSpPr/>
      </dsp:nvSpPr>
      <dsp:spPr>
        <a:xfrm>
          <a:off x="7515" y="3878600"/>
          <a:ext cx="6068942" cy="50353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поставка и монтаж детской игровой площадки </a:t>
          </a:r>
        </a:p>
      </dsp:txBody>
      <dsp:txXfrm>
        <a:off x="32095" y="3903180"/>
        <a:ext cx="6019782" cy="45437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D197D1-E682-4EB8-AF80-BBA539116EFD}">
      <dsp:nvSpPr>
        <dsp:cNvPr id="0" name=""/>
        <dsp:cNvSpPr/>
      </dsp:nvSpPr>
      <dsp:spPr>
        <a:xfrm>
          <a:off x="0" y="54586"/>
          <a:ext cx="7711284" cy="496941"/>
        </a:xfrm>
        <a:prstGeom prst="rect">
          <a:avLst/>
        </a:prstGeom>
        <a:solidFill>
          <a:srgbClr val="FFFF00"/>
        </a:solidFill>
        <a:ln w="1270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woPt" dir="t"/>
        </a:scene3d>
        <a:sp3d prstMaterial="dkEdge"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Другие вопросы в области жилищно-коммунального хозяйства</a:t>
          </a:r>
        </a:p>
      </dsp:txBody>
      <dsp:txXfrm>
        <a:off x="1233805" y="54586"/>
        <a:ext cx="6477478" cy="496941"/>
      </dsp:txXfrm>
    </dsp:sp>
    <dsp:sp modelId="{7761CB82-92BB-4766-BE9F-0BBCA7BFADC8}">
      <dsp:nvSpPr>
        <dsp:cNvPr id="0" name=""/>
        <dsp:cNvSpPr/>
      </dsp:nvSpPr>
      <dsp:spPr>
        <a:xfrm>
          <a:off x="7968344" y="0"/>
          <a:ext cx="1517818" cy="631599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 dirty="0"/>
            <a:t>31,80</a:t>
          </a:r>
        </a:p>
      </dsp:txBody>
      <dsp:txXfrm>
        <a:off x="8190623" y="92496"/>
        <a:ext cx="1073260" cy="44660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44A7F-8174-43A8-A1F6-1A92F708CB94}">
      <dsp:nvSpPr>
        <dsp:cNvPr id="0" name=""/>
        <dsp:cNvSpPr/>
      </dsp:nvSpPr>
      <dsp:spPr>
        <a:xfrm>
          <a:off x="0" y="181905"/>
          <a:ext cx="8410126" cy="705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719" tIns="166624" rIns="65271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/>
            <a:t>Функционирование высшего должностного лица муниципального образования</a:t>
          </a:r>
          <a:endParaRPr lang="ru-RU" sz="1600" kern="1200" dirty="0"/>
        </a:p>
      </dsp:txBody>
      <dsp:txXfrm>
        <a:off x="0" y="181905"/>
        <a:ext cx="8410126" cy="705600"/>
      </dsp:txXfrm>
    </dsp:sp>
    <dsp:sp modelId="{2898F684-2ABD-4EFC-8618-7578AACA71DB}">
      <dsp:nvSpPr>
        <dsp:cNvPr id="0" name=""/>
        <dsp:cNvSpPr/>
      </dsp:nvSpPr>
      <dsp:spPr>
        <a:xfrm>
          <a:off x="420506" y="63825"/>
          <a:ext cx="5887088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518" tIns="0" rIns="22251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4,89</a:t>
          </a:r>
          <a:r>
            <a:rPr lang="ru-RU" sz="2800" kern="1200" dirty="0"/>
            <a:t> </a:t>
          </a:r>
          <a:r>
            <a:rPr lang="ru-RU" sz="1600" kern="1200" dirty="0"/>
            <a:t>млн рублей</a:t>
          </a:r>
        </a:p>
      </dsp:txBody>
      <dsp:txXfrm>
        <a:off x="432034" y="75353"/>
        <a:ext cx="5864032" cy="213104"/>
      </dsp:txXfrm>
    </dsp:sp>
    <dsp:sp modelId="{B0FCA58C-7E96-4FBA-8068-07503A57E1D1}">
      <dsp:nvSpPr>
        <dsp:cNvPr id="0" name=""/>
        <dsp:cNvSpPr/>
      </dsp:nvSpPr>
      <dsp:spPr>
        <a:xfrm>
          <a:off x="0" y="1048785"/>
          <a:ext cx="8410126" cy="5040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719" tIns="166624" rIns="65271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/>
            <a:t>Содержание представительного органа Совета депутатов </a:t>
          </a:r>
          <a:endParaRPr lang="ru-RU" sz="1600" kern="1200" dirty="0"/>
        </a:p>
      </dsp:txBody>
      <dsp:txXfrm>
        <a:off x="0" y="1048785"/>
        <a:ext cx="8410126" cy="504000"/>
      </dsp:txXfrm>
    </dsp:sp>
    <dsp:sp modelId="{65C1973B-5ECC-402F-AA3D-0C47D66D3CF7}">
      <dsp:nvSpPr>
        <dsp:cNvPr id="0" name=""/>
        <dsp:cNvSpPr/>
      </dsp:nvSpPr>
      <dsp:spPr>
        <a:xfrm>
          <a:off x="420506" y="930705"/>
          <a:ext cx="5887088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518" tIns="0" rIns="22251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5,05</a:t>
          </a:r>
          <a:r>
            <a:rPr lang="ru-RU" sz="2800" kern="1200" dirty="0"/>
            <a:t> </a:t>
          </a:r>
          <a:r>
            <a:rPr lang="ru-RU" sz="1600" kern="1200" dirty="0"/>
            <a:t>млн рублей</a:t>
          </a:r>
        </a:p>
      </dsp:txBody>
      <dsp:txXfrm>
        <a:off x="432034" y="942233"/>
        <a:ext cx="5864032" cy="213104"/>
      </dsp:txXfrm>
    </dsp:sp>
    <dsp:sp modelId="{A0FC80D4-E0D7-4135-A107-6C8BB4D299DE}">
      <dsp:nvSpPr>
        <dsp:cNvPr id="0" name=""/>
        <dsp:cNvSpPr/>
      </dsp:nvSpPr>
      <dsp:spPr>
        <a:xfrm>
          <a:off x="0" y="1714065"/>
          <a:ext cx="8410126" cy="932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719" tIns="166624" rIns="65271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/>
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</a:r>
          <a:endParaRPr lang="ru-RU" sz="1600" kern="1200" dirty="0"/>
        </a:p>
      </dsp:txBody>
      <dsp:txXfrm>
        <a:off x="0" y="1714065"/>
        <a:ext cx="8410126" cy="932400"/>
      </dsp:txXfrm>
    </dsp:sp>
    <dsp:sp modelId="{9BB21CB7-9FF3-4247-A4EF-E81086F0C59E}">
      <dsp:nvSpPr>
        <dsp:cNvPr id="0" name=""/>
        <dsp:cNvSpPr/>
      </dsp:nvSpPr>
      <dsp:spPr>
        <a:xfrm>
          <a:off x="420506" y="1595985"/>
          <a:ext cx="5887088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518" tIns="0" rIns="22251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51,43</a:t>
          </a:r>
          <a:r>
            <a:rPr lang="ru-RU" sz="2800" kern="1200" dirty="0">
              <a:latin typeface="+mn-lt"/>
            </a:rPr>
            <a:t> </a:t>
          </a:r>
          <a:r>
            <a:rPr lang="ru-RU" sz="1600" kern="1200" dirty="0"/>
            <a:t>млн рублей</a:t>
          </a:r>
          <a:endParaRPr lang="ru-RU" sz="1600" kern="1200" dirty="0">
            <a:latin typeface="+mn-lt"/>
          </a:endParaRPr>
        </a:p>
      </dsp:txBody>
      <dsp:txXfrm>
        <a:off x="432034" y="1607513"/>
        <a:ext cx="5864032" cy="213104"/>
      </dsp:txXfrm>
    </dsp:sp>
    <dsp:sp modelId="{906FD314-9B6D-430F-8168-7E57FE0D70EB}">
      <dsp:nvSpPr>
        <dsp:cNvPr id="0" name=""/>
        <dsp:cNvSpPr/>
      </dsp:nvSpPr>
      <dsp:spPr>
        <a:xfrm>
          <a:off x="0" y="2807745"/>
          <a:ext cx="8410126" cy="705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719" tIns="166624" rIns="65271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+mn-lt"/>
              <a:ea typeface="Calibri" panose="020F0502020204030204" pitchFamily="34" charset="0"/>
            </a:rPr>
            <a:t>Обеспечение деятельности Контрольно-счетной палаты, финансового управления и отдела финансового контроля</a:t>
          </a:r>
          <a:endParaRPr lang="ru-RU" sz="1600" kern="1200" dirty="0">
            <a:latin typeface="+mn-lt"/>
          </a:endParaRPr>
        </a:p>
      </dsp:txBody>
      <dsp:txXfrm>
        <a:off x="0" y="2807745"/>
        <a:ext cx="8410126" cy="705600"/>
      </dsp:txXfrm>
    </dsp:sp>
    <dsp:sp modelId="{BCA1FDC2-0C3C-40BC-A9CF-AB8842E8DB11}">
      <dsp:nvSpPr>
        <dsp:cNvPr id="0" name=""/>
        <dsp:cNvSpPr/>
      </dsp:nvSpPr>
      <dsp:spPr>
        <a:xfrm>
          <a:off x="420506" y="2689665"/>
          <a:ext cx="5887088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518" tIns="0" rIns="22251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31,96</a:t>
          </a:r>
          <a:r>
            <a:rPr lang="ru-RU" sz="2800" kern="1200" dirty="0">
              <a:latin typeface="+mn-lt"/>
            </a:rPr>
            <a:t> </a:t>
          </a:r>
          <a:r>
            <a:rPr lang="ru-RU" sz="1600" kern="1200" dirty="0"/>
            <a:t>млн рублей</a:t>
          </a:r>
          <a:r>
            <a:rPr lang="ru-RU" sz="1600" kern="1200" dirty="0">
              <a:latin typeface="+mn-lt"/>
            </a:rPr>
            <a:t> 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2034" y="2701193"/>
        <a:ext cx="5864032" cy="213104"/>
      </dsp:txXfrm>
    </dsp:sp>
    <dsp:sp modelId="{B566A3EB-00F4-4B04-A9A1-C4FC43C4E23B}">
      <dsp:nvSpPr>
        <dsp:cNvPr id="0" name=""/>
        <dsp:cNvSpPr/>
      </dsp:nvSpPr>
      <dsp:spPr>
        <a:xfrm>
          <a:off x="0" y="3674625"/>
          <a:ext cx="8410126" cy="652619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719" tIns="166624" rIns="65271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+mn-lt"/>
            </a:rPr>
            <a:t>Резервный фонд</a:t>
          </a:r>
        </a:p>
      </dsp:txBody>
      <dsp:txXfrm>
        <a:off x="0" y="3674625"/>
        <a:ext cx="8410126" cy="652619"/>
      </dsp:txXfrm>
    </dsp:sp>
    <dsp:sp modelId="{EE587534-9A73-4814-8A9A-192993849219}">
      <dsp:nvSpPr>
        <dsp:cNvPr id="0" name=""/>
        <dsp:cNvSpPr/>
      </dsp:nvSpPr>
      <dsp:spPr>
        <a:xfrm>
          <a:off x="420506" y="3556545"/>
          <a:ext cx="5887088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518" tIns="0" rIns="22251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1,46 </a:t>
          </a:r>
          <a:r>
            <a:rPr lang="ru-RU" sz="1600" kern="1200" dirty="0">
              <a:latin typeface="+mn-lt"/>
            </a:rPr>
            <a:t>млн рублей</a:t>
          </a:r>
        </a:p>
      </dsp:txBody>
      <dsp:txXfrm>
        <a:off x="432034" y="3568073"/>
        <a:ext cx="5864032" cy="213104"/>
      </dsp:txXfrm>
    </dsp:sp>
    <dsp:sp modelId="{2313C003-F8FC-4086-BB5B-DF1D06868874}">
      <dsp:nvSpPr>
        <dsp:cNvPr id="0" name=""/>
        <dsp:cNvSpPr/>
      </dsp:nvSpPr>
      <dsp:spPr>
        <a:xfrm>
          <a:off x="0" y="4488524"/>
          <a:ext cx="8410126" cy="5040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719" tIns="166624" rIns="65271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latin typeface="+mn-lt"/>
              <a:ea typeface="Calibri" panose="020F0502020204030204" pitchFamily="34" charset="0"/>
            </a:rPr>
            <a:t>Другие общегосударственные вопросы</a:t>
          </a:r>
          <a:endParaRPr lang="ru-RU" sz="1600" kern="1200" dirty="0">
            <a:latin typeface="+mn-lt"/>
          </a:endParaRPr>
        </a:p>
      </dsp:txBody>
      <dsp:txXfrm>
        <a:off x="0" y="4488524"/>
        <a:ext cx="8410126" cy="504000"/>
      </dsp:txXfrm>
    </dsp:sp>
    <dsp:sp modelId="{6FA85752-3580-4DCC-801F-3DBA8EE3AD7F}">
      <dsp:nvSpPr>
        <dsp:cNvPr id="0" name=""/>
        <dsp:cNvSpPr/>
      </dsp:nvSpPr>
      <dsp:spPr>
        <a:xfrm>
          <a:off x="420506" y="4370444"/>
          <a:ext cx="5887088" cy="236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518" tIns="0" rIns="22251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132,61</a:t>
          </a:r>
          <a:r>
            <a:rPr lang="ru-RU" sz="2800" kern="1200" dirty="0">
              <a:latin typeface="+mn-lt"/>
            </a:rPr>
            <a:t> </a:t>
          </a:r>
          <a:r>
            <a:rPr lang="ru-RU" sz="1600" kern="1200" dirty="0"/>
            <a:t>млн. рублей</a:t>
          </a:r>
          <a:endParaRPr lang="ru-RU" sz="1600" kern="1200" dirty="0">
            <a:latin typeface="+mn-lt"/>
          </a:endParaRPr>
        </a:p>
      </dsp:txBody>
      <dsp:txXfrm>
        <a:off x="432034" y="4381972"/>
        <a:ext cx="5864032" cy="21310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61DD7-0667-4268-B268-7E0997590976}">
      <dsp:nvSpPr>
        <dsp:cNvPr id="0" name=""/>
        <dsp:cNvSpPr/>
      </dsp:nvSpPr>
      <dsp:spPr>
        <a:xfrm>
          <a:off x="0" y="37948"/>
          <a:ext cx="5708707" cy="10231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на организацию библиотечного обслуживания населения  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                                               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46,52</a:t>
          </a:r>
        </a:p>
      </dsp:txBody>
      <dsp:txXfrm>
        <a:off x="49947" y="87895"/>
        <a:ext cx="5608813" cy="923271"/>
      </dsp:txXfrm>
    </dsp:sp>
    <dsp:sp modelId="{99E4D43A-32B8-4361-9C21-1E474CB959CD}">
      <dsp:nvSpPr>
        <dsp:cNvPr id="0" name=""/>
        <dsp:cNvSpPr/>
      </dsp:nvSpPr>
      <dsp:spPr>
        <a:xfrm>
          <a:off x="0" y="1213753"/>
          <a:ext cx="5708707" cy="10231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на обеспечение доступа населения к музейным ценностям и сохранности музейного фонда                      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5,15</a:t>
          </a:r>
        </a:p>
      </dsp:txBody>
      <dsp:txXfrm>
        <a:off x="49947" y="1263700"/>
        <a:ext cx="5608813" cy="923271"/>
      </dsp:txXfrm>
    </dsp:sp>
    <dsp:sp modelId="{B44BE540-292F-4260-90DF-C3F4AE185FD6}">
      <dsp:nvSpPr>
        <dsp:cNvPr id="0" name=""/>
        <dsp:cNvSpPr/>
      </dsp:nvSpPr>
      <dsp:spPr>
        <a:xfrm>
          <a:off x="0" y="2389558"/>
          <a:ext cx="5708707" cy="10231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на создание условий для деятельности клубных формирований, а также развитие местного традиционного народного творчества, а также сохранение возрождение и развитие народных художественных промыслов и ремесел      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58,02</a:t>
          </a:r>
        </a:p>
      </dsp:txBody>
      <dsp:txXfrm>
        <a:off x="49947" y="2439505"/>
        <a:ext cx="5608813" cy="923271"/>
      </dsp:txXfrm>
    </dsp:sp>
    <dsp:sp modelId="{0F5F3582-01D6-4634-A08B-327C689743A9}">
      <dsp:nvSpPr>
        <dsp:cNvPr id="0" name=""/>
        <dsp:cNvSpPr/>
      </dsp:nvSpPr>
      <dsp:spPr>
        <a:xfrm>
          <a:off x="0" y="3565363"/>
          <a:ext cx="5708707" cy="10231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на создание условий для организации досуга и обеспечение жителей муниципального образования услугами организаций культуры ДК Горняк                                     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33,64</a:t>
          </a:r>
        </a:p>
      </dsp:txBody>
      <dsp:txXfrm>
        <a:off x="49947" y="3615310"/>
        <a:ext cx="5608813" cy="923271"/>
      </dsp:txXfrm>
    </dsp:sp>
    <dsp:sp modelId="{5EBD964B-7BF2-4EB8-BC2B-E2744E9167F8}">
      <dsp:nvSpPr>
        <dsp:cNvPr id="0" name=""/>
        <dsp:cNvSpPr/>
      </dsp:nvSpPr>
      <dsp:spPr>
        <a:xfrm>
          <a:off x="0" y="4704456"/>
          <a:ext cx="5708707" cy="10231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другие вопросы в области культуры         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39,01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947" y="4754403"/>
        <a:ext cx="5608813" cy="92327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F121C-E1B1-4F8A-80AB-8ECB88E9CF53}">
      <dsp:nvSpPr>
        <dsp:cNvPr id="0" name=""/>
        <dsp:cNvSpPr/>
      </dsp:nvSpPr>
      <dsp:spPr>
        <a:xfrm>
          <a:off x="4320584" y="3164074"/>
          <a:ext cx="1798046" cy="1786752"/>
        </a:xfrm>
        <a:prstGeom prst="ellipse">
          <a:avLst/>
        </a:prstGeom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>
            <a:latin typeface="Arial Black" panose="020B0A040201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Arial Black" panose="020B0A04020102020204" pitchFamily="34" charset="0"/>
            </a:rPr>
            <a:t>85,85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4583902" y="3425738"/>
        <a:ext cx="1271410" cy="1263424"/>
      </dsp:txXfrm>
    </dsp:sp>
    <dsp:sp modelId="{1F5ED2C7-AB87-4AAA-9AD8-12C25D66D58A}">
      <dsp:nvSpPr>
        <dsp:cNvPr id="0" name=""/>
        <dsp:cNvSpPr/>
      </dsp:nvSpPr>
      <dsp:spPr>
        <a:xfrm rot="11473983">
          <a:off x="1308190" y="3215692"/>
          <a:ext cx="2892416" cy="704311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FF1209-058D-450D-A457-9BB51EB1EE92}">
      <dsp:nvSpPr>
        <dsp:cNvPr id="0" name=""/>
        <dsp:cNvSpPr/>
      </dsp:nvSpPr>
      <dsp:spPr>
        <a:xfrm>
          <a:off x="7399" y="2562366"/>
          <a:ext cx="2656992" cy="144752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Arial Black" panose="020B0A04020102020204" pitchFamily="34" charset="0"/>
            </a:rPr>
            <a:t>Сельское хозяйство и рыболовство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Arial Black" panose="020B0A04020102020204" pitchFamily="34" charset="0"/>
            </a:rPr>
            <a:t> </a:t>
          </a:r>
          <a:r>
            <a:rPr lang="ru-RU" sz="2000" kern="12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9,57</a:t>
          </a:r>
        </a:p>
      </dsp:txBody>
      <dsp:txXfrm>
        <a:off x="49795" y="2604762"/>
        <a:ext cx="2572200" cy="1362728"/>
      </dsp:txXfrm>
    </dsp:sp>
    <dsp:sp modelId="{9C9B30AD-CB13-4475-BE85-DC9F09E7057A}">
      <dsp:nvSpPr>
        <dsp:cNvPr id="0" name=""/>
        <dsp:cNvSpPr/>
      </dsp:nvSpPr>
      <dsp:spPr>
        <a:xfrm rot="13482435">
          <a:off x="1730470" y="1825808"/>
          <a:ext cx="3180691" cy="704311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03BE38-A8B9-4832-B552-4A6E2A9A2360}">
      <dsp:nvSpPr>
        <dsp:cNvPr id="0" name=""/>
        <dsp:cNvSpPr/>
      </dsp:nvSpPr>
      <dsp:spPr>
        <a:xfrm>
          <a:off x="1029565" y="427920"/>
          <a:ext cx="2321951" cy="1262520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rPr>
            <a:t> </a:t>
          </a:r>
          <a:r>
            <a:rPr lang="ru-RU" sz="1600" kern="1200" dirty="0">
              <a:solidFill>
                <a:schemeClr val="tx1"/>
              </a:solidFill>
              <a:latin typeface="Arial Black" panose="020B0A04020102020204" pitchFamily="34" charset="0"/>
            </a:rPr>
            <a:t>Транспорт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Arial Black" panose="020B0A04020102020204" pitchFamily="34" charset="0"/>
            </a:rPr>
            <a:t>            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Arial Black" panose="020B0A04020102020204" pitchFamily="34" charset="0"/>
            </a:rPr>
            <a:t>         51,4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endParaRPr lang="ru-RU" sz="1800" kern="1200" dirty="0">
            <a:solidFill>
              <a:schemeClr val="accent5">
                <a:lumMod val="25000"/>
              </a:schemeClr>
            </a:solidFill>
            <a:latin typeface="Arial Black" panose="020B0A04020102020204" pitchFamily="34" charset="0"/>
          </a:endParaRPr>
        </a:p>
      </dsp:txBody>
      <dsp:txXfrm>
        <a:off x="1066543" y="464898"/>
        <a:ext cx="2247995" cy="1188564"/>
      </dsp:txXfrm>
    </dsp:sp>
    <dsp:sp modelId="{934CD2F4-1D1D-4E4B-A7AC-46F7E5E344DE}">
      <dsp:nvSpPr>
        <dsp:cNvPr id="0" name=""/>
        <dsp:cNvSpPr/>
      </dsp:nvSpPr>
      <dsp:spPr>
        <a:xfrm rot="18894696">
          <a:off x="5523929" y="1844779"/>
          <a:ext cx="3100921" cy="704311"/>
        </a:xfrm>
        <a:prstGeom prst="leftArrow">
          <a:avLst>
            <a:gd name="adj1" fmla="val 60000"/>
            <a:gd name="adj2" fmla="val 50000"/>
          </a:avLst>
        </a:prstGeom>
        <a:solidFill>
          <a:srgbClr val="F8DDD4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7F54A8-5785-4FBB-BB20-7DF8BE17D8B8}">
      <dsp:nvSpPr>
        <dsp:cNvPr id="0" name=""/>
        <dsp:cNvSpPr/>
      </dsp:nvSpPr>
      <dsp:spPr>
        <a:xfrm>
          <a:off x="5680951" y="33402"/>
          <a:ext cx="4976173" cy="2131003"/>
        </a:xfrm>
        <a:prstGeom prst="roundRect">
          <a:avLst>
            <a:gd name="adj" fmla="val 10000"/>
          </a:avLst>
        </a:prstGeom>
        <a:solidFill>
          <a:srgbClr val="F8DDD4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Arial Black" panose="020B0A04020102020204" pitchFamily="34" charset="0"/>
            </a:rPr>
            <a:t>  </a:t>
          </a:r>
          <a:r>
            <a:rPr lang="ru-RU" sz="1600" kern="1200" dirty="0">
              <a:solidFill>
                <a:schemeClr val="tx1"/>
              </a:solidFill>
              <a:latin typeface="Arial Black" panose="020B0A04020102020204" pitchFamily="34" charset="0"/>
            </a:rPr>
            <a:t>Дорожное хозяйство – </a:t>
          </a:r>
          <a:r>
            <a:rPr lang="ru-RU" sz="1600" kern="12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50,46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- </a:t>
          </a:r>
          <a:r>
            <a:rPr lang="ru-RU" sz="1400" kern="12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Ремонт автомобильных дорог - 31,34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- Содержание и ремонт автодорог - 15,10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accent5">
                  <a:lumMod val="25000"/>
                </a:schemeClr>
              </a:solidFill>
              <a:latin typeface="Arial Black" panose="020B0A04020102020204" pitchFamily="34" charset="0"/>
            </a:rPr>
            <a:t>- Мероприятия по повышению безопасности дорожного движения - 4,02 </a:t>
          </a:r>
        </a:p>
      </dsp:txBody>
      <dsp:txXfrm>
        <a:off x="5743366" y="95817"/>
        <a:ext cx="4851343" cy="2006173"/>
      </dsp:txXfrm>
    </dsp:sp>
    <dsp:sp modelId="{DAC9CAFC-6764-49D6-BC37-530769C893A3}">
      <dsp:nvSpPr>
        <dsp:cNvPr id="0" name=""/>
        <dsp:cNvSpPr/>
      </dsp:nvSpPr>
      <dsp:spPr>
        <a:xfrm rot="21380191">
          <a:off x="6278540" y="3546733"/>
          <a:ext cx="2835074" cy="70431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8FEF61-71AD-4224-BA6C-5DABCB46D84F}">
      <dsp:nvSpPr>
        <dsp:cNvPr id="0" name=""/>
        <dsp:cNvSpPr/>
      </dsp:nvSpPr>
      <dsp:spPr>
        <a:xfrm>
          <a:off x="6874564" y="2658275"/>
          <a:ext cx="4472308" cy="2300075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Arial Black" panose="020B0A04020102020204" pitchFamily="34" charset="0"/>
            </a:rPr>
            <a:t>Другие вопросы - 15,45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Arial Black" panose="020B0A04020102020204" pitchFamily="34" charset="0"/>
            </a:rPr>
            <a:t>- </a:t>
          </a:r>
          <a:r>
            <a:rPr lang="ru-RU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Экономическое развитие Гайского МО - 0,36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- Управление муниципальным имуществом и земельными ресурсами - 1,66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- Развитие системы </a:t>
          </a:r>
          <a:r>
            <a:rPr lang="ru-RU" sz="1200" b="1" kern="1200" dirty="0" err="1">
              <a:solidFill>
                <a:schemeClr val="tx1"/>
              </a:solidFill>
              <a:latin typeface="Arial Black" panose="020B0A04020102020204" pitchFamily="34" charset="0"/>
            </a:rPr>
            <a:t>градорегулирования</a:t>
          </a:r>
          <a:r>
            <a:rPr lang="ru-RU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 - 12,99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Arial Black" panose="020B0A04020102020204" pitchFamily="34" charset="0"/>
            </a:rPr>
            <a:t>- Водоснабжение, водоотведение в области обращения с ТКО - 0,44</a:t>
          </a:r>
          <a:endParaRPr lang="ru-RU" sz="1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941931" y="2725642"/>
        <a:ext cx="4337574" cy="216534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DF999-A778-4F70-8EA5-534B7332B65B}">
      <dsp:nvSpPr>
        <dsp:cNvPr id="0" name=""/>
        <dsp:cNvSpPr/>
      </dsp:nvSpPr>
      <dsp:spPr>
        <a:xfrm>
          <a:off x="1346" y="444278"/>
          <a:ext cx="3151912" cy="15759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Пенсионное обеспечение                                                                 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8,15</a:t>
          </a:r>
        </a:p>
      </dsp:txBody>
      <dsp:txXfrm>
        <a:off x="47504" y="490436"/>
        <a:ext cx="3059596" cy="1483640"/>
      </dsp:txXfrm>
    </dsp:sp>
    <dsp:sp modelId="{B5171F16-3341-47F7-89BE-8AC3D21DE1D6}">
      <dsp:nvSpPr>
        <dsp:cNvPr id="0" name=""/>
        <dsp:cNvSpPr/>
      </dsp:nvSpPr>
      <dsp:spPr>
        <a:xfrm>
          <a:off x="3851596" y="436713"/>
          <a:ext cx="3151912" cy="15759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Охрана семьи и детства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141,65</a:t>
          </a:r>
        </a:p>
      </dsp:txBody>
      <dsp:txXfrm>
        <a:off x="3897754" y="482871"/>
        <a:ext cx="3059596" cy="1483640"/>
      </dsp:txXfrm>
    </dsp:sp>
    <dsp:sp modelId="{38F3DEDC-9BF7-4836-8F02-83CFFC34FD1D}">
      <dsp:nvSpPr>
        <dsp:cNvPr id="0" name=""/>
        <dsp:cNvSpPr/>
      </dsp:nvSpPr>
      <dsp:spPr>
        <a:xfrm>
          <a:off x="7881127" y="444278"/>
          <a:ext cx="3151912" cy="15759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Другие вопросы в области социальной политики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1,08</a:t>
          </a:r>
        </a:p>
      </dsp:txBody>
      <dsp:txXfrm>
        <a:off x="7927285" y="490436"/>
        <a:ext cx="3059596" cy="148364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BA192-E3CB-4CA1-9366-B9BDE568FD61}">
      <dsp:nvSpPr>
        <dsp:cNvPr id="0" name=""/>
        <dsp:cNvSpPr/>
      </dsp:nvSpPr>
      <dsp:spPr>
        <a:xfrm>
          <a:off x="934366" y="436587"/>
          <a:ext cx="1637085" cy="1091936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Средства массовой информации</a:t>
          </a:r>
        </a:p>
      </dsp:txBody>
      <dsp:txXfrm>
        <a:off x="1196300" y="436587"/>
        <a:ext cx="1375151" cy="1091936"/>
      </dsp:txXfrm>
    </dsp:sp>
    <dsp:sp modelId="{E67AFA95-A05D-4EE4-AED9-DE8708D546AE}">
      <dsp:nvSpPr>
        <dsp:cNvPr id="0" name=""/>
        <dsp:cNvSpPr/>
      </dsp:nvSpPr>
      <dsp:spPr>
        <a:xfrm>
          <a:off x="61254" y="30"/>
          <a:ext cx="1091390" cy="109139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4,04</a:t>
          </a:r>
        </a:p>
      </dsp:txBody>
      <dsp:txXfrm>
        <a:off x="221084" y="159860"/>
        <a:ext cx="771730" cy="77173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36558-4936-4E9A-A66C-7F649DF55D4A}">
      <dsp:nvSpPr>
        <dsp:cNvPr id="0" name=""/>
        <dsp:cNvSpPr/>
      </dsp:nvSpPr>
      <dsp:spPr>
        <a:xfrm>
          <a:off x="0" y="4950959"/>
          <a:ext cx="10310559" cy="3835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Другие вопросы в области физической культуры и спорта (содержание аппарата управления Спорткомитета, обеспечение деятельности учреждений по ведению бюджетного и бухгалтерского учета)  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7,39 </a:t>
          </a:r>
        </a:p>
      </dsp:txBody>
      <dsp:txXfrm>
        <a:off x="0" y="4950959"/>
        <a:ext cx="10310559" cy="383560"/>
      </dsp:txXfrm>
    </dsp:sp>
    <dsp:sp modelId="{58B7A34E-CEF1-47FB-9F17-F178BC32FE02}">
      <dsp:nvSpPr>
        <dsp:cNvPr id="0" name=""/>
        <dsp:cNvSpPr/>
      </dsp:nvSpPr>
      <dsp:spPr>
        <a:xfrm rot="10800000">
          <a:off x="0" y="4366795"/>
          <a:ext cx="10310559" cy="58991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беспрепятственного доступа инвалидов в муниципальные учреждения  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0,6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4366795"/>
        <a:ext cx="10310559" cy="383310"/>
      </dsp:txXfrm>
    </dsp:sp>
    <dsp:sp modelId="{B4D9B766-3C5A-40AC-B3C0-D20B8AB335A7}">
      <dsp:nvSpPr>
        <dsp:cNvPr id="0" name=""/>
        <dsp:cNvSpPr/>
      </dsp:nvSpPr>
      <dsp:spPr>
        <a:xfrm rot="10800000">
          <a:off x="0" y="3782632"/>
          <a:ext cx="10310559" cy="58991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учреждений в области физической культуры и спорта  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27,29</a:t>
          </a:r>
        </a:p>
      </dsp:txBody>
      <dsp:txXfrm rot="10800000">
        <a:off x="0" y="3782632"/>
        <a:ext cx="10310559" cy="383310"/>
      </dsp:txXfrm>
    </dsp:sp>
    <dsp:sp modelId="{337A02DE-A6DC-40D5-A012-E9411D037EF5}">
      <dsp:nvSpPr>
        <dsp:cNvPr id="0" name=""/>
        <dsp:cNvSpPr/>
      </dsp:nvSpPr>
      <dsp:spPr>
        <a:xfrm rot="10800000">
          <a:off x="0" y="3198469"/>
          <a:ext cx="10310559" cy="58991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Проект «Молодежный бюджет» - «Гонки Дронов»    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0,5</a:t>
          </a:r>
        </a:p>
      </dsp:txBody>
      <dsp:txXfrm rot="10800000">
        <a:off x="0" y="3198469"/>
        <a:ext cx="10310559" cy="383310"/>
      </dsp:txXfrm>
    </dsp:sp>
    <dsp:sp modelId="{069AA8BE-32D6-4CD9-AE36-8098F7D160E2}">
      <dsp:nvSpPr>
        <dsp:cNvPr id="0" name=""/>
        <dsp:cNvSpPr/>
      </dsp:nvSpPr>
      <dsp:spPr>
        <a:xfrm rot="10800000">
          <a:off x="0" y="2614306"/>
          <a:ext cx="10310559" cy="58991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увеличение количества организаций и предприятий, участвующих в реализации корпоративных программ 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50,0 тыс. рублей</a:t>
          </a:r>
        </a:p>
      </dsp:txBody>
      <dsp:txXfrm rot="10800000">
        <a:off x="0" y="2614306"/>
        <a:ext cx="10310559" cy="383310"/>
      </dsp:txXfrm>
    </dsp:sp>
    <dsp:sp modelId="{3075820C-3576-4D82-9465-7A84C3F4AA67}">
      <dsp:nvSpPr>
        <dsp:cNvPr id="0" name=""/>
        <dsp:cNvSpPr/>
      </dsp:nvSpPr>
      <dsp:spPr>
        <a:xfrm rot="10800000">
          <a:off x="0" y="2030142"/>
          <a:ext cx="10310559" cy="58991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Мероприятия, направленные на профилактику наркомании 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29,00 тыс. рублей</a:t>
          </a:r>
        </a:p>
      </dsp:txBody>
      <dsp:txXfrm rot="10800000">
        <a:off x="0" y="2030142"/>
        <a:ext cx="10310559" cy="383310"/>
      </dsp:txXfrm>
    </dsp:sp>
    <dsp:sp modelId="{A938B41D-78E0-4EBC-B100-BAB90FDFDE48}">
      <dsp:nvSpPr>
        <dsp:cNvPr id="0" name=""/>
        <dsp:cNvSpPr/>
      </dsp:nvSpPr>
      <dsp:spPr>
        <a:xfrm rot="10800000">
          <a:off x="0" y="1445979"/>
          <a:ext cx="10310559" cy="58991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беспрепятственного доступа инвалидов к муниципальным учреждениям </a:t>
          </a:r>
          <a:r>
            <a:rPr lang="ru-RU" sz="1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1,99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445979"/>
        <a:ext cx="10310559" cy="383310"/>
      </dsp:txXfrm>
    </dsp:sp>
    <dsp:sp modelId="{6E11242B-B451-4F7D-9C17-4FB22C32603B}">
      <dsp:nvSpPr>
        <dsp:cNvPr id="0" name=""/>
        <dsp:cNvSpPr/>
      </dsp:nvSpPr>
      <dsp:spPr>
        <a:xfrm rot="10800000">
          <a:off x="0" y="861816"/>
          <a:ext cx="10310559" cy="58991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условий для доступа к объектам спорта на территории муниципального образования  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41,96</a:t>
          </a:r>
        </a:p>
      </dsp:txBody>
      <dsp:txXfrm rot="10800000">
        <a:off x="0" y="861816"/>
        <a:ext cx="10310559" cy="383310"/>
      </dsp:txXfrm>
    </dsp:sp>
    <dsp:sp modelId="{E63C38B4-A075-434D-9C42-5DDBC0E5C0B8}">
      <dsp:nvSpPr>
        <dsp:cNvPr id="0" name=""/>
        <dsp:cNvSpPr/>
      </dsp:nvSpPr>
      <dsp:spPr>
        <a:xfrm rot="10800000">
          <a:off x="0" y="167"/>
          <a:ext cx="10310559" cy="867401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и проведение физкультурных мероприятий и массовых спортивных мероприятий  </a:t>
          </a:r>
          <a:r>
            <a:rPr lang="ru-RU" sz="1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1,56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67"/>
        <a:ext cx="10310559" cy="56361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1AFFAD-24C0-49FF-9C49-62436DB24EF4}">
      <dsp:nvSpPr>
        <dsp:cNvPr id="0" name=""/>
        <dsp:cNvSpPr/>
      </dsp:nvSpPr>
      <dsp:spPr>
        <a:xfrm>
          <a:off x="676874" y="0"/>
          <a:ext cx="9303433" cy="2659072"/>
        </a:xfrm>
        <a:prstGeom prst="rightArrow">
          <a:avLst/>
        </a:prstGeom>
        <a:gradFill flip="none" rotWithShape="0">
          <a:gsLst>
            <a:gs pos="0">
              <a:srgbClr val="C00000"/>
            </a:gs>
            <a:gs pos="33000">
              <a:srgbClr val="FF3399"/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914B85E-70BE-4966-9483-43306CA25198}">
      <dsp:nvSpPr>
        <dsp:cNvPr id="0" name=""/>
        <dsp:cNvSpPr/>
      </dsp:nvSpPr>
      <dsp:spPr>
        <a:xfrm>
          <a:off x="1243" y="753735"/>
          <a:ext cx="2395334" cy="1151601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kern="1200" dirty="0">
              <a:solidFill>
                <a:schemeClr val="tx1"/>
              </a:solidFill>
              <a:latin typeface="Roboto"/>
            </a:rPr>
            <a:t>Основной суммы задолженности по эмитированным и реализованным активам (муниципальным облигациям)</a:t>
          </a:r>
        </a:p>
      </dsp:txBody>
      <dsp:txXfrm>
        <a:off x="57460" y="809952"/>
        <a:ext cx="2282900" cy="1039167"/>
      </dsp:txXfrm>
    </dsp:sp>
    <dsp:sp modelId="{D5F49C53-B74E-42CB-B4AF-1060715E202B}">
      <dsp:nvSpPr>
        <dsp:cNvPr id="0" name=""/>
        <dsp:cNvSpPr/>
      </dsp:nvSpPr>
      <dsp:spPr>
        <a:xfrm>
          <a:off x="2795801" y="753735"/>
          <a:ext cx="2395334" cy="1151601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kern="1200" dirty="0">
              <a:solidFill>
                <a:schemeClr val="tx1"/>
              </a:solidFill>
              <a:latin typeface="Roboto"/>
            </a:rPr>
            <a:t>Общей суммы задолженности по оформленным займам, которые были предоставлены муниципальным формированиям</a:t>
          </a:r>
        </a:p>
      </dsp:txBody>
      <dsp:txXfrm>
        <a:off x="2852018" y="809952"/>
        <a:ext cx="2282900" cy="1039167"/>
      </dsp:txXfrm>
    </dsp:sp>
    <dsp:sp modelId="{A4039145-A795-47C3-A264-5F16989C6888}">
      <dsp:nvSpPr>
        <dsp:cNvPr id="0" name=""/>
        <dsp:cNvSpPr/>
      </dsp:nvSpPr>
      <dsp:spPr>
        <a:xfrm>
          <a:off x="5590358" y="718667"/>
          <a:ext cx="2559056" cy="1221737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1" kern="1200" dirty="0">
              <a:solidFill>
                <a:schemeClr val="tx1"/>
              </a:solidFill>
              <a:latin typeface="Roboto"/>
            </a:rPr>
            <a:t>Суммарных обязательств в отношении средств, полученных из бюджета страны на решение ключевых задач в границах компетенции муниципальных органов власти</a:t>
          </a:r>
        </a:p>
      </dsp:txBody>
      <dsp:txXfrm>
        <a:off x="5649998" y="778307"/>
        <a:ext cx="2439776" cy="1102457"/>
      </dsp:txXfrm>
    </dsp:sp>
    <dsp:sp modelId="{98EE9F19-D938-4658-B15C-3E44AB2CB207}">
      <dsp:nvSpPr>
        <dsp:cNvPr id="0" name=""/>
        <dsp:cNvSpPr/>
      </dsp:nvSpPr>
      <dsp:spPr>
        <a:xfrm>
          <a:off x="8548637" y="718667"/>
          <a:ext cx="2395334" cy="1221737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 </a:t>
          </a:r>
          <a:r>
            <a:rPr lang="ru-RU" sz="1050" b="1" kern="1200" dirty="0">
              <a:solidFill>
                <a:schemeClr val="tx1"/>
              </a:solidFill>
              <a:latin typeface="Roboto"/>
            </a:rPr>
            <a:t>Долги по гарантиям, которые были предоставлены со стороны муниципальных образований</a:t>
          </a:r>
        </a:p>
      </dsp:txBody>
      <dsp:txXfrm>
        <a:off x="8608277" y="778307"/>
        <a:ext cx="2276054" cy="1102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0.31739</cdr:x>
      <cdr:y>0.07897</cdr:y>
    </cdr:from>
    <cdr:to>
      <cdr:x>0.53184</cdr:x>
      <cdr:y>0.32724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7DF2055-0168-4FF9-A62E-EFA1E3BAD754}"/>
            </a:ext>
          </a:extLst>
        </cdr:cNvPr>
        <cdr:cNvSpPr txBox="1"/>
      </cdr:nvSpPr>
      <cdr:spPr>
        <a:xfrm xmlns:a="http://schemas.openxmlformats.org/drawingml/2006/main">
          <a:off x="1495445" y="290847"/>
          <a:ext cx="1010437" cy="9143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+372,41</a:t>
          </a:r>
          <a:r>
            <a:rPr lang="ru-RU" sz="1100" dirty="0"/>
            <a:t>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млн рублей</a:t>
          </a:r>
        </a:p>
        <a:p xmlns:a="http://schemas.openxmlformats.org/drawingml/2006/main"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или</a:t>
          </a:r>
        </a:p>
        <a:p xmlns:a="http://schemas.openxmlformats.org/drawingml/2006/main"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17,1% </a:t>
          </a:r>
        </a:p>
      </cdr:txBody>
    </cdr:sp>
  </cdr:relSizeAnchor>
  <cdr:relSizeAnchor xmlns:cdr="http://schemas.openxmlformats.org/drawingml/2006/chartDrawing">
    <cdr:from>
      <cdr:x>0.10243</cdr:x>
      <cdr:y>0</cdr:y>
    </cdr:from>
    <cdr:to>
      <cdr:x>0.2965</cdr:x>
      <cdr:y>0.24828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7BB333F0-2746-4C99-9361-9CB3E255081B}"/>
            </a:ext>
          </a:extLst>
        </cdr:cNvPr>
        <cdr:cNvSpPr txBox="1"/>
      </cdr:nvSpPr>
      <cdr:spPr>
        <a:xfrm xmlns:a="http://schemas.openxmlformats.org/drawingml/2006/main">
          <a:off x="482600" y="-2336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0.28591</cdr:x>
      <cdr:y>0.23674</cdr:y>
    </cdr:from>
    <cdr:to>
      <cdr:x>0.72246</cdr:x>
      <cdr:y>0.36354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EEB09F22-81D0-B4E9-670E-55A5134C5E9C}"/>
            </a:ext>
          </a:extLst>
        </cdr:cNvPr>
        <cdr:cNvCxnSpPr/>
      </cdr:nvCxnSpPr>
      <cdr:spPr>
        <a:xfrm xmlns:a="http://schemas.openxmlformats.org/drawingml/2006/main" flipV="1">
          <a:off x="1416050" y="916540"/>
          <a:ext cx="2162175" cy="490888"/>
        </a:xfrm>
        <a:prstGeom xmlns:a="http://schemas.openxmlformats.org/drawingml/2006/main" prst="line">
          <a:avLst/>
        </a:prstGeom>
        <a:ln xmlns:a="http://schemas.openxmlformats.org/drawingml/2006/main" w="38100" cmpd="sng"/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0.29563</cdr:x>
      <cdr:y>0.08618</cdr:y>
    </cdr:from>
    <cdr:to>
      <cdr:x>0.71379</cdr:x>
      <cdr:y>0.33445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7DF2055-0168-4FF9-A62E-EFA1E3BAD754}"/>
            </a:ext>
          </a:extLst>
        </cdr:cNvPr>
        <cdr:cNvSpPr txBox="1"/>
      </cdr:nvSpPr>
      <cdr:spPr>
        <a:xfrm xmlns:a="http://schemas.openxmlformats.org/drawingml/2006/main">
          <a:off x="1531063" y="333645"/>
          <a:ext cx="2165683" cy="9611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+</a:t>
          </a: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465,07</a:t>
          </a:r>
          <a:r>
            <a:rPr lang="ru-RU" sz="1100" dirty="0"/>
            <a:t>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млн рублей</a:t>
          </a:r>
        </a:p>
        <a:p xmlns:a="http://schemas.openxmlformats.org/drawingml/2006/main"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или</a:t>
          </a:r>
        </a:p>
        <a:p xmlns:a="http://schemas.openxmlformats.org/drawingml/2006/main"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21,5% </a:t>
          </a:r>
        </a:p>
      </cdr:txBody>
    </cdr:sp>
  </cdr:relSizeAnchor>
  <cdr:relSizeAnchor xmlns:cdr="http://schemas.openxmlformats.org/drawingml/2006/chartDrawing">
    <cdr:from>
      <cdr:x>0.10243</cdr:x>
      <cdr:y>0</cdr:y>
    </cdr:from>
    <cdr:to>
      <cdr:x>0.2965</cdr:x>
      <cdr:y>0.24828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7BB333F0-2746-4C99-9361-9CB3E255081B}"/>
            </a:ext>
          </a:extLst>
        </cdr:cNvPr>
        <cdr:cNvSpPr txBox="1"/>
      </cdr:nvSpPr>
      <cdr:spPr>
        <a:xfrm xmlns:a="http://schemas.openxmlformats.org/drawingml/2006/main">
          <a:off x="482600" y="-2336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800C3E0-C339-FC48-B675-7270D7DA49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BE5E50-E9FE-5A92-78F7-73F845D37D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6C988BB0-F6D1-43C4-AA4C-DC536C3F79FA}" type="datetime1">
              <a:rPr lang="ru-RU" smtClean="0"/>
              <a:t>24.04.2026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47FF1FD-66C1-F042-4A0F-33536F95E5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FB5D1B3-F0BB-C348-DF64-AE6994FBD9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C3C8951A-16B0-4D4A-A78C-C7558C6C8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5917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3D76B942-5B71-4C2B-BBDC-BEE3048F4A6A}" type="datetime1">
              <a:rPr lang="ru-RU" smtClean="0"/>
              <a:t>24.04.2026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9C900A82-9926-4DBA-8BA5-A22EEB8ACF8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2341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9C900A82-9926-4DBA-8BA5-A22EEB8ACF8E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13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534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0B8620-834C-4D3E-AC66-B8774002132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0B8620-834C-4D3E-AC66-B8774002132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dirty="0"/>
              <a:t> </a:t>
            </a:r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B90C22-E7DB-442F-9352-49EED6E36E0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4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4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4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0307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1694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0078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45564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9718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ru-RU" noProof="0" smtClean="0"/>
              <a:t>36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98973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ru-RU" noProof="0" smtClean="0"/>
              <a:t>37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634602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ru-RU" noProof="0" smtClean="0"/>
              <a:t>39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6231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ru-RU" noProof="0" smtClean="0"/>
              <a:t>40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938128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ru-RU" noProof="0" smtClean="0"/>
              <a:t>41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449316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61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, 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E8EFA1-C60D-460D-4EDB-024647D94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826988" cy="6858000"/>
          </a:xfrm>
          <a:prstGeom prst="rect">
            <a:avLst/>
          </a:prstGeom>
          <a:solidFill>
            <a:schemeClr val="accent1">
              <a:lumMod val="90000"/>
              <a:lumOff val="1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A55B2DC7-B3DA-F8D6-87C4-2FA3F116E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3291" y="1434926"/>
            <a:ext cx="2191789" cy="4375270"/>
          </a:xfrm>
          <a:custGeom>
            <a:avLst/>
            <a:gdLst>
              <a:gd name="connsiteX0" fmla="*/ 2187635 w 2191789"/>
              <a:gd name="connsiteY0" fmla="*/ 0 h 4375270"/>
              <a:gd name="connsiteX1" fmla="*/ 2191789 w 2191789"/>
              <a:gd name="connsiteY1" fmla="*/ 210 h 4375270"/>
              <a:gd name="connsiteX2" fmla="*/ 2191789 w 2191789"/>
              <a:gd name="connsiteY2" fmla="*/ 4375060 h 4375270"/>
              <a:gd name="connsiteX3" fmla="*/ 2187635 w 2191789"/>
              <a:gd name="connsiteY3" fmla="*/ 4375270 h 4375270"/>
              <a:gd name="connsiteX4" fmla="*/ 0 w 2191789"/>
              <a:gd name="connsiteY4" fmla="*/ 2187635 h 4375270"/>
              <a:gd name="connsiteX5" fmla="*/ 2187635 w 2191789"/>
              <a:gd name="connsiteY5" fmla="*/ 0 h 437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1789" h="4375270">
                <a:moveTo>
                  <a:pt x="2187635" y="0"/>
                </a:moveTo>
                <a:lnTo>
                  <a:pt x="2191789" y="210"/>
                </a:lnTo>
                <a:lnTo>
                  <a:pt x="2191789" y="4375060"/>
                </a:lnTo>
                <a:lnTo>
                  <a:pt x="2187635" y="4375270"/>
                </a:lnTo>
                <a:cubicBezTo>
                  <a:pt x="979438" y="4375270"/>
                  <a:pt x="0" y="3395832"/>
                  <a:pt x="0" y="2187635"/>
                </a:cubicBezTo>
                <a:cubicBezTo>
                  <a:pt x="0" y="979438"/>
                  <a:pt x="979438" y="0"/>
                  <a:pt x="2187635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632196" y="685800"/>
            <a:ext cx="5913531" cy="5438955"/>
          </a:xfrm>
        </p:spPr>
        <p:txBody>
          <a:bodyPr lIns="0" tIns="0" rIns="0" bIns="0" rtlCol="0" anchor="ctr" anchorCtr="0">
            <a:noAutofit/>
          </a:bodyPr>
          <a:lstStyle>
            <a:lvl1pPr algn="l">
              <a:defRPr lang="ru-RU" sz="6000" b="1" cap="none" spc="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57F1E4F-1CFF-5643-939E-217C01CDF565}" type="slidenum">
              <a:rPr lang="ru-RU" dirty="0"/>
              <a:pPr/>
              <a:t>‹#›</a:t>
            </a:fld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78BE0F2-8B40-98EC-0820-271A62442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40355" y="2140491"/>
            <a:ext cx="3227038" cy="3845544"/>
            <a:chOff x="2357175" y="2165162"/>
            <a:chExt cx="2582088" cy="3076981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841B94B-3E9B-66CF-BB88-961C881B9C23}"/>
                </a:ext>
              </a:extLst>
            </p:cNvPr>
            <p:cNvSpPr/>
            <p:nvPr/>
          </p:nvSpPr>
          <p:spPr>
            <a:xfrm>
              <a:off x="2741166" y="3895353"/>
              <a:ext cx="1454731" cy="1070209"/>
            </a:xfrm>
            <a:custGeom>
              <a:avLst/>
              <a:gdLst>
                <a:gd name="connsiteX0" fmla="*/ 329838 w 1454731"/>
                <a:gd name="connsiteY0" fmla="*/ 24472 h 1070209"/>
                <a:gd name="connsiteX1" fmla="*/ 255993 w 1454731"/>
                <a:gd name="connsiteY1" fmla="*/ 205567 h 1070209"/>
                <a:gd name="connsiteX2" fmla="*/ 0 w 1454731"/>
                <a:gd name="connsiteY2" fmla="*/ 1042519 h 1070209"/>
                <a:gd name="connsiteX3" fmla="*/ 396298 w 1454731"/>
                <a:gd name="connsiteY3" fmla="*/ 1057202 h 1070209"/>
                <a:gd name="connsiteX4" fmla="*/ 548909 w 1454731"/>
                <a:gd name="connsiteY4" fmla="*/ 438054 h 1070209"/>
                <a:gd name="connsiteX5" fmla="*/ 605523 w 1454731"/>
                <a:gd name="connsiteY5" fmla="*/ 305903 h 1070209"/>
                <a:gd name="connsiteX6" fmla="*/ 686752 w 1454731"/>
                <a:gd name="connsiteY6" fmla="*/ 256959 h 1070209"/>
                <a:gd name="connsiteX7" fmla="*/ 696597 w 1454731"/>
                <a:gd name="connsiteY7" fmla="*/ 1057202 h 1070209"/>
                <a:gd name="connsiteX8" fmla="*/ 1014128 w 1454731"/>
                <a:gd name="connsiteY8" fmla="*/ 1052308 h 1070209"/>
                <a:gd name="connsiteX9" fmla="*/ 1021512 w 1454731"/>
                <a:gd name="connsiteY9" fmla="*/ 357295 h 1070209"/>
                <a:gd name="connsiteX10" fmla="*/ 1055973 w 1454731"/>
                <a:gd name="connsiteY10" fmla="*/ 266748 h 1070209"/>
                <a:gd name="connsiteX11" fmla="*/ 1161817 w 1454731"/>
                <a:gd name="connsiteY11" fmla="*/ 252064 h 1070209"/>
                <a:gd name="connsiteX12" fmla="*/ 1289813 w 1454731"/>
                <a:gd name="connsiteY12" fmla="*/ 242275 h 1070209"/>
                <a:gd name="connsiteX13" fmla="*/ 1427656 w 1454731"/>
                <a:gd name="connsiteY13" fmla="*/ 141939 h 1070209"/>
                <a:gd name="connsiteX14" fmla="*/ 1454732 w 1454731"/>
                <a:gd name="connsiteY14" fmla="*/ 0 h 1070209"/>
                <a:gd name="connsiteX15" fmla="*/ 349530 w 1454731"/>
                <a:gd name="connsiteY15" fmla="*/ 0 h 1070209"/>
                <a:gd name="connsiteX16" fmla="*/ 329838 w 1454731"/>
                <a:gd name="connsiteY16" fmla="*/ 24472 h 1070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54731" h="1070209">
                  <a:moveTo>
                    <a:pt x="329838" y="24472"/>
                  </a:moveTo>
                  <a:cubicBezTo>
                    <a:pt x="290454" y="78311"/>
                    <a:pt x="273224" y="141939"/>
                    <a:pt x="255993" y="205567"/>
                  </a:cubicBezTo>
                  <a:cubicBezTo>
                    <a:pt x="189534" y="457631"/>
                    <a:pt x="39384" y="925052"/>
                    <a:pt x="0" y="1042519"/>
                  </a:cubicBezTo>
                  <a:cubicBezTo>
                    <a:pt x="127997" y="1089016"/>
                    <a:pt x="329838" y="1064544"/>
                    <a:pt x="396298" y="1057202"/>
                  </a:cubicBezTo>
                  <a:cubicBezTo>
                    <a:pt x="413528" y="969102"/>
                    <a:pt x="514448" y="557968"/>
                    <a:pt x="548909" y="438054"/>
                  </a:cubicBezTo>
                  <a:cubicBezTo>
                    <a:pt x="561216" y="391556"/>
                    <a:pt x="575985" y="342612"/>
                    <a:pt x="605523" y="305903"/>
                  </a:cubicBezTo>
                  <a:cubicBezTo>
                    <a:pt x="630138" y="276537"/>
                    <a:pt x="657214" y="261853"/>
                    <a:pt x="686752" y="256959"/>
                  </a:cubicBezTo>
                  <a:cubicBezTo>
                    <a:pt x="686752" y="523707"/>
                    <a:pt x="681829" y="790454"/>
                    <a:pt x="696597" y="1057202"/>
                  </a:cubicBezTo>
                  <a:cubicBezTo>
                    <a:pt x="824594" y="1062096"/>
                    <a:pt x="886131" y="1062096"/>
                    <a:pt x="1014128" y="1052308"/>
                  </a:cubicBezTo>
                  <a:cubicBezTo>
                    <a:pt x="1016589" y="1052308"/>
                    <a:pt x="1023974" y="413581"/>
                    <a:pt x="1021512" y="357295"/>
                  </a:cubicBezTo>
                  <a:cubicBezTo>
                    <a:pt x="1021512" y="323034"/>
                    <a:pt x="1028897" y="286325"/>
                    <a:pt x="1055973" y="266748"/>
                  </a:cubicBezTo>
                  <a:cubicBezTo>
                    <a:pt x="1085511" y="247170"/>
                    <a:pt x="1127356" y="249617"/>
                    <a:pt x="1161817" y="252064"/>
                  </a:cubicBezTo>
                  <a:cubicBezTo>
                    <a:pt x="1203662" y="254512"/>
                    <a:pt x="1247968" y="249617"/>
                    <a:pt x="1289813" y="242275"/>
                  </a:cubicBezTo>
                  <a:cubicBezTo>
                    <a:pt x="1339043" y="234934"/>
                    <a:pt x="1395657" y="200673"/>
                    <a:pt x="1427656" y="141939"/>
                  </a:cubicBezTo>
                  <a:cubicBezTo>
                    <a:pt x="1449809" y="100336"/>
                    <a:pt x="1454732" y="53839"/>
                    <a:pt x="1454732" y="0"/>
                  </a:cubicBezTo>
                  <a:lnTo>
                    <a:pt x="349530" y="0"/>
                  </a:lnTo>
                  <a:cubicBezTo>
                    <a:pt x="344606" y="7342"/>
                    <a:pt x="337222" y="14683"/>
                    <a:pt x="329838" y="24472"/>
                  </a:cubicBezTo>
                  <a:close/>
                </a:path>
              </a:pathLst>
            </a:custGeom>
            <a:solidFill>
              <a:schemeClr val="accent1"/>
            </a:solidFill>
            <a:ln w="28575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59CE89F-E7D6-1BD1-BD11-BDB7C7F75672}"/>
                </a:ext>
              </a:extLst>
            </p:cNvPr>
            <p:cNvSpPr/>
            <p:nvPr/>
          </p:nvSpPr>
          <p:spPr>
            <a:xfrm>
              <a:off x="2357175" y="3859420"/>
              <a:ext cx="2542704" cy="45719"/>
            </a:xfrm>
            <a:custGeom>
              <a:avLst/>
              <a:gdLst>
                <a:gd name="connsiteX0" fmla="*/ 2953771 w 3825132"/>
                <a:gd name="connsiteY0" fmla="*/ 0 h 9788"/>
                <a:gd name="connsiteX1" fmla="*/ 4923 w 3825132"/>
                <a:gd name="connsiteY1" fmla="*/ 0 h 9788"/>
                <a:gd name="connsiteX2" fmla="*/ 4923 w 3825132"/>
                <a:gd name="connsiteY2" fmla="*/ 0 h 9788"/>
                <a:gd name="connsiteX3" fmla="*/ 0 w 3825132"/>
                <a:gd name="connsiteY3" fmla="*/ 4894 h 9788"/>
                <a:gd name="connsiteX4" fmla="*/ 4923 w 3825132"/>
                <a:gd name="connsiteY4" fmla="*/ 9789 h 9788"/>
                <a:gd name="connsiteX5" fmla="*/ 2951309 w 3825132"/>
                <a:gd name="connsiteY5" fmla="*/ 9789 h 9788"/>
                <a:gd name="connsiteX6" fmla="*/ 3426374 w 3825132"/>
                <a:gd name="connsiteY6" fmla="*/ 9789 h 9788"/>
                <a:gd name="connsiteX7" fmla="*/ 3820210 w 3825132"/>
                <a:gd name="connsiteY7" fmla="*/ 9789 h 9788"/>
                <a:gd name="connsiteX8" fmla="*/ 3822671 w 3825132"/>
                <a:gd name="connsiteY8" fmla="*/ 4894 h 9788"/>
                <a:gd name="connsiteX9" fmla="*/ 3825133 w 3825132"/>
                <a:gd name="connsiteY9" fmla="*/ 0 h 9788"/>
                <a:gd name="connsiteX10" fmla="*/ 2953771 w 3825132"/>
                <a:gd name="connsiteY10" fmla="*/ 0 h 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25132" h="9788">
                  <a:moveTo>
                    <a:pt x="2953771" y="0"/>
                  </a:moveTo>
                  <a:lnTo>
                    <a:pt x="4923" y="0"/>
                  </a:lnTo>
                  <a:lnTo>
                    <a:pt x="4923" y="0"/>
                  </a:lnTo>
                  <a:cubicBezTo>
                    <a:pt x="2461" y="0"/>
                    <a:pt x="0" y="2447"/>
                    <a:pt x="0" y="4894"/>
                  </a:cubicBezTo>
                  <a:cubicBezTo>
                    <a:pt x="0" y="7342"/>
                    <a:pt x="2461" y="9789"/>
                    <a:pt x="4923" y="9789"/>
                  </a:cubicBezTo>
                  <a:lnTo>
                    <a:pt x="2951309" y="9789"/>
                  </a:lnTo>
                  <a:lnTo>
                    <a:pt x="3426374" y="9789"/>
                  </a:lnTo>
                  <a:lnTo>
                    <a:pt x="3820210" y="9789"/>
                  </a:lnTo>
                  <a:cubicBezTo>
                    <a:pt x="3820210" y="7342"/>
                    <a:pt x="3822671" y="4894"/>
                    <a:pt x="3822671" y="4894"/>
                  </a:cubicBezTo>
                  <a:cubicBezTo>
                    <a:pt x="3822671" y="2447"/>
                    <a:pt x="3825133" y="0"/>
                    <a:pt x="3825133" y="0"/>
                  </a:cubicBezTo>
                  <a:lnTo>
                    <a:pt x="2953771" y="0"/>
                  </a:lnTo>
                  <a:close/>
                </a:path>
              </a:pathLst>
            </a:custGeom>
            <a:solidFill>
              <a:srgbClr val="DEF44F"/>
            </a:solidFill>
            <a:ln w="179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733F241-D23E-DC42-06FB-027D1048D97E}"/>
                </a:ext>
              </a:extLst>
            </p:cNvPr>
            <p:cNvSpPr/>
            <p:nvPr/>
          </p:nvSpPr>
          <p:spPr>
            <a:xfrm>
              <a:off x="2374165" y="2165162"/>
              <a:ext cx="1078916" cy="1473232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90BEEC3-49A4-1CE7-FC32-24F565123507}"/>
                </a:ext>
              </a:extLst>
            </p:cNvPr>
            <p:cNvSpPr/>
            <p:nvPr/>
          </p:nvSpPr>
          <p:spPr>
            <a:xfrm>
              <a:off x="2608246" y="3122029"/>
              <a:ext cx="157534" cy="369531"/>
            </a:xfrm>
            <a:custGeom>
              <a:avLst/>
              <a:gdLst>
                <a:gd name="connsiteX0" fmla="*/ 0 w 157534"/>
                <a:gd name="connsiteY0" fmla="*/ 0 h 369531"/>
                <a:gd name="connsiteX1" fmla="*/ 157534 w 157534"/>
                <a:gd name="connsiteY1" fmla="*/ 0 h 369531"/>
                <a:gd name="connsiteX2" fmla="*/ 157534 w 157534"/>
                <a:gd name="connsiteY2" fmla="*/ 369531 h 369531"/>
                <a:gd name="connsiteX3" fmla="*/ 0 w 157534"/>
                <a:gd name="connsiteY3" fmla="*/ 369531 h 36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534" h="369531">
                  <a:moveTo>
                    <a:pt x="0" y="0"/>
                  </a:moveTo>
                  <a:lnTo>
                    <a:pt x="157534" y="0"/>
                  </a:lnTo>
                  <a:lnTo>
                    <a:pt x="157534" y="369531"/>
                  </a:lnTo>
                  <a:lnTo>
                    <a:pt x="0" y="369531"/>
                  </a:ln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79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242F267-0D11-A20C-E03F-72D0B8E8F688}"/>
                </a:ext>
              </a:extLst>
            </p:cNvPr>
            <p:cNvSpPr/>
            <p:nvPr/>
          </p:nvSpPr>
          <p:spPr>
            <a:xfrm>
              <a:off x="2829779" y="3002115"/>
              <a:ext cx="157534" cy="486998"/>
            </a:xfrm>
            <a:custGeom>
              <a:avLst/>
              <a:gdLst>
                <a:gd name="connsiteX0" fmla="*/ 0 w 157534"/>
                <a:gd name="connsiteY0" fmla="*/ 0 h 486998"/>
                <a:gd name="connsiteX1" fmla="*/ 157534 w 157534"/>
                <a:gd name="connsiteY1" fmla="*/ 0 h 486998"/>
                <a:gd name="connsiteX2" fmla="*/ 157534 w 157534"/>
                <a:gd name="connsiteY2" fmla="*/ 486998 h 486998"/>
                <a:gd name="connsiteX3" fmla="*/ 0 w 157534"/>
                <a:gd name="connsiteY3" fmla="*/ 486998 h 48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534" h="486998">
                  <a:moveTo>
                    <a:pt x="0" y="0"/>
                  </a:moveTo>
                  <a:lnTo>
                    <a:pt x="157534" y="0"/>
                  </a:lnTo>
                  <a:lnTo>
                    <a:pt x="157534" y="486998"/>
                  </a:lnTo>
                  <a:lnTo>
                    <a:pt x="0" y="486998"/>
                  </a:lnTo>
                  <a:close/>
                </a:path>
              </a:pathLst>
            </a:custGeom>
            <a:solidFill>
              <a:schemeClr val="accent2"/>
            </a:solidFill>
            <a:ln w="179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5F0D85F-4DFE-B7F5-B00E-2893C2CB344A}"/>
                </a:ext>
              </a:extLst>
            </p:cNvPr>
            <p:cNvSpPr/>
            <p:nvPr/>
          </p:nvSpPr>
          <p:spPr>
            <a:xfrm>
              <a:off x="2502403" y="2276573"/>
              <a:ext cx="836944" cy="788425"/>
            </a:xfrm>
            <a:custGeom>
              <a:avLst/>
              <a:gdLst>
                <a:gd name="connsiteX0" fmla="*/ 4923 w 891054"/>
                <a:gd name="connsiteY0" fmla="*/ 839399 h 839398"/>
                <a:gd name="connsiteX1" fmla="*/ 4923 w 891054"/>
                <a:gd name="connsiteY1" fmla="*/ 839399 h 839398"/>
                <a:gd name="connsiteX2" fmla="*/ 12307 w 891054"/>
                <a:gd name="connsiteY2" fmla="*/ 834504 h 839398"/>
                <a:gd name="connsiteX3" fmla="*/ 132920 w 891054"/>
                <a:gd name="connsiteY3" fmla="*/ 660751 h 839398"/>
                <a:gd name="connsiteX4" fmla="*/ 221533 w 891054"/>
                <a:gd name="connsiteY4" fmla="*/ 638726 h 839398"/>
                <a:gd name="connsiteX5" fmla="*/ 354453 w 891054"/>
                <a:gd name="connsiteY5" fmla="*/ 589782 h 839398"/>
                <a:gd name="connsiteX6" fmla="*/ 415990 w 891054"/>
                <a:gd name="connsiteY6" fmla="*/ 504129 h 839398"/>
                <a:gd name="connsiteX7" fmla="*/ 460296 w 891054"/>
                <a:gd name="connsiteY7" fmla="*/ 435606 h 839398"/>
                <a:gd name="connsiteX8" fmla="*/ 558755 w 891054"/>
                <a:gd name="connsiteY8" fmla="*/ 369531 h 839398"/>
                <a:gd name="connsiteX9" fmla="*/ 617831 w 891054"/>
                <a:gd name="connsiteY9" fmla="*/ 337717 h 839398"/>
                <a:gd name="connsiteX10" fmla="*/ 755673 w 891054"/>
                <a:gd name="connsiteY10" fmla="*/ 171306 h 839398"/>
                <a:gd name="connsiteX11" fmla="*/ 888593 w 891054"/>
                <a:gd name="connsiteY11" fmla="*/ 12236 h 839398"/>
                <a:gd name="connsiteX12" fmla="*/ 891054 w 891054"/>
                <a:gd name="connsiteY12" fmla="*/ 2447 h 839398"/>
                <a:gd name="connsiteX13" fmla="*/ 881208 w 891054"/>
                <a:gd name="connsiteY13" fmla="*/ 0 h 839398"/>
                <a:gd name="connsiteX14" fmla="*/ 745827 w 891054"/>
                <a:gd name="connsiteY14" fmla="*/ 161517 h 839398"/>
                <a:gd name="connsiteX15" fmla="*/ 610446 w 891054"/>
                <a:gd name="connsiteY15" fmla="*/ 323034 h 839398"/>
                <a:gd name="connsiteX16" fmla="*/ 553832 w 891054"/>
                <a:gd name="connsiteY16" fmla="*/ 354848 h 839398"/>
                <a:gd name="connsiteX17" fmla="*/ 452912 w 891054"/>
                <a:gd name="connsiteY17" fmla="*/ 423370 h 839398"/>
                <a:gd name="connsiteX18" fmla="*/ 406143 w 891054"/>
                <a:gd name="connsiteY18" fmla="*/ 494340 h 839398"/>
                <a:gd name="connsiteX19" fmla="*/ 347068 w 891054"/>
                <a:gd name="connsiteY19" fmla="*/ 575098 h 839398"/>
                <a:gd name="connsiteX20" fmla="*/ 221533 w 891054"/>
                <a:gd name="connsiteY20" fmla="*/ 619148 h 839398"/>
                <a:gd name="connsiteX21" fmla="*/ 127997 w 891054"/>
                <a:gd name="connsiteY21" fmla="*/ 643621 h 839398"/>
                <a:gd name="connsiteX22" fmla="*/ 0 w 891054"/>
                <a:gd name="connsiteY22" fmla="*/ 829610 h 839398"/>
                <a:gd name="connsiteX23" fmla="*/ 4923 w 891054"/>
                <a:gd name="connsiteY23" fmla="*/ 839399 h 83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91054" h="839398">
                  <a:moveTo>
                    <a:pt x="4923" y="839399"/>
                  </a:moveTo>
                  <a:cubicBezTo>
                    <a:pt x="4923" y="839399"/>
                    <a:pt x="4923" y="839399"/>
                    <a:pt x="4923" y="839399"/>
                  </a:cubicBezTo>
                  <a:cubicBezTo>
                    <a:pt x="7385" y="839399"/>
                    <a:pt x="12307" y="836952"/>
                    <a:pt x="12307" y="834504"/>
                  </a:cubicBezTo>
                  <a:cubicBezTo>
                    <a:pt x="14769" y="761087"/>
                    <a:pt x="63999" y="690118"/>
                    <a:pt x="132920" y="660751"/>
                  </a:cubicBezTo>
                  <a:cubicBezTo>
                    <a:pt x="159996" y="648515"/>
                    <a:pt x="191995" y="643621"/>
                    <a:pt x="221533" y="638726"/>
                  </a:cubicBezTo>
                  <a:cubicBezTo>
                    <a:pt x="268301" y="631384"/>
                    <a:pt x="317530" y="621596"/>
                    <a:pt x="354453" y="589782"/>
                  </a:cubicBezTo>
                  <a:cubicBezTo>
                    <a:pt x="381529" y="567757"/>
                    <a:pt x="398759" y="535943"/>
                    <a:pt x="415990" y="504129"/>
                  </a:cubicBezTo>
                  <a:cubicBezTo>
                    <a:pt x="428297" y="479656"/>
                    <a:pt x="443066" y="455184"/>
                    <a:pt x="460296" y="435606"/>
                  </a:cubicBezTo>
                  <a:cubicBezTo>
                    <a:pt x="487372" y="406240"/>
                    <a:pt x="521833" y="389109"/>
                    <a:pt x="558755" y="369531"/>
                  </a:cubicBezTo>
                  <a:cubicBezTo>
                    <a:pt x="578447" y="359742"/>
                    <a:pt x="598139" y="349953"/>
                    <a:pt x="617831" y="337717"/>
                  </a:cubicBezTo>
                  <a:cubicBezTo>
                    <a:pt x="681829" y="296114"/>
                    <a:pt x="718751" y="232487"/>
                    <a:pt x="755673" y="171306"/>
                  </a:cubicBezTo>
                  <a:cubicBezTo>
                    <a:pt x="792595" y="110125"/>
                    <a:pt x="827056" y="53839"/>
                    <a:pt x="888593" y="12236"/>
                  </a:cubicBezTo>
                  <a:cubicBezTo>
                    <a:pt x="891054" y="9789"/>
                    <a:pt x="891054" y="7342"/>
                    <a:pt x="891054" y="2447"/>
                  </a:cubicBezTo>
                  <a:cubicBezTo>
                    <a:pt x="888593" y="0"/>
                    <a:pt x="886131" y="0"/>
                    <a:pt x="881208" y="0"/>
                  </a:cubicBezTo>
                  <a:cubicBezTo>
                    <a:pt x="817210" y="41603"/>
                    <a:pt x="780288" y="102784"/>
                    <a:pt x="745827" y="161517"/>
                  </a:cubicBezTo>
                  <a:cubicBezTo>
                    <a:pt x="711367" y="220250"/>
                    <a:pt x="674445" y="281431"/>
                    <a:pt x="610446" y="323034"/>
                  </a:cubicBezTo>
                  <a:cubicBezTo>
                    <a:pt x="593216" y="335270"/>
                    <a:pt x="573524" y="345059"/>
                    <a:pt x="553832" y="354848"/>
                  </a:cubicBezTo>
                  <a:cubicBezTo>
                    <a:pt x="516910" y="374426"/>
                    <a:pt x="479988" y="391556"/>
                    <a:pt x="452912" y="423370"/>
                  </a:cubicBezTo>
                  <a:cubicBezTo>
                    <a:pt x="433220" y="445395"/>
                    <a:pt x="420912" y="469868"/>
                    <a:pt x="406143" y="494340"/>
                  </a:cubicBezTo>
                  <a:cubicBezTo>
                    <a:pt x="388913" y="526154"/>
                    <a:pt x="374144" y="555520"/>
                    <a:pt x="347068" y="575098"/>
                  </a:cubicBezTo>
                  <a:cubicBezTo>
                    <a:pt x="312608" y="604465"/>
                    <a:pt x="268301" y="611807"/>
                    <a:pt x="221533" y="619148"/>
                  </a:cubicBezTo>
                  <a:cubicBezTo>
                    <a:pt x="189534" y="624043"/>
                    <a:pt x="157534" y="631384"/>
                    <a:pt x="127997" y="643621"/>
                  </a:cubicBezTo>
                  <a:cubicBezTo>
                    <a:pt x="54153" y="675435"/>
                    <a:pt x="2462" y="748851"/>
                    <a:pt x="0" y="829610"/>
                  </a:cubicBezTo>
                  <a:cubicBezTo>
                    <a:pt x="0" y="836952"/>
                    <a:pt x="2462" y="839399"/>
                    <a:pt x="4923" y="839399"/>
                  </a:cubicBezTo>
                  <a:close/>
                </a:path>
              </a:pathLst>
            </a:custGeom>
            <a:solidFill>
              <a:srgbClr val="F52960"/>
            </a:solidFill>
            <a:ln w="8967" cap="flat">
              <a:solidFill>
                <a:srgbClr val="F52960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87CAE3E-FD91-06D3-DE06-0A9FA735D2E5}"/>
                </a:ext>
              </a:extLst>
            </p:cNvPr>
            <p:cNvSpPr/>
            <p:nvPr/>
          </p:nvSpPr>
          <p:spPr>
            <a:xfrm>
              <a:off x="3797165" y="2735975"/>
              <a:ext cx="245022" cy="173145"/>
            </a:xfrm>
            <a:custGeom>
              <a:avLst/>
              <a:gdLst>
                <a:gd name="connsiteX0" fmla="*/ 150124 w 245022"/>
                <a:gd name="connsiteY0" fmla="*/ 94834 h 173145"/>
                <a:gd name="connsiteX1" fmla="*/ 241199 w 245022"/>
                <a:gd name="connsiteY1" fmla="*/ 173145 h 173145"/>
                <a:gd name="connsiteX2" fmla="*/ 187046 w 245022"/>
                <a:gd name="connsiteY2" fmla="*/ 18970 h 173145"/>
                <a:gd name="connsiteX3" fmla="*/ 2435 w 245022"/>
                <a:gd name="connsiteY3" fmla="*/ 65467 h 173145"/>
                <a:gd name="connsiteX4" fmla="*/ 150124 w 245022"/>
                <a:gd name="connsiteY4" fmla="*/ 94834 h 173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022" h="173145">
                  <a:moveTo>
                    <a:pt x="150124" y="94834"/>
                  </a:moveTo>
                  <a:cubicBezTo>
                    <a:pt x="155047" y="109517"/>
                    <a:pt x="191969" y="168251"/>
                    <a:pt x="241199" y="173145"/>
                  </a:cubicBezTo>
                  <a:cubicBezTo>
                    <a:pt x="253506" y="116859"/>
                    <a:pt x="236275" y="48337"/>
                    <a:pt x="187046" y="18970"/>
                  </a:cubicBezTo>
                  <a:cubicBezTo>
                    <a:pt x="127971" y="-17738"/>
                    <a:pt x="19666" y="-608"/>
                    <a:pt x="2435" y="65467"/>
                  </a:cubicBezTo>
                  <a:cubicBezTo>
                    <a:pt x="-19718" y="141331"/>
                    <a:pt x="115663" y="119306"/>
                    <a:pt x="150124" y="94834"/>
                  </a:cubicBezTo>
                  <a:close/>
                </a:path>
              </a:pathLst>
            </a:custGeom>
            <a:solidFill>
              <a:schemeClr val="accent5"/>
            </a:solidFill>
            <a:ln w="17934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8B33156-D786-A16D-4989-13467D2051E3}"/>
                </a:ext>
              </a:extLst>
            </p:cNvPr>
            <p:cNvSpPr/>
            <p:nvPr/>
          </p:nvSpPr>
          <p:spPr>
            <a:xfrm>
              <a:off x="3799051" y="2830809"/>
              <a:ext cx="224543" cy="178647"/>
            </a:xfrm>
            <a:custGeom>
              <a:avLst/>
              <a:gdLst>
                <a:gd name="connsiteX0" fmla="*/ 148238 w 224543"/>
                <a:gd name="connsiteY0" fmla="*/ 0 h 178647"/>
                <a:gd name="connsiteX1" fmla="*/ 12856 w 224543"/>
                <a:gd name="connsiteY1" fmla="*/ 12236 h 178647"/>
                <a:gd name="connsiteX2" fmla="*/ 101470 w 224543"/>
                <a:gd name="connsiteY2" fmla="*/ 178648 h 178647"/>
                <a:gd name="connsiteX3" fmla="*/ 187621 w 224543"/>
                <a:gd name="connsiteY3" fmla="*/ 146834 h 178647"/>
                <a:gd name="connsiteX4" fmla="*/ 224543 w 224543"/>
                <a:gd name="connsiteY4" fmla="*/ 75864 h 178647"/>
                <a:gd name="connsiteX5" fmla="*/ 148238 w 224543"/>
                <a:gd name="connsiteY5" fmla="*/ 0 h 17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543" h="178647">
                  <a:moveTo>
                    <a:pt x="148238" y="0"/>
                  </a:moveTo>
                  <a:cubicBezTo>
                    <a:pt x="123623" y="17131"/>
                    <a:pt x="47317" y="34261"/>
                    <a:pt x="12856" y="12236"/>
                  </a:cubicBezTo>
                  <a:cubicBezTo>
                    <a:pt x="-19142" y="80758"/>
                    <a:pt x="7934" y="176200"/>
                    <a:pt x="101470" y="178648"/>
                  </a:cubicBezTo>
                  <a:cubicBezTo>
                    <a:pt x="133469" y="178648"/>
                    <a:pt x="163007" y="166411"/>
                    <a:pt x="187621" y="146834"/>
                  </a:cubicBezTo>
                  <a:cubicBezTo>
                    <a:pt x="209774" y="127256"/>
                    <a:pt x="222082" y="100336"/>
                    <a:pt x="224543" y="75864"/>
                  </a:cubicBezTo>
                  <a:cubicBezTo>
                    <a:pt x="182698" y="63628"/>
                    <a:pt x="153161" y="12236"/>
                    <a:pt x="148238" y="0"/>
                  </a:cubicBezTo>
                  <a:close/>
                </a:path>
              </a:pathLst>
            </a:custGeom>
            <a:solidFill>
              <a:schemeClr val="accent1"/>
            </a:solidFill>
            <a:ln w="28575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8FB0DFD-F8CE-A7A8-B037-C84B5780E227}"/>
                </a:ext>
              </a:extLst>
            </p:cNvPr>
            <p:cNvSpPr/>
            <p:nvPr/>
          </p:nvSpPr>
          <p:spPr>
            <a:xfrm>
              <a:off x="3053773" y="2811232"/>
              <a:ext cx="155072" cy="680328"/>
            </a:xfrm>
            <a:custGeom>
              <a:avLst/>
              <a:gdLst>
                <a:gd name="connsiteX0" fmla="*/ 66460 w 155072"/>
                <a:gd name="connsiteY0" fmla="*/ 509023 h 680328"/>
                <a:gd name="connsiteX1" fmla="*/ 66460 w 155072"/>
                <a:gd name="connsiteY1" fmla="*/ 509023 h 680328"/>
                <a:gd name="connsiteX2" fmla="*/ 155073 w 155072"/>
                <a:gd name="connsiteY2" fmla="*/ 509023 h 680328"/>
                <a:gd name="connsiteX3" fmla="*/ 155073 w 155072"/>
                <a:gd name="connsiteY3" fmla="*/ 0 h 680328"/>
                <a:gd name="connsiteX4" fmla="*/ 0 w 155072"/>
                <a:gd name="connsiteY4" fmla="*/ 0 h 680328"/>
                <a:gd name="connsiteX5" fmla="*/ 0 w 155072"/>
                <a:gd name="connsiteY5" fmla="*/ 680329 h 680328"/>
                <a:gd name="connsiteX6" fmla="*/ 66460 w 155072"/>
                <a:gd name="connsiteY6" fmla="*/ 680329 h 68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72" h="680328">
                  <a:moveTo>
                    <a:pt x="66460" y="509023"/>
                  </a:moveTo>
                  <a:lnTo>
                    <a:pt x="66460" y="509023"/>
                  </a:lnTo>
                  <a:lnTo>
                    <a:pt x="155073" y="509023"/>
                  </a:lnTo>
                  <a:lnTo>
                    <a:pt x="155073" y="0"/>
                  </a:lnTo>
                  <a:lnTo>
                    <a:pt x="0" y="0"/>
                  </a:lnTo>
                  <a:lnTo>
                    <a:pt x="0" y="680329"/>
                  </a:lnTo>
                  <a:lnTo>
                    <a:pt x="66460" y="68032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79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grpSp>
          <p:nvGrpSpPr>
            <p:cNvPr id="18" name="Графический объект 58">
              <a:extLst>
                <a:ext uri="{FF2B5EF4-FFF2-40B4-BE49-F238E27FC236}">
                  <a16:creationId xmlns:a16="http://schemas.microsoft.com/office/drawing/2014/main" id="{1344E7CA-389B-BAFD-434D-AEB9D2F2DB1E}"/>
                </a:ext>
              </a:extLst>
            </p:cNvPr>
            <p:cNvGrpSpPr/>
            <p:nvPr/>
          </p:nvGrpSpPr>
          <p:grpSpPr>
            <a:xfrm>
              <a:off x="3765139" y="3173421"/>
              <a:ext cx="604973" cy="1752214"/>
              <a:chOff x="4415117" y="3139169"/>
              <a:chExt cx="604973" cy="1752214"/>
            </a:xfrm>
            <a:solidFill>
              <a:schemeClr val="accent1"/>
            </a:solidFill>
          </p:grpSpPr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C93947F-3970-46F7-16FB-79426915CE70}"/>
                  </a:ext>
                </a:extLst>
              </p:cNvPr>
              <p:cNvSpPr/>
              <p:nvPr/>
            </p:nvSpPr>
            <p:spPr>
              <a:xfrm>
                <a:off x="4415117" y="3870890"/>
                <a:ext cx="578446" cy="1020493"/>
              </a:xfrm>
              <a:custGeom>
                <a:avLst/>
                <a:gdLst>
                  <a:gd name="connsiteX0" fmla="*/ 406143 w 578446"/>
                  <a:gd name="connsiteY0" fmla="*/ 132150 h 1020493"/>
                  <a:gd name="connsiteX1" fmla="*/ 268301 w 578446"/>
                  <a:gd name="connsiteY1" fmla="*/ 232487 h 1020493"/>
                  <a:gd name="connsiteX2" fmla="*/ 140304 w 578446"/>
                  <a:gd name="connsiteY2" fmla="*/ 242275 h 1020493"/>
                  <a:gd name="connsiteX3" fmla="*/ 34461 w 578446"/>
                  <a:gd name="connsiteY3" fmla="*/ 256959 h 1020493"/>
                  <a:gd name="connsiteX4" fmla="*/ 0 w 578446"/>
                  <a:gd name="connsiteY4" fmla="*/ 335270 h 1020493"/>
                  <a:gd name="connsiteX5" fmla="*/ 105844 w 578446"/>
                  <a:gd name="connsiteY5" fmla="*/ 345059 h 1020493"/>
                  <a:gd name="connsiteX6" fmla="*/ 105844 w 578446"/>
                  <a:gd name="connsiteY6" fmla="*/ 1020494 h 1020493"/>
                  <a:gd name="connsiteX7" fmla="*/ 172303 w 578446"/>
                  <a:gd name="connsiteY7" fmla="*/ 978890 h 1020493"/>
                  <a:gd name="connsiteX8" fmla="*/ 172303 w 578446"/>
                  <a:gd name="connsiteY8" fmla="*/ 345059 h 1020493"/>
                  <a:gd name="connsiteX9" fmla="*/ 258455 w 578446"/>
                  <a:gd name="connsiteY9" fmla="*/ 335270 h 1020493"/>
                  <a:gd name="connsiteX10" fmla="*/ 578447 w 578446"/>
                  <a:gd name="connsiteY10" fmla="*/ 0 h 1020493"/>
                  <a:gd name="connsiteX11" fmla="*/ 433220 w 578446"/>
                  <a:gd name="connsiteY11" fmla="*/ 0 h 1020493"/>
                  <a:gd name="connsiteX12" fmla="*/ 406143 w 578446"/>
                  <a:gd name="connsiteY12" fmla="*/ 132150 h 1020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78446" h="1020493">
                    <a:moveTo>
                      <a:pt x="406143" y="132150"/>
                    </a:moveTo>
                    <a:cubicBezTo>
                      <a:pt x="374144" y="193331"/>
                      <a:pt x="317530" y="225145"/>
                      <a:pt x="268301" y="232487"/>
                    </a:cubicBezTo>
                    <a:cubicBezTo>
                      <a:pt x="226456" y="239828"/>
                      <a:pt x="182149" y="244723"/>
                      <a:pt x="140304" y="242275"/>
                    </a:cubicBezTo>
                    <a:cubicBezTo>
                      <a:pt x="105844" y="239828"/>
                      <a:pt x="63999" y="237381"/>
                      <a:pt x="34461" y="256959"/>
                    </a:cubicBezTo>
                    <a:cubicBezTo>
                      <a:pt x="9846" y="274089"/>
                      <a:pt x="0" y="305903"/>
                      <a:pt x="0" y="335270"/>
                    </a:cubicBezTo>
                    <a:cubicBezTo>
                      <a:pt x="34461" y="342612"/>
                      <a:pt x="71383" y="345059"/>
                      <a:pt x="105844" y="345059"/>
                    </a:cubicBezTo>
                    <a:cubicBezTo>
                      <a:pt x="105844" y="491893"/>
                      <a:pt x="103382" y="834504"/>
                      <a:pt x="105844" y="1020494"/>
                    </a:cubicBezTo>
                    <a:cubicBezTo>
                      <a:pt x="127997" y="1005810"/>
                      <a:pt x="150150" y="993574"/>
                      <a:pt x="172303" y="978890"/>
                    </a:cubicBezTo>
                    <a:cubicBezTo>
                      <a:pt x="172303" y="792901"/>
                      <a:pt x="172303" y="482104"/>
                      <a:pt x="172303" y="345059"/>
                    </a:cubicBezTo>
                    <a:cubicBezTo>
                      <a:pt x="201841" y="342612"/>
                      <a:pt x="231379" y="340165"/>
                      <a:pt x="258455" y="335270"/>
                    </a:cubicBezTo>
                    <a:cubicBezTo>
                      <a:pt x="467680" y="303456"/>
                      <a:pt x="541525" y="173753"/>
                      <a:pt x="578447" y="0"/>
                    </a:cubicBezTo>
                    <a:lnTo>
                      <a:pt x="433220" y="0"/>
                    </a:lnTo>
                    <a:cubicBezTo>
                      <a:pt x="430758" y="51392"/>
                      <a:pt x="425835" y="92995"/>
                      <a:pt x="406143" y="132150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716A0B85-A063-26F3-6E3B-B4C65CE277CB}"/>
                  </a:ext>
                </a:extLst>
              </p:cNvPr>
              <p:cNvSpPr/>
              <p:nvPr/>
            </p:nvSpPr>
            <p:spPr>
              <a:xfrm>
                <a:off x="4749878" y="3139169"/>
                <a:ext cx="270212" cy="636278"/>
              </a:xfrm>
              <a:custGeom>
                <a:avLst/>
                <a:gdLst>
                  <a:gd name="connsiteX0" fmla="*/ 255993 w 270212"/>
                  <a:gd name="connsiteY0" fmla="*/ 198225 h 636278"/>
                  <a:gd name="connsiteX1" fmla="*/ 199379 w 270212"/>
                  <a:gd name="connsiteY1" fmla="*/ 39156 h 636278"/>
                  <a:gd name="connsiteX2" fmla="*/ 150150 w 270212"/>
                  <a:gd name="connsiteY2" fmla="*/ 0 h 636278"/>
                  <a:gd name="connsiteX3" fmla="*/ 159996 w 270212"/>
                  <a:gd name="connsiteY3" fmla="*/ 19578 h 636278"/>
                  <a:gd name="connsiteX4" fmla="*/ 201841 w 270212"/>
                  <a:gd name="connsiteY4" fmla="*/ 161517 h 636278"/>
                  <a:gd name="connsiteX5" fmla="*/ 123074 w 270212"/>
                  <a:gd name="connsiteY5" fmla="*/ 589782 h 636278"/>
                  <a:gd name="connsiteX6" fmla="*/ 0 w 270212"/>
                  <a:gd name="connsiteY6" fmla="*/ 636279 h 636278"/>
                  <a:gd name="connsiteX7" fmla="*/ 258455 w 270212"/>
                  <a:gd name="connsiteY7" fmla="*/ 636279 h 636278"/>
                  <a:gd name="connsiteX8" fmla="*/ 255993 w 270212"/>
                  <a:gd name="connsiteY8" fmla="*/ 198225 h 636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212" h="636278">
                    <a:moveTo>
                      <a:pt x="255993" y="198225"/>
                    </a:moveTo>
                    <a:cubicBezTo>
                      <a:pt x="248609" y="141939"/>
                      <a:pt x="238763" y="80759"/>
                      <a:pt x="199379" y="39156"/>
                    </a:cubicBezTo>
                    <a:cubicBezTo>
                      <a:pt x="184611" y="22025"/>
                      <a:pt x="167380" y="9789"/>
                      <a:pt x="150150" y="0"/>
                    </a:cubicBezTo>
                    <a:cubicBezTo>
                      <a:pt x="155073" y="7342"/>
                      <a:pt x="157534" y="14683"/>
                      <a:pt x="159996" y="19578"/>
                    </a:cubicBezTo>
                    <a:cubicBezTo>
                      <a:pt x="179687" y="63628"/>
                      <a:pt x="191995" y="115020"/>
                      <a:pt x="201841" y="161517"/>
                    </a:cubicBezTo>
                    <a:cubicBezTo>
                      <a:pt x="228917" y="286325"/>
                      <a:pt x="255993" y="518812"/>
                      <a:pt x="123074" y="589782"/>
                    </a:cubicBezTo>
                    <a:cubicBezTo>
                      <a:pt x="83690" y="611807"/>
                      <a:pt x="41845" y="626490"/>
                      <a:pt x="0" y="636279"/>
                    </a:cubicBezTo>
                    <a:lnTo>
                      <a:pt x="258455" y="636279"/>
                    </a:lnTo>
                    <a:cubicBezTo>
                      <a:pt x="275685" y="491893"/>
                      <a:pt x="273224" y="342612"/>
                      <a:pt x="255993" y="198225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accent5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</p:grpSp>
        <p:grpSp>
          <p:nvGrpSpPr>
            <p:cNvPr id="19" name="Графический объект 58">
              <a:extLst>
                <a:ext uri="{FF2B5EF4-FFF2-40B4-BE49-F238E27FC236}">
                  <a16:creationId xmlns:a16="http://schemas.microsoft.com/office/drawing/2014/main" id="{9DC2D3F4-CDCD-A11C-E0DE-8C49355395A8}"/>
                </a:ext>
              </a:extLst>
            </p:cNvPr>
            <p:cNvGrpSpPr/>
            <p:nvPr/>
          </p:nvGrpSpPr>
          <p:grpSpPr>
            <a:xfrm>
              <a:off x="2499941" y="4950108"/>
              <a:ext cx="1773127" cy="292035"/>
              <a:chOff x="3149919" y="4915856"/>
              <a:chExt cx="1773127" cy="292035"/>
            </a:xfrm>
            <a:solidFill>
              <a:schemeClr val="accent1"/>
            </a:solidFill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B1423475-5D2E-0B02-82DA-C787CDBFBC15}"/>
                  </a:ext>
                </a:extLst>
              </p:cNvPr>
              <p:cNvSpPr/>
              <p:nvPr/>
            </p:nvSpPr>
            <p:spPr>
              <a:xfrm>
                <a:off x="3149919" y="4923197"/>
                <a:ext cx="579154" cy="228136"/>
              </a:xfrm>
              <a:custGeom>
                <a:avLst/>
                <a:gdLst>
                  <a:gd name="connsiteX0" fmla="*/ 573524 w 579154"/>
                  <a:gd name="connsiteY0" fmla="*/ 2447 h 228136"/>
                  <a:gd name="connsiteX1" fmla="*/ 317530 w 579154"/>
                  <a:gd name="connsiteY1" fmla="*/ 0 h 228136"/>
                  <a:gd name="connsiteX2" fmla="*/ 292916 w 579154"/>
                  <a:gd name="connsiteY2" fmla="*/ 29367 h 228136"/>
                  <a:gd name="connsiteX3" fmla="*/ 258455 w 579154"/>
                  <a:gd name="connsiteY3" fmla="*/ 51392 h 228136"/>
                  <a:gd name="connsiteX4" fmla="*/ 95998 w 579154"/>
                  <a:gd name="connsiteY4" fmla="*/ 100336 h 228136"/>
                  <a:gd name="connsiteX5" fmla="*/ 34461 w 579154"/>
                  <a:gd name="connsiteY5" fmla="*/ 119914 h 228136"/>
                  <a:gd name="connsiteX6" fmla="*/ 0 w 579154"/>
                  <a:gd name="connsiteY6" fmla="*/ 173753 h 228136"/>
                  <a:gd name="connsiteX7" fmla="*/ 201841 w 579154"/>
                  <a:gd name="connsiteY7" fmla="*/ 225145 h 228136"/>
                  <a:gd name="connsiteX8" fmla="*/ 546448 w 579154"/>
                  <a:gd name="connsiteY8" fmla="*/ 210462 h 228136"/>
                  <a:gd name="connsiteX9" fmla="*/ 578447 w 579154"/>
                  <a:gd name="connsiteY9" fmla="*/ 31814 h 228136"/>
                  <a:gd name="connsiteX10" fmla="*/ 573524 w 579154"/>
                  <a:gd name="connsiteY10" fmla="*/ 2447 h 228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79154" h="228136">
                    <a:moveTo>
                      <a:pt x="573524" y="2447"/>
                    </a:moveTo>
                    <a:cubicBezTo>
                      <a:pt x="504603" y="7342"/>
                      <a:pt x="403682" y="14684"/>
                      <a:pt x="317530" y="0"/>
                    </a:cubicBezTo>
                    <a:cubicBezTo>
                      <a:pt x="310146" y="12236"/>
                      <a:pt x="302762" y="24472"/>
                      <a:pt x="292916" y="29367"/>
                    </a:cubicBezTo>
                    <a:cubicBezTo>
                      <a:pt x="280608" y="36708"/>
                      <a:pt x="270762" y="44050"/>
                      <a:pt x="258455" y="51392"/>
                    </a:cubicBezTo>
                    <a:cubicBezTo>
                      <a:pt x="211687" y="75864"/>
                      <a:pt x="147689" y="88100"/>
                      <a:pt x="95998" y="100336"/>
                    </a:cubicBezTo>
                    <a:cubicBezTo>
                      <a:pt x="73844" y="105231"/>
                      <a:pt x="54153" y="110125"/>
                      <a:pt x="34461" y="119914"/>
                    </a:cubicBezTo>
                    <a:cubicBezTo>
                      <a:pt x="14769" y="129703"/>
                      <a:pt x="0" y="151728"/>
                      <a:pt x="0" y="173753"/>
                    </a:cubicBezTo>
                    <a:cubicBezTo>
                      <a:pt x="0" y="242276"/>
                      <a:pt x="152612" y="227592"/>
                      <a:pt x="201841" y="225145"/>
                    </a:cubicBezTo>
                    <a:cubicBezTo>
                      <a:pt x="275685" y="222698"/>
                      <a:pt x="477526" y="217803"/>
                      <a:pt x="546448" y="210462"/>
                    </a:cubicBezTo>
                    <a:cubicBezTo>
                      <a:pt x="578447" y="208014"/>
                      <a:pt x="580908" y="97889"/>
                      <a:pt x="578447" y="31814"/>
                    </a:cubicBezTo>
                    <a:cubicBezTo>
                      <a:pt x="573524" y="22025"/>
                      <a:pt x="573524" y="12236"/>
                      <a:pt x="573524" y="2447"/>
                    </a:cubicBezTo>
                    <a:close/>
                  </a:path>
                </a:pathLst>
              </a:custGeom>
              <a:grpFill/>
              <a:ln w="28575" cap="rnd">
                <a:solidFill>
                  <a:srgbClr val="F2EEEC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E859E0F9-41C2-A8D3-3E0F-6323105240A2}"/>
                  </a:ext>
                </a:extLst>
              </p:cNvPr>
              <p:cNvSpPr/>
              <p:nvPr/>
            </p:nvSpPr>
            <p:spPr>
              <a:xfrm>
                <a:off x="4015459" y="4915856"/>
                <a:ext cx="427283" cy="215355"/>
              </a:xfrm>
              <a:custGeom>
                <a:avLst/>
                <a:gdLst>
                  <a:gd name="connsiteX0" fmla="*/ 343044 w 427283"/>
                  <a:gd name="connsiteY0" fmla="*/ 41603 h 215355"/>
                  <a:gd name="connsiteX1" fmla="*/ 343044 w 427283"/>
                  <a:gd name="connsiteY1" fmla="*/ 0 h 215355"/>
                  <a:gd name="connsiteX2" fmla="*/ 109204 w 427283"/>
                  <a:gd name="connsiteY2" fmla="*/ 2447 h 215355"/>
                  <a:gd name="connsiteX3" fmla="*/ 109204 w 427283"/>
                  <a:gd name="connsiteY3" fmla="*/ 24472 h 215355"/>
                  <a:gd name="connsiteX4" fmla="*/ 101819 w 427283"/>
                  <a:gd name="connsiteY4" fmla="*/ 53839 h 215355"/>
                  <a:gd name="connsiteX5" fmla="*/ 55051 w 427283"/>
                  <a:gd name="connsiteY5" fmla="*/ 92994 h 215355"/>
                  <a:gd name="connsiteX6" fmla="*/ 899 w 427283"/>
                  <a:gd name="connsiteY6" fmla="*/ 215356 h 215355"/>
                  <a:gd name="connsiteX7" fmla="*/ 426734 w 427283"/>
                  <a:gd name="connsiteY7" fmla="*/ 215356 h 215355"/>
                  <a:gd name="connsiteX8" fmla="*/ 394735 w 427283"/>
                  <a:gd name="connsiteY8" fmla="*/ 110125 h 215355"/>
                  <a:gd name="connsiteX9" fmla="*/ 343044 w 427283"/>
                  <a:gd name="connsiteY9" fmla="*/ 41603 h 215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283" h="215355">
                    <a:moveTo>
                      <a:pt x="343044" y="41603"/>
                    </a:moveTo>
                    <a:cubicBezTo>
                      <a:pt x="343044" y="29367"/>
                      <a:pt x="343044" y="14683"/>
                      <a:pt x="343044" y="0"/>
                    </a:cubicBezTo>
                    <a:cubicBezTo>
                      <a:pt x="256892" y="4894"/>
                      <a:pt x="197817" y="4894"/>
                      <a:pt x="109204" y="2447"/>
                    </a:cubicBezTo>
                    <a:cubicBezTo>
                      <a:pt x="109204" y="14683"/>
                      <a:pt x="109204" y="24472"/>
                      <a:pt x="109204" y="24472"/>
                    </a:cubicBezTo>
                    <a:cubicBezTo>
                      <a:pt x="109204" y="34261"/>
                      <a:pt x="106743" y="44050"/>
                      <a:pt x="101819" y="53839"/>
                    </a:cubicBezTo>
                    <a:cubicBezTo>
                      <a:pt x="91974" y="70969"/>
                      <a:pt x="72282" y="83206"/>
                      <a:pt x="55051" y="92994"/>
                    </a:cubicBezTo>
                    <a:cubicBezTo>
                      <a:pt x="-11408" y="127256"/>
                      <a:pt x="899" y="215356"/>
                      <a:pt x="899" y="215356"/>
                    </a:cubicBezTo>
                    <a:lnTo>
                      <a:pt x="426734" y="215356"/>
                    </a:lnTo>
                    <a:cubicBezTo>
                      <a:pt x="426734" y="215356"/>
                      <a:pt x="434118" y="151728"/>
                      <a:pt x="394735" y="110125"/>
                    </a:cubicBezTo>
                    <a:cubicBezTo>
                      <a:pt x="370120" y="85653"/>
                      <a:pt x="343044" y="78311"/>
                      <a:pt x="343044" y="41603"/>
                    </a:cubicBezTo>
                    <a:close/>
                  </a:path>
                </a:pathLst>
              </a:custGeom>
              <a:grpFill/>
              <a:ln w="28575" cap="rnd">
                <a:solidFill>
                  <a:srgbClr val="F2EEEC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</p:grp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169CC1B-C55A-B41F-0B01-B0E93847EAAD}"/>
                </a:ext>
              </a:extLst>
            </p:cNvPr>
            <p:cNvSpPr/>
            <p:nvPr/>
          </p:nvSpPr>
          <p:spPr>
            <a:xfrm>
              <a:off x="3511607" y="3062702"/>
              <a:ext cx="812761" cy="746997"/>
            </a:xfrm>
            <a:custGeom>
              <a:avLst/>
              <a:gdLst>
                <a:gd name="connsiteX0" fmla="*/ 790134 w 812761"/>
                <a:gd name="connsiteY0" fmla="*/ 272236 h 746997"/>
                <a:gd name="connsiteX1" fmla="*/ 748289 w 812761"/>
                <a:gd name="connsiteY1" fmla="*/ 130297 h 746997"/>
                <a:gd name="connsiteX2" fmla="*/ 607984 w 812761"/>
                <a:gd name="connsiteY2" fmla="*/ 10383 h 746997"/>
                <a:gd name="connsiteX3" fmla="*/ 475065 w 812761"/>
                <a:gd name="connsiteY3" fmla="*/ 3041 h 746997"/>
                <a:gd name="connsiteX4" fmla="*/ 465219 w 812761"/>
                <a:gd name="connsiteY4" fmla="*/ 3041 h 746997"/>
                <a:gd name="connsiteX5" fmla="*/ 425835 w 812761"/>
                <a:gd name="connsiteY5" fmla="*/ 81352 h 746997"/>
                <a:gd name="connsiteX6" fmla="*/ 322453 w 812761"/>
                <a:gd name="connsiteY6" fmla="*/ 96036 h 746997"/>
                <a:gd name="connsiteX7" fmla="*/ 302762 w 812761"/>
                <a:gd name="connsiteY7" fmla="*/ 3041 h 746997"/>
                <a:gd name="connsiteX8" fmla="*/ 100921 w 812761"/>
                <a:gd name="connsiteY8" fmla="*/ 69116 h 746997"/>
                <a:gd name="connsiteX9" fmla="*/ 0 w 812761"/>
                <a:gd name="connsiteY9" fmla="*/ 260000 h 746997"/>
                <a:gd name="connsiteX10" fmla="*/ 430758 w 812761"/>
                <a:gd name="connsiteY10" fmla="*/ 260000 h 746997"/>
                <a:gd name="connsiteX11" fmla="*/ 430758 w 812761"/>
                <a:gd name="connsiteY11" fmla="*/ 260000 h 746997"/>
                <a:gd name="connsiteX12" fmla="*/ 430758 w 812761"/>
                <a:gd name="connsiteY12" fmla="*/ 710290 h 746997"/>
                <a:gd name="connsiteX13" fmla="*/ 430758 w 812761"/>
                <a:gd name="connsiteY13" fmla="*/ 746998 h 746997"/>
                <a:gd name="connsiteX14" fmla="*/ 590754 w 812761"/>
                <a:gd name="connsiteY14" fmla="*/ 746998 h 746997"/>
                <a:gd name="connsiteX15" fmla="*/ 716290 w 812761"/>
                <a:gd name="connsiteY15" fmla="*/ 700501 h 746997"/>
                <a:gd name="connsiteX16" fmla="*/ 790134 w 812761"/>
                <a:gd name="connsiteY16" fmla="*/ 272236 h 74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12761" h="746997">
                  <a:moveTo>
                    <a:pt x="790134" y="272236"/>
                  </a:moveTo>
                  <a:cubicBezTo>
                    <a:pt x="780288" y="225739"/>
                    <a:pt x="767980" y="174347"/>
                    <a:pt x="748289" y="130297"/>
                  </a:cubicBezTo>
                  <a:cubicBezTo>
                    <a:pt x="721212" y="71563"/>
                    <a:pt x="679367" y="25066"/>
                    <a:pt x="607984" y="10383"/>
                  </a:cubicBezTo>
                  <a:cubicBezTo>
                    <a:pt x="575985" y="3041"/>
                    <a:pt x="519371" y="-4301"/>
                    <a:pt x="475065" y="3041"/>
                  </a:cubicBezTo>
                  <a:cubicBezTo>
                    <a:pt x="472603" y="3041"/>
                    <a:pt x="467680" y="3041"/>
                    <a:pt x="465219" y="3041"/>
                  </a:cubicBezTo>
                  <a:cubicBezTo>
                    <a:pt x="465219" y="12830"/>
                    <a:pt x="460296" y="51986"/>
                    <a:pt x="425835" y="81352"/>
                  </a:cubicBezTo>
                  <a:cubicBezTo>
                    <a:pt x="403682" y="100930"/>
                    <a:pt x="354453" y="120508"/>
                    <a:pt x="322453" y="96036"/>
                  </a:cubicBezTo>
                  <a:cubicBezTo>
                    <a:pt x="297839" y="76458"/>
                    <a:pt x="287993" y="39749"/>
                    <a:pt x="302762" y="3041"/>
                  </a:cubicBezTo>
                  <a:cubicBezTo>
                    <a:pt x="260917" y="3041"/>
                    <a:pt x="174765" y="10383"/>
                    <a:pt x="100921" y="69116"/>
                  </a:cubicBezTo>
                  <a:cubicBezTo>
                    <a:pt x="36922" y="118061"/>
                    <a:pt x="12307" y="189030"/>
                    <a:pt x="0" y="260000"/>
                  </a:cubicBezTo>
                  <a:lnTo>
                    <a:pt x="430758" y="260000"/>
                  </a:lnTo>
                  <a:lnTo>
                    <a:pt x="430758" y="260000"/>
                  </a:lnTo>
                  <a:lnTo>
                    <a:pt x="430758" y="710290"/>
                  </a:lnTo>
                  <a:lnTo>
                    <a:pt x="430758" y="746998"/>
                  </a:lnTo>
                  <a:lnTo>
                    <a:pt x="590754" y="746998"/>
                  </a:lnTo>
                  <a:cubicBezTo>
                    <a:pt x="635061" y="737209"/>
                    <a:pt x="676906" y="722526"/>
                    <a:pt x="716290" y="700501"/>
                  </a:cubicBezTo>
                  <a:cubicBezTo>
                    <a:pt x="844286" y="629531"/>
                    <a:pt x="817210" y="394597"/>
                    <a:pt x="790134" y="272236"/>
                  </a:cubicBezTo>
                  <a:close/>
                </a:path>
              </a:pathLst>
            </a:custGeom>
            <a:solidFill>
              <a:schemeClr val="accent1"/>
            </a:solidFill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grpSp>
          <p:nvGrpSpPr>
            <p:cNvPr id="21" name="Графический объект 58">
              <a:extLst>
                <a:ext uri="{FF2B5EF4-FFF2-40B4-BE49-F238E27FC236}">
                  <a16:creationId xmlns:a16="http://schemas.microsoft.com/office/drawing/2014/main" id="{C8474E2B-441A-CFDC-73E7-8C364905A2A5}"/>
                </a:ext>
              </a:extLst>
            </p:cNvPr>
            <p:cNvGrpSpPr/>
            <p:nvPr/>
          </p:nvGrpSpPr>
          <p:grpSpPr>
            <a:xfrm>
              <a:off x="3803557" y="3048613"/>
              <a:ext cx="570701" cy="716263"/>
              <a:chOff x="4453535" y="3014361"/>
              <a:chExt cx="570701" cy="716263"/>
            </a:xfrm>
            <a:solidFill>
              <a:srgbClr val="F2EEEC"/>
            </a:solidFill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CA74112F-CF45-B96A-2036-94277D8147F1}"/>
                  </a:ext>
                </a:extLst>
              </p:cNvPr>
              <p:cNvSpPr/>
              <p:nvPr/>
            </p:nvSpPr>
            <p:spPr>
              <a:xfrm>
                <a:off x="4453535" y="3014361"/>
                <a:ext cx="178504" cy="127255"/>
              </a:xfrm>
              <a:custGeom>
                <a:avLst/>
                <a:gdLst>
                  <a:gd name="connsiteX0" fmla="*/ 64964 w 178504"/>
                  <a:gd name="connsiteY0" fmla="*/ 127256 h 127255"/>
                  <a:gd name="connsiteX1" fmla="*/ 77271 w 178504"/>
                  <a:gd name="connsiteY1" fmla="*/ 127256 h 127255"/>
                  <a:gd name="connsiteX2" fmla="*/ 178192 w 178504"/>
                  <a:gd name="connsiteY2" fmla="*/ 4894 h 127255"/>
                  <a:gd name="connsiteX3" fmla="*/ 170807 w 178504"/>
                  <a:gd name="connsiteY3" fmla="*/ 0 h 127255"/>
                  <a:gd name="connsiteX4" fmla="*/ 165884 w 178504"/>
                  <a:gd name="connsiteY4" fmla="*/ 7342 h 127255"/>
                  <a:gd name="connsiteX5" fmla="*/ 74810 w 178504"/>
                  <a:gd name="connsiteY5" fmla="*/ 115020 h 127255"/>
                  <a:gd name="connsiteX6" fmla="*/ 13273 w 178504"/>
                  <a:gd name="connsiteY6" fmla="*/ 70970 h 127255"/>
                  <a:gd name="connsiteX7" fmla="*/ 18196 w 178504"/>
                  <a:gd name="connsiteY7" fmla="*/ 14683 h 127255"/>
                  <a:gd name="connsiteX8" fmla="*/ 13273 w 178504"/>
                  <a:gd name="connsiteY8" fmla="*/ 7342 h 127255"/>
                  <a:gd name="connsiteX9" fmla="*/ 5889 w 178504"/>
                  <a:gd name="connsiteY9" fmla="*/ 12236 h 127255"/>
                  <a:gd name="connsiteX10" fmla="*/ 966 w 178504"/>
                  <a:gd name="connsiteY10" fmla="*/ 73417 h 127255"/>
                  <a:gd name="connsiteX11" fmla="*/ 64964 w 178504"/>
                  <a:gd name="connsiteY11" fmla="*/ 127256 h 127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8504" h="127255">
                    <a:moveTo>
                      <a:pt x="64964" y="127256"/>
                    </a:moveTo>
                    <a:cubicBezTo>
                      <a:pt x="67425" y="127256"/>
                      <a:pt x="72348" y="127256"/>
                      <a:pt x="77271" y="127256"/>
                    </a:cubicBezTo>
                    <a:cubicBezTo>
                      <a:pt x="128962" y="119914"/>
                      <a:pt x="183115" y="70970"/>
                      <a:pt x="178192" y="4894"/>
                    </a:cubicBezTo>
                    <a:cubicBezTo>
                      <a:pt x="178192" y="2447"/>
                      <a:pt x="175730" y="0"/>
                      <a:pt x="170807" y="0"/>
                    </a:cubicBezTo>
                    <a:cubicBezTo>
                      <a:pt x="165884" y="0"/>
                      <a:pt x="165884" y="2447"/>
                      <a:pt x="165884" y="7342"/>
                    </a:cubicBezTo>
                    <a:cubicBezTo>
                      <a:pt x="168346" y="66075"/>
                      <a:pt x="121578" y="110125"/>
                      <a:pt x="74810" y="115020"/>
                    </a:cubicBezTo>
                    <a:cubicBezTo>
                      <a:pt x="42811" y="119914"/>
                      <a:pt x="18196" y="102783"/>
                      <a:pt x="13273" y="70970"/>
                    </a:cubicBezTo>
                    <a:cubicBezTo>
                      <a:pt x="10811" y="51392"/>
                      <a:pt x="13273" y="31814"/>
                      <a:pt x="18196" y="14683"/>
                    </a:cubicBezTo>
                    <a:cubicBezTo>
                      <a:pt x="18196" y="12236"/>
                      <a:pt x="15734" y="7342"/>
                      <a:pt x="13273" y="7342"/>
                    </a:cubicBezTo>
                    <a:cubicBezTo>
                      <a:pt x="10811" y="7342"/>
                      <a:pt x="5889" y="9789"/>
                      <a:pt x="5889" y="12236"/>
                    </a:cubicBezTo>
                    <a:cubicBezTo>
                      <a:pt x="966" y="31814"/>
                      <a:pt x="-1496" y="53839"/>
                      <a:pt x="966" y="73417"/>
                    </a:cubicBezTo>
                    <a:cubicBezTo>
                      <a:pt x="8350" y="105231"/>
                      <a:pt x="32965" y="127256"/>
                      <a:pt x="64964" y="127256"/>
                    </a:cubicBezTo>
                    <a:close/>
                  </a:path>
                </a:pathLst>
              </a:custGeom>
              <a:solidFill>
                <a:srgbClr val="F2EEEC"/>
              </a:solidFill>
              <a:ln w="8967" cap="flat">
                <a:solidFill>
                  <a:srgbClr val="F2EEEC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EB1E8A9-AEEF-B407-4B8B-6C230756B957}"/>
                  </a:ext>
                </a:extLst>
              </p:cNvPr>
              <p:cNvSpPr/>
              <p:nvPr/>
            </p:nvSpPr>
            <p:spPr>
              <a:xfrm>
                <a:off x="4589882" y="3298239"/>
                <a:ext cx="279763" cy="293667"/>
              </a:xfrm>
              <a:custGeom>
                <a:avLst/>
                <a:gdLst>
                  <a:gd name="connsiteX0" fmla="*/ 278146 w 279763"/>
                  <a:gd name="connsiteY0" fmla="*/ 283878 h 293667"/>
                  <a:gd name="connsiteX1" fmla="*/ 159996 w 279763"/>
                  <a:gd name="connsiteY1" fmla="*/ 227592 h 293667"/>
                  <a:gd name="connsiteX2" fmla="*/ 147689 w 279763"/>
                  <a:gd name="connsiteY2" fmla="*/ 4894 h 293667"/>
                  <a:gd name="connsiteX3" fmla="*/ 140304 w 279763"/>
                  <a:gd name="connsiteY3" fmla="*/ 0 h 293667"/>
                  <a:gd name="connsiteX4" fmla="*/ 135381 w 279763"/>
                  <a:gd name="connsiteY4" fmla="*/ 7342 h 293667"/>
                  <a:gd name="connsiteX5" fmla="*/ 147689 w 279763"/>
                  <a:gd name="connsiteY5" fmla="*/ 230039 h 293667"/>
                  <a:gd name="connsiteX6" fmla="*/ 0 w 279763"/>
                  <a:gd name="connsiteY6" fmla="*/ 264301 h 293667"/>
                  <a:gd name="connsiteX7" fmla="*/ 0 w 279763"/>
                  <a:gd name="connsiteY7" fmla="*/ 276537 h 293667"/>
                  <a:gd name="connsiteX8" fmla="*/ 155073 w 279763"/>
                  <a:gd name="connsiteY8" fmla="*/ 239828 h 293667"/>
                  <a:gd name="connsiteX9" fmla="*/ 157534 w 279763"/>
                  <a:gd name="connsiteY9" fmla="*/ 239828 h 293667"/>
                  <a:gd name="connsiteX10" fmla="*/ 268301 w 279763"/>
                  <a:gd name="connsiteY10" fmla="*/ 291220 h 293667"/>
                  <a:gd name="connsiteX11" fmla="*/ 273224 w 279763"/>
                  <a:gd name="connsiteY11" fmla="*/ 293667 h 293667"/>
                  <a:gd name="connsiteX12" fmla="*/ 275685 w 279763"/>
                  <a:gd name="connsiteY12" fmla="*/ 293667 h 293667"/>
                  <a:gd name="connsiteX13" fmla="*/ 278146 w 279763"/>
                  <a:gd name="connsiteY13" fmla="*/ 283878 h 29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9763" h="293667">
                    <a:moveTo>
                      <a:pt x="278146" y="283878"/>
                    </a:moveTo>
                    <a:cubicBezTo>
                      <a:pt x="253532" y="252064"/>
                      <a:pt x="209225" y="230039"/>
                      <a:pt x="159996" y="227592"/>
                    </a:cubicBezTo>
                    <a:cubicBezTo>
                      <a:pt x="159996" y="154175"/>
                      <a:pt x="155073" y="78311"/>
                      <a:pt x="147689" y="4894"/>
                    </a:cubicBezTo>
                    <a:cubicBezTo>
                      <a:pt x="147689" y="2447"/>
                      <a:pt x="145227" y="0"/>
                      <a:pt x="140304" y="0"/>
                    </a:cubicBezTo>
                    <a:cubicBezTo>
                      <a:pt x="137842" y="0"/>
                      <a:pt x="135381" y="2447"/>
                      <a:pt x="135381" y="7342"/>
                    </a:cubicBezTo>
                    <a:cubicBezTo>
                      <a:pt x="142765" y="80759"/>
                      <a:pt x="147689" y="156623"/>
                      <a:pt x="147689" y="230039"/>
                    </a:cubicBezTo>
                    <a:cubicBezTo>
                      <a:pt x="98459" y="239828"/>
                      <a:pt x="49230" y="249617"/>
                      <a:pt x="0" y="264301"/>
                    </a:cubicBezTo>
                    <a:lnTo>
                      <a:pt x="0" y="276537"/>
                    </a:lnTo>
                    <a:cubicBezTo>
                      <a:pt x="51691" y="261853"/>
                      <a:pt x="103382" y="249617"/>
                      <a:pt x="155073" y="239828"/>
                    </a:cubicBezTo>
                    <a:cubicBezTo>
                      <a:pt x="155073" y="239828"/>
                      <a:pt x="155073" y="239828"/>
                      <a:pt x="157534" y="239828"/>
                    </a:cubicBezTo>
                    <a:cubicBezTo>
                      <a:pt x="201841" y="239828"/>
                      <a:pt x="246148" y="259406"/>
                      <a:pt x="268301" y="291220"/>
                    </a:cubicBezTo>
                    <a:cubicBezTo>
                      <a:pt x="268301" y="293667"/>
                      <a:pt x="270762" y="293667"/>
                      <a:pt x="273224" y="293667"/>
                    </a:cubicBezTo>
                    <a:cubicBezTo>
                      <a:pt x="273224" y="293667"/>
                      <a:pt x="275685" y="293667"/>
                      <a:pt x="275685" y="293667"/>
                    </a:cubicBezTo>
                    <a:cubicBezTo>
                      <a:pt x="280608" y="291220"/>
                      <a:pt x="280608" y="286325"/>
                      <a:pt x="278146" y="283878"/>
                    </a:cubicBezTo>
                    <a:close/>
                  </a:path>
                </a:pathLst>
              </a:custGeom>
              <a:solidFill>
                <a:srgbClr val="F2EEEC"/>
              </a:solidFill>
              <a:ln w="8967" cap="flat">
                <a:solidFill>
                  <a:srgbClr val="F2EEEC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9C414A8-52AD-5021-7D2D-81534F522BAA}"/>
                </a:ext>
              </a:extLst>
            </p:cNvPr>
            <p:cNvSpPr/>
            <p:nvPr/>
          </p:nvSpPr>
          <p:spPr>
            <a:xfrm>
              <a:off x="3120233" y="3320255"/>
              <a:ext cx="819671" cy="489445"/>
            </a:xfrm>
            <a:custGeom>
              <a:avLst/>
              <a:gdLst>
                <a:gd name="connsiteX0" fmla="*/ 0 w 819671"/>
                <a:gd name="connsiteY0" fmla="*/ 489445 h 489445"/>
                <a:gd name="connsiteX1" fmla="*/ 0 w 819671"/>
                <a:gd name="connsiteY1" fmla="*/ 450290 h 489445"/>
                <a:gd name="connsiteX2" fmla="*/ 0 w 819671"/>
                <a:gd name="connsiteY2" fmla="*/ 0 h 489445"/>
                <a:gd name="connsiteX3" fmla="*/ 0 w 819671"/>
                <a:gd name="connsiteY3" fmla="*/ 0 h 489445"/>
                <a:gd name="connsiteX4" fmla="*/ 819671 w 819671"/>
                <a:gd name="connsiteY4" fmla="*/ 0 h 489445"/>
                <a:gd name="connsiteX5" fmla="*/ 819671 w 819671"/>
                <a:gd name="connsiteY5" fmla="*/ 0 h 489445"/>
                <a:gd name="connsiteX6" fmla="*/ 819671 w 819671"/>
                <a:gd name="connsiteY6" fmla="*/ 450290 h 489445"/>
                <a:gd name="connsiteX7" fmla="*/ 819671 w 819671"/>
                <a:gd name="connsiteY7" fmla="*/ 489445 h 489445"/>
                <a:gd name="connsiteX8" fmla="*/ 585831 w 819671"/>
                <a:gd name="connsiteY8" fmla="*/ 489445 h 489445"/>
                <a:gd name="connsiteX9" fmla="*/ 0 w 819671"/>
                <a:gd name="connsiteY9" fmla="*/ 489445 h 48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9671" h="489445">
                  <a:moveTo>
                    <a:pt x="0" y="489445"/>
                  </a:moveTo>
                  <a:lnTo>
                    <a:pt x="0" y="45029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19671" y="0"/>
                  </a:lnTo>
                  <a:lnTo>
                    <a:pt x="819671" y="0"/>
                  </a:lnTo>
                  <a:lnTo>
                    <a:pt x="819671" y="450290"/>
                  </a:lnTo>
                  <a:lnTo>
                    <a:pt x="819671" y="489445"/>
                  </a:lnTo>
                  <a:lnTo>
                    <a:pt x="585831" y="489445"/>
                  </a:lnTo>
                  <a:lnTo>
                    <a:pt x="0" y="489445"/>
                  </a:lnTo>
                  <a:close/>
                </a:path>
              </a:pathLst>
            </a:custGeom>
            <a:solidFill>
              <a:schemeClr val="accent1"/>
            </a:solidFill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7409FA8-0650-BD1D-494F-7FF897BF4B71}"/>
                </a:ext>
              </a:extLst>
            </p:cNvPr>
            <p:cNvSpPr/>
            <p:nvPr/>
          </p:nvSpPr>
          <p:spPr>
            <a:xfrm>
              <a:off x="3461455" y="3468899"/>
              <a:ext cx="122190" cy="169495"/>
            </a:xfrm>
            <a:custGeom>
              <a:avLst/>
              <a:gdLst>
                <a:gd name="connsiteX0" fmla="*/ 101844 w 122190"/>
                <a:gd name="connsiteY0" fmla="*/ 81395 h 169495"/>
                <a:gd name="connsiteX1" fmla="*/ 101844 w 122190"/>
                <a:gd name="connsiteY1" fmla="*/ 81395 h 169495"/>
                <a:gd name="connsiteX2" fmla="*/ 82152 w 122190"/>
                <a:gd name="connsiteY2" fmla="*/ 81395 h 169495"/>
                <a:gd name="connsiteX3" fmla="*/ 111689 w 122190"/>
                <a:gd name="connsiteY3" fmla="*/ 64264 h 169495"/>
                <a:gd name="connsiteX4" fmla="*/ 119074 w 122190"/>
                <a:gd name="connsiteY4" fmla="*/ 44687 h 169495"/>
                <a:gd name="connsiteX5" fmla="*/ 104305 w 122190"/>
                <a:gd name="connsiteY5" fmla="*/ 32451 h 169495"/>
                <a:gd name="connsiteX6" fmla="*/ 87075 w 122190"/>
                <a:gd name="connsiteY6" fmla="*/ 32451 h 169495"/>
                <a:gd name="connsiteX7" fmla="*/ 89536 w 122190"/>
                <a:gd name="connsiteY7" fmla="*/ 32451 h 169495"/>
                <a:gd name="connsiteX8" fmla="*/ 99382 w 122190"/>
                <a:gd name="connsiteY8" fmla="*/ 10426 h 169495"/>
                <a:gd name="connsiteX9" fmla="*/ 77229 w 122190"/>
                <a:gd name="connsiteY9" fmla="*/ 637 h 169495"/>
                <a:gd name="connsiteX10" fmla="*/ 30461 w 122190"/>
                <a:gd name="connsiteY10" fmla="*/ 20214 h 169495"/>
                <a:gd name="connsiteX11" fmla="*/ 13230 w 122190"/>
                <a:gd name="connsiteY11" fmla="*/ 37345 h 169495"/>
                <a:gd name="connsiteX12" fmla="*/ 15692 w 122190"/>
                <a:gd name="connsiteY12" fmla="*/ 54476 h 169495"/>
                <a:gd name="connsiteX13" fmla="*/ 37845 w 122190"/>
                <a:gd name="connsiteY13" fmla="*/ 64264 h 169495"/>
                <a:gd name="connsiteX14" fmla="*/ 42768 w 122190"/>
                <a:gd name="connsiteY14" fmla="*/ 64264 h 169495"/>
                <a:gd name="connsiteX15" fmla="*/ 8307 w 122190"/>
                <a:gd name="connsiteY15" fmla="*/ 83842 h 169495"/>
                <a:gd name="connsiteX16" fmla="*/ 923 w 122190"/>
                <a:gd name="connsiteY16" fmla="*/ 103420 h 169495"/>
                <a:gd name="connsiteX17" fmla="*/ 18153 w 122190"/>
                <a:gd name="connsiteY17" fmla="*/ 115656 h 169495"/>
                <a:gd name="connsiteX18" fmla="*/ 47691 w 122190"/>
                <a:gd name="connsiteY18" fmla="*/ 115656 h 169495"/>
                <a:gd name="connsiteX19" fmla="*/ 10769 w 122190"/>
                <a:gd name="connsiteY19" fmla="*/ 140129 h 169495"/>
                <a:gd name="connsiteX20" fmla="*/ 5846 w 122190"/>
                <a:gd name="connsiteY20" fmla="*/ 162154 h 169495"/>
                <a:gd name="connsiteX21" fmla="*/ 20615 w 122190"/>
                <a:gd name="connsiteY21" fmla="*/ 169495 h 169495"/>
                <a:gd name="connsiteX22" fmla="*/ 30461 w 122190"/>
                <a:gd name="connsiteY22" fmla="*/ 167048 h 169495"/>
                <a:gd name="connsiteX23" fmla="*/ 114151 w 122190"/>
                <a:gd name="connsiteY23" fmla="*/ 110762 h 169495"/>
                <a:gd name="connsiteX24" fmla="*/ 121535 w 122190"/>
                <a:gd name="connsiteY24" fmla="*/ 91184 h 169495"/>
                <a:gd name="connsiteX25" fmla="*/ 101844 w 122190"/>
                <a:gd name="connsiteY25" fmla="*/ 81395 h 16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190" h="169495">
                  <a:moveTo>
                    <a:pt x="101844" y="81395"/>
                  </a:moveTo>
                  <a:cubicBezTo>
                    <a:pt x="101844" y="81395"/>
                    <a:pt x="101844" y="81395"/>
                    <a:pt x="101844" y="81395"/>
                  </a:cubicBezTo>
                  <a:lnTo>
                    <a:pt x="82152" y="81395"/>
                  </a:lnTo>
                  <a:lnTo>
                    <a:pt x="111689" y="64264"/>
                  </a:lnTo>
                  <a:cubicBezTo>
                    <a:pt x="119074" y="59370"/>
                    <a:pt x="121535" y="52028"/>
                    <a:pt x="119074" y="44687"/>
                  </a:cubicBezTo>
                  <a:cubicBezTo>
                    <a:pt x="116612" y="37345"/>
                    <a:pt x="111689" y="32451"/>
                    <a:pt x="104305" y="32451"/>
                  </a:cubicBezTo>
                  <a:lnTo>
                    <a:pt x="87075" y="32451"/>
                  </a:lnTo>
                  <a:lnTo>
                    <a:pt x="89536" y="32451"/>
                  </a:lnTo>
                  <a:cubicBezTo>
                    <a:pt x="96921" y="30003"/>
                    <a:pt x="101844" y="20214"/>
                    <a:pt x="99382" y="10426"/>
                  </a:cubicBezTo>
                  <a:cubicBezTo>
                    <a:pt x="96921" y="3084"/>
                    <a:pt x="87075" y="-1811"/>
                    <a:pt x="77229" y="637"/>
                  </a:cubicBezTo>
                  <a:lnTo>
                    <a:pt x="30461" y="20214"/>
                  </a:lnTo>
                  <a:cubicBezTo>
                    <a:pt x="27999" y="22662"/>
                    <a:pt x="15692" y="27556"/>
                    <a:pt x="13230" y="37345"/>
                  </a:cubicBezTo>
                  <a:cubicBezTo>
                    <a:pt x="10769" y="42240"/>
                    <a:pt x="13230" y="49581"/>
                    <a:pt x="15692" y="54476"/>
                  </a:cubicBezTo>
                  <a:cubicBezTo>
                    <a:pt x="20615" y="61817"/>
                    <a:pt x="27999" y="64264"/>
                    <a:pt x="37845" y="64264"/>
                  </a:cubicBezTo>
                  <a:lnTo>
                    <a:pt x="42768" y="64264"/>
                  </a:lnTo>
                  <a:lnTo>
                    <a:pt x="8307" y="83842"/>
                  </a:lnTo>
                  <a:cubicBezTo>
                    <a:pt x="923" y="88737"/>
                    <a:pt x="-1538" y="96078"/>
                    <a:pt x="923" y="103420"/>
                  </a:cubicBezTo>
                  <a:cubicBezTo>
                    <a:pt x="3385" y="110762"/>
                    <a:pt x="8307" y="115656"/>
                    <a:pt x="18153" y="115656"/>
                  </a:cubicBezTo>
                  <a:lnTo>
                    <a:pt x="47691" y="115656"/>
                  </a:lnTo>
                  <a:lnTo>
                    <a:pt x="10769" y="140129"/>
                  </a:lnTo>
                  <a:cubicBezTo>
                    <a:pt x="3385" y="145023"/>
                    <a:pt x="923" y="154812"/>
                    <a:pt x="5846" y="162154"/>
                  </a:cubicBezTo>
                  <a:cubicBezTo>
                    <a:pt x="8307" y="167048"/>
                    <a:pt x="13230" y="169495"/>
                    <a:pt x="20615" y="169495"/>
                  </a:cubicBezTo>
                  <a:cubicBezTo>
                    <a:pt x="23076" y="169495"/>
                    <a:pt x="27999" y="169495"/>
                    <a:pt x="30461" y="167048"/>
                  </a:cubicBezTo>
                  <a:lnTo>
                    <a:pt x="114151" y="110762"/>
                  </a:lnTo>
                  <a:cubicBezTo>
                    <a:pt x="119074" y="105867"/>
                    <a:pt x="123997" y="98526"/>
                    <a:pt x="121535" y="91184"/>
                  </a:cubicBezTo>
                  <a:cubicBezTo>
                    <a:pt x="116612" y="86290"/>
                    <a:pt x="109228" y="81395"/>
                    <a:pt x="101844" y="81395"/>
                  </a:cubicBezTo>
                  <a:close/>
                </a:path>
              </a:pathLst>
            </a:custGeom>
            <a:solidFill>
              <a:schemeClr val="accent5"/>
            </a:solidFill>
            <a:ln w="179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C884226-95DB-9717-0E73-DDD516866AEB}"/>
                </a:ext>
              </a:extLst>
            </p:cNvPr>
            <p:cNvSpPr/>
            <p:nvPr/>
          </p:nvSpPr>
          <p:spPr>
            <a:xfrm flipH="1">
              <a:off x="2357175" y="3809701"/>
              <a:ext cx="2582088" cy="85653"/>
            </a:xfrm>
            <a:custGeom>
              <a:avLst/>
              <a:gdLst>
                <a:gd name="connsiteX0" fmla="*/ 2582088 w 2582088"/>
                <a:gd name="connsiteY0" fmla="*/ 0 h 85653"/>
                <a:gd name="connsiteX1" fmla="*/ 1233199 w 2582088"/>
                <a:gd name="connsiteY1" fmla="*/ 0 h 85653"/>
                <a:gd name="connsiteX2" fmla="*/ 580908 w 2582088"/>
                <a:gd name="connsiteY2" fmla="*/ 0 h 85653"/>
                <a:gd name="connsiteX3" fmla="*/ 0 w 2582088"/>
                <a:gd name="connsiteY3" fmla="*/ 0 h 85653"/>
                <a:gd name="connsiteX4" fmla="*/ 39383 w 2582088"/>
                <a:gd name="connsiteY4" fmla="*/ 85653 h 85653"/>
                <a:gd name="connsiteX5" fmla="*/ 2582088 w 2582088"/>
                <a:gd name="connsiteY5" fmla="*/ 85653 h 85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2088" h="85653">
                  <a:moveTo>
                    <a:pt x="2582088" y="0"/>
                  </a:moveTo>
                  <a:lnTo>
                    <a:pt x="1233199" y="0"/>
                  </a:lnTo>
                  <a:lnTo>
                    <a:pt x="580908" y="0"/>
                  </a:lnTo>
                  <a:lnTo>
                    <a:pt x="0" y="0"/>
                  </a:lnTo>
                  <a:cubicBezTo>
                    <a:pt x="12307" y="29367"/>
                    <a:pt x="24615" y="56286"/>
                    <a:pt x="39383" y="85653"/>
                  </a:cubicBezTo>
                  <a:lnTo>
                    <a:pt x="2582088" y="856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2466F683-1CD6-50FF-CB3F-A3C89AD18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28552" y="420618"/>
            <a:ext cx="1020507" cy="2288397"/>
            <a:chOff x="528552" y="420618"/>
            <a:chExt cx="1020507" cy="2288397"/>
          </a:xfrm>
        </p:grpSpPr>
        <p:grpSp>
          <p:nvGrpSpPr>
            <p:cNvPr id="31" name="Графический объект 135">
              <a:extLst>
                <a:ext uri="{FF2B5EF4-FFF2-40B4-BE49-F238E27FC236}">
                  <a16:creationId xmlns:a16="http://schemas.microsoft.com/office/drawing/2014/main" id="{7515E3E0-33AA-6C35-E328-57E058F110C3}"/>
                </a:ext>
              </a:extLst>
            </p:cNvPr>
            <p:cNvGrpSpPr/>
            <p:nvPr userDrawn="1"/>
          </p:nvGrpSpPr>
          <p:grpSpPr>
            <a:xfrm rot="16445881">
              <a:off x="464551" y="545219"/>
              <a:ext cx="837210" cy="588008"/>
              <a:chOff x="1280434" y="1536154"/>
              <a:chExt cx="481130" cy="337918"/>
            </a:xfrm>
            <a:solidFill>
              <a:schemeClr val="accent2"/>
            </a:solidFill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4AC3A779-07F6-B85B-BA05-642A57219CDE}"/>
                  </a:ext>
                </a:extLst>
              </p:cNvPr>
              <p:cNvSpPr/>
              <p:nvPr/>
            </p:nvSpPr>
            <p:spPr>
              <a:xfrm>
                <a:off x="1280434" y="1571661"/>
                <a:ext cx="481130" cy="302411"/>
              </a:xfrm>
              <a:custGeom>
                <a:avLst/>
                <a:gdLst>
                  <a:gd name="connsiteX0" fmla="*/ 474345 w 481130"/>
                  <a:gd name="connsiteY0" fmla="*/ 55066 h 302411"/>
                  <a:gd name="connsiteX1" fmla="*/ 468630 w 481130"/>
                  <a:gd name="connsiteY1" fmla="*/ 38926 h 302411"/>
                  <a:gd name="connsiteX2" fmla="*/ 445770 w 481130"/>
                  <a:gd name="connsiteY2" fmla="*/ 0 h 302411"/>
                  <a:gd name="connsiteX3" fmla="*/ 448628 w 481130"/>
                  <a:gd name="connsiteY3" fmla="*/ 4747 h 302411"/>
                  <a:gd name="connsiteX4" fmla="*/ 409575 w 481130"/>
                  <a:gd name="connsiteY4" fmla="*/ 143362 h 302411"/>
                  <a:gd name="connsiteX5" fmla="*/ 219075 w 481130"/>
                  <a:gd name="connsiteY5" fmla="*/ 239253 h 302411"/>
                  <a:gd name="connsiteX6" fmla="*/ 43815 w 481130"/>
                  <a:gd name="connsiteY6" fmla="*/ 242101 h 302411"/>
                  <a:gd name="connsiteX7" fmla="*/ 7620 w 481130"/>
                  <a:gd name="connsiteY7" fmla="*/ 215518 h 302411"/>
                  <a:gd name="connsiteX8" fmla="*/ 952 w 481130"/>
                  <a:gd name="connsiteY8" fmla="*/ 204125 h 302411"/>
                  <a:gd name="connsiteX9" fmla="*/ 0 w 481130"/>
                  <a:gd name="connsiteY9" fmla="*/ 199378 h 302411"/>
                  <a:gd name="connsiteX10" fmla="*/ 0 w 481130"/>
                  <a:gd name="connsiteY10" fmla="*/ 201277 h 302411"/>
                  <a:gd name="connsiteX11" fmla="*/ 13335 w 481130"/>
                  <a:gd name="connsiteY11" fmla="*/ 228810 h 302411"/>
                  <a:gd name="connsiteX12" fmla="*/ 21908 w 481130"/>
                  <a:gd name="connsiteY12" fmla="*/ 243051 h 302411"/>
                  <a:gd name="connsiteX13" fmla="*/ 29527 w 481130"/>
                  <a:gd name="connsiteY13" fmla="*/ 255393 h 302411"/>
                  <a:gd name="connsiteX14" fmla="*/ 66675 w 481130"/>
                  <a:gd name="connsiteY14" fmla="*/ 288623 h 302411"/>
                  <a:gd name="connsiteX15" fmla="*/ 241935 w 481130"/>
                  <a:gd name="connsiteY15" fmla="*/ 285775 h 302411"/>
                  <a:gd name="connsiteX16" fmla="*/ 432435 w 481130"/>
                  <a:gd name="connsiteY16" fmla="*/ 189883 h 302411"/>
                  <a:gd name="connsiteX17" fmla="*/ 474345 w 481130"/>
                  <a:gd name="connsiteY17" fmla="*/ 55066 h 302411"/>
                  <a:gd name="connsiteX18" fmla="*/ 54293 w 481130"/>
                  <a:gd name="connsiteY18" fmla="*/ 268685 h 302411"/>
                  <a:gd name="connsiteX19" fmla="*/ 45720 w 481130"/>
                  <a:gd name="connsiteY19" fmla="*/ 270584 h 302411"/>
                  <a:gd name="connsiteX20" fmla="*/ 40005 w 481130"/>
                  <a:gd name="connsiteY20" fmla="*/ 259191 h 302411"/>
                  <a:gd name="connsiteX21" fmla="*/ 39052 w 481130"/>
                  <a:gd name="connsiteY21" fmla="*/ 248747 h 302411"/>
                  <a:gd name="connsiteX22" fmla="*/ 45720 w 481130"/>
                  <a:gd name="connsiteY22" fmla="*/ 245899 h 302411"/>
                  <a:gd name="connsiteX23" fmla="*/ 52388 w 481130"/>
                  <a:gd name="connsiteY23" fmla="*/ 256343 h 302411"/>
                  <a:gd name="connsiteX24" fmla="*/ 54293 w 481130"/>
                  <a:gd name="connsiteY24" fmla="*/ 268685 h 302411"/>
                  <a:gd name="connsiteX25" fmla="*/ 89535 w 481130"/>
                  <a:gd name="connsiteY25" fmla="*/ 282926 h 302411"/>
                  <a:gd name="connsiteX26" fmla="*/ 80010 w 481130"/>
                  <a:gd name="connsiteY26" fmla="*/ 286724 h 302411"/>
                  <a:gd name="connsiteX27" fmla="*/ 71438 w 481130"/>
                  <a:gd name="connsiteY27" fmla="*/ 263938 h 302411"/>
                  <a:gd name="connsiteX28" fmla="*/ 82868 w 481130"/>
                  <a:gd name="connsiteY28" fmla="*/ 261090 h 302411"/>
                  <a:gd name="connsiteX29" fmla="*/ 89535 w 481130"/>
                  <a:gd name="connsiteY29" fmla="*/ 282926 h 302411"/>
                  <a:gd name="connsiteX30" fmla="*/ 112395 w 481130"/>
                  <a:gd name="connsiteY30" fmla="*/ 291471 h 302411"/>
                  <a:gd name="connsiteX31" fmla="*/ 107633 w 481130"/>
                  <a:gd name="connsiteY31" fmla="*/ 279129 h 302411"/>
                  <a:gd name="connsiteX32" fmla="*/ 105727 w 481130"/>
                  <a:gd name="connsiteY32" fmla="*/ 265837 h 302411"/>
                  <a:gd name="connsiteX33" fmla="*/ 116205 w 481130"/>
                  <a:gd name="connsiteY33" fmla="*/ 262989 h 302411"/>
                  <a:gd name="connsiteX34" fmla="*/ 121920 w 481130"/>
                  <a:gd name="connsiteY34" fmla="*/ 274382 h 302411"/>
                  <a:gd name="connsiteX35" fmla="*/ 125730 w 481130"/>
                  <a:gd name="connsiteY35" fmla="*/ 287674 h 302411"/>
                  <a:gd name="connsiteX36" fmla="*/ 112395 w 481130"/>
                  <a:gd name="connsiteY36" fmla="*/ 291471 h 302411"/>
                  <a:gd name="connsiteX37" fmla="*/ 147638 w 481130"/>
                  <a:gd name="connsiteY37" fmla="*/ 288623 h 302411"/>
                  <a:gd name="connsiteX38" fmla="*/ 141923 w 481130"/>
                  <a:gd name="connsiteY38" fmla="*/ 266786 h 302411"/>
                  <a:gd name="connsiteX39" fmla="*/ 154305 w 481130"/>
                  <a:gd name="connsiteY39" fmla="*/ 262989 h 302411"/>
                  <a:gd name="connsiteX40" fmla="*/ 161925 w 481130"/>
                  <a:gd name="connsiteY40" fmla="*/ 284825 h 302411"/>
                  <a:gd name="connsiteX41" fmla="*/ 147638 w 481130"/>
                  <a:gd name="connsiteY41" fmla="*/ 288623 h 302411"/>
                  <a:gd name="connsiteX42" fmla="*/ 202883 w 481130"/>
                  <a:gd name="connsiteY42" fmla="*/ 283876 h 302411"/>
                  <a:gd name="connsiteX43" fmla="*/ 192405 w 481130"/>
                  <a:gd name="connsiteY43" fmla="*/ 288623 h 302411"/>
                  <a:gd name="connsiteX44" fmla="*/ 183833 w 481130"/>
                  <a:gd name="connsiteY44" fmla="*/ 274382 h 302411"/>
                  <a:gd name="connsiteX45" fmla="*/ 180975 w 481130"/>
                  <a:gd name="connsiteY45" fmla="*/ 259191 h 302411"/>
                  <a:gd name="connsiteX46" fmla="*/ 191452 w 481130"/>
                  <a:gd name="connsiteY46" fmla="*/ 256343 h 302411"/>
                  <a:gd name="connsiteX47" fmla="*/ 199073 w 481130"/>
                  <a:gd name="connsiteY47" fmla="*/ 269635 h 302411"/>
                  <a:gd name="connsiteX48" fmla="*/ 202883 w 481130"/>
                  <a:gd name="connsiteY48" fmla="*/ 283876 h 302411"/>
                  <a:gd name="connsiteX49" fmla="*/ 227648 w 481130"/>
                  <a:gd name="connsiteY49" fmla="*/ 279129 h 302411"/>
                  <a:gd name="connsiteX50" fmla="*/ 221933 w 481130"/>
                  <a:gd name="connsiteY50" fmla="*/ 265837 h 302411"/>
                  <a:gd name="connsiteX51" fmla="*/ 219075 w 481130"/>
                  <a:gd name="connsiteY51" fmla="*/ 252545 h 302411"/>
                  <a:gd name="connsiteX52" fmla="*/ 229552 w 481130"/>
                  <a:gd name="connsiteY52" fmla="*/ 247798 h 302411"/>
                  <a:gd name="connsiteX53" fmla="*/ 236220 w 481130"/>
                  <a:gd name="connsiteY53" fmla="*/ 260140 h 302411"/>
                  <a:gd name="connsiteX54" fmla="*/ 240030 w 481130"/>
                  <a:gd name="connsiteY54" fmla="*/ 274382 h 302411"/>
                  <a:gd name="connsiteX55" fmla="*/ 227648 w 481130"/>
                  <a:gd name="connsiteY55" fmla="*/ 279129 h 302411"/>
                  <a:gd name="connsiteX56" fmla="*/ 279083 w 481130"/>
                  <a:gd name="connsiteY56" fmla="*/ 267736 h 302411"/>
                  <a:gd name="connsiteX57" fmla="*/ 267653 w 481130"/>
                  <a:gd name="connsiteY57" fmla="*/ 269635 h 302411"/>
                  <a:gd name="connsiteX58" fmla="*/ 261938 w 481130"/>
                  <a:gd name="connsiteY58" fmla="*/ 256343 h 302411"/>
                  <a:gd name="connsiteX59" fmla="*/ 259080 w 481130"/>
                  <a:gd name="connsiteY59" fmla="*/ 242101 h 302411"/>
                  <a:gd name="connsiteX60" fmla="*/ 271463 w 481130"/>
                  <a:gd name="connsiteY60" fmla="*/ 238304 h 302411"/>
                  <a:gd name="connsiteX61" fmla="*/ 279083 w 481130"/>
                  <a:gd name="connsiteY61" fmla="*/ 267736 h 302411"/>
                  <a:gd name="connsiteX62" fmla="*/ 304800 w 481130"/>
                  <a:gd name="connsiteY62" fmla="*/ 254444 h 302411"/>
                  <a:gd name="connsiteX63" fmla="*/ 295275 w 481130"/>
                  <a:gd name="connsiteY63" fmla="*/ 227860 h 302411"/>
                  <a:gd name="connsiteX64" fmla="*/ 305753 w 481130"/>
                  <a:gd name="connsiteY64" fmla="*/ 225012 h 302411"/>
                  <a:gd name="connsiteX65" fmla="*/ 316230 w 481130"/>
                  <a:gd name="connsiteY65" fmla="*/ 249697 h 302411"/>
                  <a:gd name="connsiteX66" fmla="*/ 304800 w 481130"/>
                  <a:gd name="connsiteY66" fmla="*/ 254444 h 302411"/>
                  <a:gd name="connsiteX67" fmla="*/ 341948 w 481130"/>
                  <a:gd name="connsiteY67" fmla="*/ 238304 h 302411"/>
                  <a:gd name="connsiteX68" fmla="*/ 335280 w 481130"/>
                  <a:gd name="connsiteY68" fmla="*/ 226911 h 302411"/>
                  <a:gd name="connsiteX69" fmla="*/ 330518 w 481130"/>
                  <a:gd name="connsiteY69" fmla="*/ 214568 h 302411"/>
                  <a:gd name="connsiteX70" fmla="*/ 339090 w 481130"/>
                  <a:gd name="connsiteY70" fmla="*/ 207922 h 302411"/>
                  <a:gd name="connsiteX71" fmla="*/ 354330 w 481130"/>
                  <a:gd name="connsiteY71" fmla="*/ 233557 h 302411"/>
                  <a:gd name="connsiteX72" fmla="*/ 341948 w 481130"/>
                  <a:gd name="connsiteY72" fmla="*/ 238304 h 302411"/>
                  <a:gd name="connsiteX73" fmla="*/ 380048 w 481130"/>
                  <a:gd name="connsiteY73" fmla="*/ 218366 h 302411"/>
                  <a:gd name="connsiteX74" fmla="*/ 368618 w 481130"/>
                  <a:gd name="connsiteY74" fmla="*/ 204125 h 302411"/>
                  <a:gd name="connsiteX75" fmla="*/ 364808 w 481130"/>
                  <a:gd name="connsiteY75" fmla="*/ 189883 h 302411"/>
                  <a:gd name="connsiteX76" fmla="*/ 374333 w 481130"/>
                  <a:gd name="connsiteY76" fmla="*/ 186086 h 302411"/>
                  <a:gd name="connsiteX77" fmla="*/ 383858 w 481130"/>
                  <a:gd name="connsiteY77" fmla="*/ 197479 h 302411"/>
                  <a:gd name="connsiteX78" fmla="*/ 390525 w 481130"/>
                  <a:gd name="connsiteY78" fmla="*/ 209821 h 302411"/>
                  <a:gd name="connsiteX79" fmla="*/ 380048 w 481130"/>
                  <a:gd name="connsiteY79" fmla="*/ 218366 h 302411"/>
                  <a:gd name="connsiteX80" fmla="*/ 422910 w 481130"/>
                  <a:gd name="connsiteY80" fmla="*/ 188934 h 302411"/>
                  <a:gd name="connsiteX81" fmla="*/ 413385 w 481130"/>
                  <a:gd name="connsiteY81" fmla="*/ 193681 h 302411"/>
                  <a:gd name="connsiteX82" fmla="*/ 402908 w 481130"/>
                  <a:gd name="connsiteY82" fmla="*/ 184187 h 302411"/>
                  <a:gd name="connsiteX83" fmla="*/ 396240 w 481130"/>
                  <a:gd name="connsiteY83" fmla="*/ 171845 h 302411"/>
                  <a:gd name="connsiteX84" fmla="*/ 405765 w 481130"/>
                  <a:gd name="connsiteY84" fmla="*/ 164249 h 302411"/>
                  <a:gd name="connsiteX85" fmla="*/ 422910 w 481130"/>
                  <a:gd name="connsiteY85" fmla="*/ 188934 h 302411"/>
                  <a:gd name="connsiteX86" fmla="*/ 440055 w 481130"/>
                  <a:gd name="connsiteY86" fmla="*/ 161401 h 302411"/>
                  <a:gd name="connsiteX87" fmla="*/ 430530 w 481130"/>
                  <a:gd name="connsiteY87" fmla="*/ 150008 h 302411"/>
                  <a:gd name="connsiteX88" fmla="*/ 425768 w 481130"/>
                  <a:gd name="connsiteY88" fmla="*/ 137666 h 302411"/>
                  <a:gd name="connsiteX89" fmla="*/ 433388 w 481130"/>
                  <a:gd name="connsiteY89" fmla="*/ 131969 h 302411"/>
                  <a:gd name="connsiteX90" fmla="*/ 442913 w 481130"/>
                  <a:gd name="connsiteY90" fmla="*/ 140514 h 302411"/>
                  <a:gd name="connsiteX91" fmla="*/ 450533 w 481130"/>
                  <a:gd name="connsiteY91" fmla="*/ 152856 h 302411"/>
                  <a:gd name="connsiteX92" fmla="*/ 440055 w 481130"/>
                  <a:gd name="connsiteY92" fmla="*/ 161401 h 302411"/>
                  <a:gd name="connsiteX93" fmla="*/ 461010 w 481130"/>
                  <a:gd name="connsiteY93" fmla="*/ 128171 h 302411"/>
                  <a:gd name="connsiteX94" fmla="*/ 444818 w 481130"/>
                  <a:gd name="connsiteY94" fmla="*/ 106335 h 302411"/>
                  <a:gd name="connsiteX95" fmla="*/ 454343 w 481130"/>
                  <a:gd name="connsiteY95" fmla="*/ 99689 h 302411"/>
                  <a:gd name="connsiteX96" fmla="*/ 463868 w 481130"/>
                  <a:gd name="connsiteY96" fmla="*/ 108234 h 302411"/>
                  <a:gd name="connsiteX97" fmla="*/ 470535 w 481130"/>
                  <a:gd name="connsiteY97" fmla="*/ 120576 h 302411"/>
                  <a:gd name="connsiteX98" fmla="*/ 461010 w 481130"/>
                  <a:gd name="connsiteY98" fmla="*/ 128171 h 302411"/>
                  <a:gd name="connsiteX99" fmla="*/ 472440 w 481130"/>
                  <a:gd name="connsiteY99" fmla="*/ 88296 h 302411"/>
                  <a:gd name="connsiteX100" fmla="*/ 458153 w 481130"/>
                  <a:gd name="connsiteY100" fmla="*/ 70257 h 302411"/>
                  <a:gd name="connsiteX101" fmla="*/ 466725 w 481130"/>
                  <a:gd name="connsiteY101" fmla="*/ 62662 h 302411"/>
                  <a:gd name="connsiteX102" fmla="*/ 478155 w 481130"/>
                  <a:gd name="connsiteY102" fmla="*/ 82599 h 302411"/>
                  <a:gd name="connsiteX103" fmla="*/ 472440 w 481130"/>
                  <a:gd name="connsiteY103" fmla="*/ 88296 h 302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81130" h="302411">
                    <a:moveTo>
                      <a:pt x="474345" y="55066"/>
                    </a:moveTo>
                    <a:cubicBezTo>
                      <a:pt x="472440" y="49370"/>
                      <a:pt x="470535" y="43673"/>
                      <a:pt x="468630" y="38926"/>
                    </a:cubicBezTo>
                    <a:cubicBezTo>
                      <a:pt x="463868" y="25634"/>
                      <a:pt x="456248" y="10444"/>
                      <a:pt x="445770" y="0"/>
                    </a:cubicBezTo>
                    <a:cubicBezTo>
                      <a:pt x="446723" y="949"/>
                      <a:pt x="447675" y="2848"/>
                      <a:pt x="448628" y="4747"/>
                    </a:cubicBezTo>
                    <a:cubicBezTo>
                      <a:pt x="474345" y="48420"/>
                      <a:pt x="441960" y="112031"/>
                      <a:pt x="409575" y="143362"/>
                    </a:cubicBezTo>
                    <a:cubicBezTo>
                      <a:pt x="357188" y="193681"/>
                      <a:pt x="288608" y="224063"/>
                      <a:pt x="219075" y="239253"/>
                    </a:cubicBezTo>
                    <a:cubicBezTo>
                      <a:pt x="165735" y="250646"/>
                      <a:pt x="95250" y="268685"/>
                      <a:pt x="43815" y="242101"/>
                    </a:cubicBezTo>
                    <a:cubicBezTo>
                      <a:pt x="25718" y="232607"/>
                      <a:pt x="16193" y="226911"/>
                      <a:pt x="7620" y="215518"/>
                    </a:cubicBezTo>
                    <a:cubicBezTo>
                      <a:pt x="2858" y="210771"/>
                      <a:pt x="1905" y="206973"/>
                      <a:pt x="952" y="204125"/>
                    </a:cubicBezTo>
                    <a:cubicBezTo>
                      <a:pt x="952" y="202226"/>
                      <a:pt x="0" y="201277"/>
                      <a:pt x="0" y="199378"/>
                    </a:cubicBezTo>
                    <a:cubicBezTo>
                      <a:pt x="0" y="200327"/>
                      <a:pt x="0" y="201277"/>
                      <a:pt x="0" y="201277"/>
                    </a:cubicBezTo>
                    <a:cubicBezTo>
                      <a:pt x="3810" y="210771"/>
                      <a:pt x="8573" y="220265"/>
                      <a:pt x="13335" y="228810"/>
                    </a:cubicBezTo>
                    <a:cubicBezTo>
                      <a:pt x="15240" y="232607"/>
                      <a:pt x="19050" y="238304"/>
                      <a:pt x="21908" y="243051"/>
                    </a:cubicBezTo>
                    <a:cubicBezTo>
                      <a:pt x="22860" y="245899"/>
                      <a:pt x="25718" y="249697"/>
                      <a:pt x="29527" y="255393"/>
                    </a:cubicBezTo>
                    <a:cubicBezTo>
                      <a:pt x="37148" y="267736"/>
                      <a:pt x="48577" y="279129"/>
                      <a:pt x="66675" y="288623"/>
                    </a:cubicBezTo>
                    <a:cubicBezTo>
                      <a:pt x="118110" y="315207"/>
                      <a:pt x="188595" y="297168"/>
                      <a:pt x="241935" y="285775"/>
                    </a:cubicBezTo>
                    <a:cubicBezTo>
                      <a:pt x="312420" y="270584"/>
                      <a:pt x="381000" y="240203"/>
                      <a:pt x="432435" y="189883"/>
                    </a:cubicBezTo>
                    <a:cubicBezTo>
                      <a:pt x="463868" y="159502"/>
                      <a:pt x="495300" y="98739"/>
                      <a:pt x="474345" y="55066"/>
                    </a:cubicBezTo>
                    <a:close/>
                    <a:moveTo>
                      <a:pt x="54293" y="268685"/>
                    </a:moveTo>
                    <a:cubicBezTo>
                      <a:pt x="52388" y="273432"/>
                      <a:pt x="49530" y="273432"/>
                      <a:pt x="45720" y="270584"/>
                    </a:cubicBezTo>
                    <a:cubicBezTo>
                      <a:pt x="41910" y="267736"/>
                      <a:pt x="40958" y="262989"/>
                      <a:pt x="40005" y="259191"/>
                    </a:cubicBezTo>
                    <a:cubicBezTo>
                      <a:pt x="39052" y="255393"/>
                      <a:pt x="37148" y="252545"/>
                      <a:pt x="39052" y="248747"/>
                    </a:cubicBezTo>
                    <a:cubicBezTo>
                      <a:pt x="40005" y="244950"/>
                      <a:pt x="41910" y="244000"/>
                      <a:pt x="45720" y="245899"/>
                    </a:cubicBezTo>
                    <a:cubicBezTo>
                      <a:pt x="49530" y="248747"/>
                      <a:pt x="50483" y="251596"/>
                      <a:pt x="52388" y="256343"/>
                    </a:cubicBezTo>
                    <a:cubicBezTo>
                      <a:pt x="53340" y="260140"/>
                      <a:pt x="55245" y="263938"/>
                      <a:pt x="54293" y="268685"/>
                    </a:cubicBezTo>
                    <a:close/>
                    <a:moveTo>
                      <a:pt x="89535" y="282926"/>
                    </a:moveTo>
                    <a:cubicBezTo>
                      <a:pt x="88583" y="286724"/>
                      <a:pt x="83820" y="289572"/>
                      <a:pt x="80010" y="286724"/>
                    </a:cubicBezTo>
                    <a:cubicBezTo>
                      <a:pt x="73343" y="281977"/>
                      <a:pt x="71438" y="271533"/>
                      <a:pt x="71438" y="263938"/>
                    </a:cubicBezTo>
                    <a:cubicBezTo>
                      <a:pt x="71438" y="257292"/>
                      <a:pt x="79058" y="255393"/>
                      <a:pt x="82868" y="261090"/>
                    </a:cubicBezTo>
                    <a:cubicBezTo>
                      <a:pt x="86677" y="265837"/>
                      <a:pt x="91440" y="276281"/>
                      <a:pt x="89535" y="282926"/>
                    </a:cubicBezTo>
                    <a:close/>
                    <a:moveTo>
                      <a:pt x="112395" y="291471"/>
                    </a:moveTo>
                    <a:cubicBezTo>
                      <a:pt x="109538" y="287674"/>
                      <a:pt x="108585" y="282926"/>
                      <a:pt x="107633" y="279129"/>
                    </a:cubicBezTo>
                    <a:cubicBezTo>
                      <a:pt x="106680" y="274382"/>
                      <a:pt x="104775" y="270584"/>
                      <a:pt x="105727" y="265837"/>
                    </a:cubicBezTo>
                    <a:cubicBezTo>
                      <a:pt x="107633" y="261090"/>
                      <a:pt x="112395" y="260140"/>
                      <a:pt x="116205" y="262989"/>
                    </a:cubicBezTo>
                    <a:cubicBezTo>
                      <a:pt x="119063" y="265837"/>
                      <a:pt x="120015" y="270584"/>
                      <a:pt x="121920" y="274382"/>
                    </a:cubicBezTo>
                    <a:cubicBezTo>
                      <a:pt x="123825" y="279129"/>
                      <a:pt x="125730" y="282926"/>
                      <a:pt x="125730" y="287674"/>
                    </a:cubicBezTo>
                    <a:cubicBezTo>
                      <a:pt x="125730" y="295269"/>
                      <a:pt x="117158" y="297168"/>
                      <a:pt x="112395" y="291471"/>
                    </a:cubicBezTo>
                    <a:close/>
                    <a:moveTo>
                      <a:pt x="147638" y="288623"/>
                    </a:moveTo>
                    <a:cubicBezTo>
                      <a:pt x="144780" y="281977"/>
                      <a:pt x="142875" y="274382"/>
                      <a:pt x="141923" y="266786"/>
                    </a:cubicBezTo>
                    <a:cubicBezTo>
                      <a:pt x="140970" y="260140"/>
                      <a:pt x="151448" y="257292"/>
                      <a:pt x="154305" y="262989"/>
                    </a:cubicBezTo>
                    <a:cubicBezTo>
                      <a:pt x="157163" y="269635"/>
                      <a:pt x="160020" y="277230"/>
                      <a:pt x="161925" y="284825"/>
                    </a:cubicBezTo>
                    <a:cubicBezTo>
                      <a:pt x="164783" y="294319"/>
                      <a:pt x="151448" y="298117"/>
                      <a:pt x="147638" y="288623"/>
                    </a:cubicBezTo>
                    <a:close/>
                    <a:moveTo>
                      <a:pt x="202883" y="283876"/>
                    </a:moveTo>
                    <a:cubicBezTo>
                      <a:pt x="200977" y="288623"/>
                      <a:pt x="196215" y="290522"/>
                      <a:pt x="192405" y="288623"/>
                    </a:cubicBezTo>
                    <a:cubicBezTo>
                      <a:pt x="187643" y="285775"/>
                      <a:pt x="185738" y="280078"/>
                      <a:pt x="183833" y="274382"/>
                    </a:cubicBezTo>
                    <a:cubicBezTo>
                      <a:pt x="181927" y="269635"/>
                      <a:pt x="180023" y="264887"/>
                      <a:pt x="180975" y="259191"/>
                    </a:cubicBezTo>
                    <a:cubicBezTo>
                      <a:pt x="181927" y="254444"/>
                      <a:pt x="188595" y="253494"/>
                      <a:pt x="191452" y="256343"/>
                    </a:cubicBezTo>
                    <a:cubicBezTo>
                      <a:pt x="195263" y="260140"/>
                      <a:pt x="197168" y="264887"/>
                      <a:pt x="199073" y="269635"/>
                    </a:cubicBezTo>
                    <a:cubicBezTo>
                      <a:pt x="200977" y="274382"/>
                      <a:pt x="204788" y="279129"/>
                      <a:pt x="202883" y="283876"/>
                    </a:cubicBezTo>
                    <a:close/>
                    <a:moveTo>
                      <a:pt x="227648" y="279129"/>
                    </a:moveTo>
                    <a:cubicBezTo>
                      <a:pt x="223838" y="275331"/>
                      <a:pt x="222885" y="270584"/>
                      <a:pt x="221933" y="265837"/>
                    </a:cubicBezTo>
                    <a:cubicBezTo>
                      <a:pt x="220980" y="261090"/>
                      <a:pt x="219075" y="257292"/>
                      <a:pt x="219075" y="252545"/>
                    </a:cubicBezTo>
                    <a:cubicBezTo>
                      <a:pt x="219075" y="246849"/>
                      <a:pt x="226695" y="244000"/>
                      <a:pt x="229552" y="247798"/>
                    </a:cubicBezTo>
                    <a:cubicBezTo>
                      <a:pt x="232410" y="251596"/>
                      <a:pt x="234315" y="255393"/>
                      <a:pt x="236220" y="260140"/>
                    </a:cubicBezTo>
                    <a:cubicBezTo>
                      <a:pt x="238125" y="264887"/>
                      <a:pt x="240983" y="269635"/>
                      <a:pt x="240030" y="274382"/>
                    </a:cubicBezTo>
                    <a:cubicBezTo>
                      <a:pt x="239077" y="280078"/>
                      <a:pt x="232410" y="282926"/>
                      <a:pt x="227648" y="279129"/>
                    </a:cubicBezTo>
                    <a:close/>
                    <a:moveTo>
                      <a:pt x="279083" y="267736"/>
                    </a:moveTo>
                    <a:cubicBezTo>
                      <a:pt x="277178" y="272483"/>
                      <a:pt x="270510" y="272483"/>
                      <a:pt x="267653" y="269635"/>
                    </a:cubicBezTo>
                    <a:cubicBezTo>
                      <a:pt x="263843" y="265837"/>
                      <a:pt x="263843" y="261090"/>
                      <a:pt x="261938" y="256343"/>
                    </a:cubicBezTo>
                    <a:cubicBezTo>
                      <a:pt x="260033" y="251596"/>
                      <a:pt x="259080" y="246849"/>
                      <a:pt x="259080" y="242101"/>
                    </a:cubicBezTo>
                    <a:cubicBezTo>
                      <a:pt x="259080" y="235456"/>
                      <a:pt x="268605" y="233557"/>
                      <a:pt x="271463" y="238304"/>
                    </a:cubicBezTo>
                    <a:cubicBezTo>
                      <a:pt x="275273" y="245899"/>
                      <a:pt x="282893" y="259191"/>
                      <a:pt x="279083" y="267736"/>
                    </a:cubicBezTo>
                    <a:close/>
                    <a:moveTo>
                      <a:pt x="304800" y="254444"/>
                    </a:moveTo>
                    <a:cubicBezTo>
                      <a:pt x="299085" y="247798"/>
                      <a:pt x="296228" y="236405"/>
                      <a:pt x="295275" y="227860"/>
                    </a:cubicBezTo>
                    <a:cubicBezTo>
                      <a:pt x="294323" y="221214"/>
                      <a:pt x="302895" y="220265"/>
                      <a:pt x="305753" y="225012"/>
                    </a:cubicBezTo>
                    <a:cubicBezTo>
                      <a:pt x="310515" y="231658"/>
                      <a:pt x="315278" y="241152"/>
                      <a:pt x="316230" y="249697"/>
                    </a:cubicBezTo>
                    <a:cubicBezTo>
                      <a:pt x="317183" y="256343"/>
                      <a:pt x="308610" y="259191"/>
                      <a:pt x="304800" y="254444"/>
                    </a:cubicBezTo>
                    <a:close/>
                    <a:moveTo>
                      <a:pt x="341948" y="238304"/>
                    </a:moveTo>
                    <a:cubicBezTo>
                      <a:pt x="338138" y="235456"/>
                      <a:pt x="337185" y="230708"/>
                      <a:pt x="335280" y="226911"/>
                    </a:cubicBezTo>
                    <a:cubicBezTo>
                      <a:pt x="333375" y="224063"/>
                      <a:pt x="331470" y="218366"/>
                      <a:pt x="330518" y="214568"/>
                    </a:cubicBezTo>
                    <a:cubicBezTo>
                      <a:pt x="329565" y="209821"/>
                      <a:pt x="334328" y="206024"/>
                      <a:pt x="339090" y="207922"/>
                    </a:cubicBezTo>
                    <a:cubicBezTo>
                      <a:pt x="345758" y="211720"/>
                      <a:pt x="353378" y="225961"/>
                      <a:pt x="354330" y="233557"/>
                    </a:cubicBezTo>
                    <a:cubicBezTo>
                      <a:pt x="354330" y="240203"/>
                      <a:pt x="346710" y="243051"/>
                      <a:pt x="341948" y="238304"/>
                    </a:cubicBezTo>
                    <a:close/>
                    <a:moveTo>
                      <a:pt x="380048" y="218366"/>
                    </a:moveTo>
                    <a:cubicBezTo>
                      <a:pt x="375285" y="216467"/>
                      <a:pt x="371475" y="208872"/>
                      <a:pt x="368618" y="204125"/>
                    </a:cubicBezTo>
                    <a:cubicBezTo>
                      <a:pt x="365760" y="199378"/>
                      <a:pt x="363855" y="195580"/>
                      <a:pt x="364808" y="189883"/>
                    </a:cubicBezTo>
                    <a:cubicBezTo>
                      <a:pt x="365760" y="185136"/>
                      <a:pt x="370523" y="184187"/>
                      <a:pt x="374333" y="186086"/>
                    </a:cubicBezTo>
                    <a:cubicBezTo>
                      <a:pt x="379095" y="187985"/>
                      <a:pt x="381000" y="193681"/>
                      <a:pt x="383858" y="197479"/>
                    </a:cubicBezTo>
                    <a:cubicBezTo>
                      <a:pt x="385763" y="201277"/>
                      <a:pt x="389573" y="205074"/>
                      <a:pt x="390525" y="209821"/>
                    </a:cubicBezTo>
                    <a:cubicBezTo>
                      <a:pt x="391478" y="216467"/>
                      <a:pt x="385763" y="220265"/>
                      <a:pt x="380048" y="218366"/>
                    </a:cubicBezTo>
                    <a:close/>
                    <a:moveTo>
                      <a:pt x="422910" y="188934"/>
                    </a:moveTo>
                    <a:cubicBezTo>
                      <a:pt x="421958" y="193681"/>
                      <a:pt x="417195" y="194631"/>
                      <a:pt x="413385" y="193681"/>
                    </a:cubicBezTo>
                    <a:cubicBezTo>
                      <a:pt x="407670" y="192732"/>
                      <a:pt x="405765" y="187985"/>
                      <a:pt x="402908" y="184187"/>
                    </a:cubicBezTo>
                    <a:cubicBezTo>
                      <a:pt x="400050" y="180389"/>
                      <a:pt x="398145" y="176592"/>
                      <a:pt x="396240" y="171845"/>
                    </a:cubicBezTo>
                    <a:cubicBezTo>
                      <a:pt x="394335" y="166148"/>
                      <a:pt x="401003" y="162350"/>
                      <a:pt x="405765" y="164249"/>
                    </a:cubicBezTo>
                    <a:cubicBezTo>
                      <a:pt x="414338" y="168996"/>
                      <a:pt x="424815" y="179440"/>
                      <a:pt x="422910" y="188934"/>
                    </a:cubicBezTo>
                    <a:close/>
                    <a:moveTo>
                      <a:pt x="440055" y="161401"/>
                    </a:moveTo>
                    <a:cubicBezTo>
                      <a:pt x="435293" y="159502"/>
                      <a:pt x="433388" y="154755"/>
                      <a:pt x="430530" y="150008"/>
                    </a:cubicBezTo>
                    <a:cubicBezTo>
                      <a:pt x="428625" y="146210"/>
                      <a:pt x="424815" y="142413"/>
                      <a:pt x="425768" y="137666"/>
                    </a:cubicBezTo>
                    <a:cubicBezTo>
                      <a:pt x="425768" y="133868"/>
                      <a:pt x="429578" y="130070"/>
                      <a:pt x="433388" y="131969"/>
                    </a:cubicBezTo>
                    <a:cubicBezTo>
                      <a:pt x="438150" y="132918"/>
                      <a:pt x="441008" y="136716"/>
                      <a:pt x="442913" y="140514"/>
                    </a:cubicBezTo>
                    <a:cubicBezTo>
                      <a:pt x="445770" y="144311"/>
                      <a:pt x="449580" y="148109"/>
                      <a:pt x="450533" y="152856"/>
                    </a:cubicBezTo>
                    <a:cubicBezTo>
                      <a:pt x="452438" y="159502"/>
                      <a:pt x="446723" y="164249"/>
                      <a:pt x="440055" y="161401"/>
                    </a:cubicBezTo>
                    <a:close/>
                    <a:moveTo>
                      <a:pt x="461010" y="128171"/>
                    </a:moveTo>
                    <a:cubicBezTo>
                      <a:pt x="453390" y="123424"/>
                      <a:pt x="447675" y="113930"/>
                      <a:pt x="444818" y="106335"/>
                    </a:cubicBezTo>
                    <a:cubicBezTo>
                      <a:pt x="442913" y="101588"/>
                      <a:pt x="449580" y="96841"/>
                      <a:pt x="454343" y="99689"/>
                    </a:cubicBezTo>
                    <a:cubicBezTo>
                      <a:pt x="458153" y="101588"/>
                      <a:pt x="461010" y="105385"/>
                      <a:pt x="463868" y="108234"/>
                    </a:cubicBezTo>
                    <a:cubicBezTo>
                      <a:pt x="466725" y="112031"/>
                      <a:pt x="470535" y="115829"/>
                      <a:pt x="470535" y="120576"/>
                    </a:cubicBezTo>
                    <a:cubicBezTo>
                      <a:pt x="470535" y="126273"/>
                      <a:pt x="464820" y="131020"/>
                      <a:pt x="461010" y="128171"/>
                    </a:cubicBezTo>
                    <a:close/>
                    <a:moveTo>
                      <a:pt x="472440" y="88296"/>
                    </a:moveTo>
                    <a:cubicBezTo>
                      <a:pt x="466725" y="84498"/>
                      <a:pt x="461963" y="76903"/>
                      <a:pt x="458153" y="70257"/>
                    </a:cubicBezTo>
                    <a:cubicBezTo>
                      <a:pt x="454343" y="63611"/>
                      <a:pt x="461963" y="56016"/>
                      <a:pt x="466725" y="62662"/>
                    </a:cubicBezTo>
                    <a:cubicBezTo>
                      <a:pt x="471488" y="69307"/>
                      <a:pt x="478155" y="73105"/>
                      <a:pt x="478155" y="82599"/>
                    </a:cubicBezTo>
                    <a:cubicBezTo>
                      <a:pt x="480060" y="87346"/>
                      <a:pt x="477203" y="91144"/>
                      <a:pt x="472440" y="8829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4CD761A2-B8B6-8F71-9B18-F98E293FDBB7}"/>
                  </a:ext>
                </a:extLst>
              </p:cNvPr>
              <p:cNvSpPr/>
              <p:nvPr/>
            </p:nvSpPr>
            <p:spPr>
              <a:xfrm>
                <a:off x="1292592" y="1536154"/>
                <a:ext cx="423723" cy="274114"/>
              </a:xfrm>
              <a:custGeom>
                <a:avLst/>
                <a:gdLst>
                  <a:gd name="connsiteX0" fmla="*/ 44040 w 423723"/>
                  <a:gd name="connsiteY0" fmla="*/ 264317 h 274114"/>
                  <a:gd name="connsiteX1" fmla="*/ 234540 w 423723"/>
                  <a:gd name="connsiteY1" fmla="*/ 248177 h 274114"/>
                  <a:gd name="connsiteX2" fmla="*/ 420277 w 423723"/>
                  <a:gd name="connsiteY2" fmla="*/ 47850 h 274114"/>
                  <a:gd name="connsiteX3" fmla="*/ 415515 w 423723"/>
                  <a:gd name="connsiteY3" fmla="*/ 43103 h 274114"/>
                  <a:gd name="connsiteX4" fmla="*/ 404085 w 423723"/>
                  <a:gd name="connsiteY4" fmla="*/ 28862 h 274114"/>
                  <a:gd name="connsiteX5" fmla="*/ 371700 w 423723"/>
                  <a:gd name="connsiteY5" fmla="*/ 8924 h 274114"/>
                  <a:gd name="connsiteX6" fmla="*/ 152625 w 423723"/>
                  <a:gd name="connsiteY6" fmla="*/ 45951 h 274114"/>
                  <a:gd name="connsiteX7" fmla="*/ 7845 w 423723"/>
                  <a:gd name="connsiteY7" fmla="*/ 169375 h 274114"/>
                  <a:gd name="connsiteX8" fmla="*/ 2130 w 423723"/>
                  <a:gd name="connsiteY8" fmla="*/ 217796 h 274114"/>
                  <a:gd name="connsiteX9" fmla="*/ 44040 w 423723"/>
                  <a:gd name="connsiteY9" fmla="*/ 264317 h 274114"/>
                  <a:gd name="connsiteX10" fmla="*/ 32610 w 423723"/>
                  <a:gd name="connsiteY10" fmla="*/ 169375 h 274114"/>
                  <a:gd name="connsiteX11" fmla="*/ 261210 w 423723"/>
                  <a:gd name="connsiteY11" fmla="*/ 29811 h 274114"/>
                  <a:gd name="connsiteX12" fmla="*/ 382177 w 423723"/>
                  <a:gd name="connsiteY12" fmla="*/ 35507 h 274114"/>
                  <a:gd name="connsiteX13" fmla="*/ 401227 w 423723"/>
                  <a:gd name="connsiteY13" fmla="*/ 98169 h 274114"/>
                  <a:gd name="connsiteX14" fmla="*/ 292642 w 423723"/>
                  <a:gd name="connsiteY14" fmla="*/ 206403 h 274114"/>
                  <a:gd name="connsiteX15" fmla="*/ 265972 w 423723"/>
                  <a:gd name="connsiteY15" fmla="*/ 218745 h 274114"/>
                  <a:gd name="connsiteX16" fmla="*/ 186915 w 423723"/>
                  <a:gd name="connsiteY16" fmla="*/ 241531 h 274114"/>
                  <a:gd name="connsiteX17" fmla="*/ 109762 w 423723"/>
                  <a:gd name="connsiteY17" fmla="*/ 255772 h 274114"/>
                  <a:gd name="connsiteX18" fmla="*/ 25942 w 423723"/>
                  <a:gd name="connsiteY18" fmla="*/ 200706 h 274114"/>
                  <a:gd name="connsiteX19" fmla="*/ 32610 w 423723"/>
                  <a:gd name="connsiteY19" fmla="*/ 169375 h 2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3723" h="274114">
                    <a:moveTo>
                      <a:pt x="44040" y="264317"/>
                    </a:moveTo>
                    <a:cubicBezTo>
                      <a:pt x="104047" y="287103"/>
                      <a:pt x="175485" y="265267"/>
                      <a:pt x="234540" y="248177"/>
                    </a:cubicBezTo>
                    <a:cubicBezTo>
                      <a:pt x="322170" y="222543"/>
                      <a:pt x="445995" y="156084"/>
                      <a:pt x="420277" y="47850"/>
                    </a:cubicBezTo>
                    <a:cubicBezTo>
                      <a:pt x="419325" y="45002"/>
                      <a:pt x="417420" y="44052"/>
                      <a:pt x="415515" y="43103"/>
                    </a:cubicBezTo>
                    <a:cubicBezTo>
                      <a:pt x="412657" y="38356"/>
                      <a:pt x="408847" y="33609"/>
                      <a:pt x="404085" y="28862"/>
                    </a:cubicBezTo>
                    <a:cubicBezTo>
                      <a:pt x="395512" y="21266"/>
                      <a:pt x="385035" y="14620"/>
                      <a:pt x="371700" y="8924"/>
                    </a:cubicBezTo>
                    <a:cubicBezTo>
                      <a:pt x="305977" y="-17660"/>
                      <a:pt x="212632" y="21266"/>
                      <a:pt x="152625" y="45951"/>
                    </a:cubicBezTo>
                    <a:cubicBezTo>
                      <a:pt x="93570" y="70636"/>
                      <a:pt x="37372" y="112410"/>
                      <a:pt x="7845" y="169375"/>
                    </a:cubicBezTo>
                    <a:cubicBezTo>
                      <a:pt x="-728" y="185515"/>
                      <a:pt x="-1680" y="202605"/>
                      <a:pt x="2130" y="217796"/>
                    </a:cubicBezTo>
                    <a:cubicBezTo>
                      <a:pt x="7845" y="238683"/>
                      <a:pt x="22132" y="255772"/>
                      <a:pt x="44040" y="264317"/>
                    </a:cubicBezTo>
                    <a:close/>
                    <a:moveTo>
                      <a:pt x="32610" y="169375"/>
                    </a:moveTo>
                    <a:cubicBezTo>
                      <a:pt x="74520" y="90574"/>
                      <a:pt x="180247" y="51648"/>
                      <a:pt x="261210" y="29811"/>
                    </a:cubicBezTo>
                    <a:cubicBezTo>
                      <a:pt x="297405" y="20317"/>
                      <a:pt x="351697" y="15570"/>
                      <a:pt x="382177" y="35507"/>
                    </a:cubicBezTo>
                    <a:cubicBezTo>
                      <a:pt x="400275" y="46900"/>
                      <a:pt x="408847" y="65889"/>
                      <a:pt x="401227" y="98169"/>
                    </a:cubicBezTo>
                    <a:cubicBezTo>
                      <a:pt x="386940" y="154185"/>
                      <a:pt x="343125" y="185515"/>
                      <a:pt x="292642" y="206403"/>
                    </a:cubicBezTo>
                    <a:cubicBezTo>
                      <a:pt x="290737" y="207352"/>
                      <a:pt x="269782" y="216846"/>
                      <a:pt x="265972" y="218745"/>
                    </a:cubicBezTo>
                    <a:cubicBezTo>
                      <a:pt x="240255" y="229189"/>
                      <a:pt x="213585" y="235835"/>
                      <a:pt x="186915" y="241531"/>
                    </a:cubicBezTo>
                    <a:cubicBezTo>
                      <a:pt x="161197" y="246278"/>
                      <a:pt x="136432" y="252924"/>
                      <a:pt x="109762" y="255772"/>
                    </a:cubicBezTo>
                    <a:cubicBezTo>
                      <a:pt x="68805" y="260519"/>
                      <a:pt x="26895" y="236784"/>
                      <a:pt x="25942" y="200706"/>
                    </a:cubicBezTo>
                    <a:cubicBezTo>
                      <a:pt x="24990" y="190263"/>
                      <a:pt x="26895" y="179819"/>
                      <a:pt x="32610" y="1693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</p:grpSp>
        <p:grpSp>
          <p:nvGrpSpPr>
            <p:cNvPr id="34" name="Графический объект 135">
              <a:extLst>
                <a:ext uri="{FF2B5EF4-FFF2-40B4-BE49-F238E27FC236}">
                  <a16:creationId xmlns:a16="http://schemas.microsoft.com/office/drawing/2014/main" id="{03F947BF-87CA-660E-3CA3-329F05760D6E}"/>
                </a:ext>
              </a:extLst>
            </p:cNvPr>
            <p:cNvGrpSpPr/>
            <p:nvPr userDrawn="1"/>
          </p:nvGrpSpPr>
          <p:grpSpPr>
            <a:xfrm rot="16445881">
              <a:off x="1134960" y="2294917"/>
              <a:ext cx="449327" cy="378870"/>
              <a:chOff x="851109" y="1746154"/>
              <a:chExt cx="449327" cy="378870"/>
            </a:xfrm>
            <a:solidFill>
              <a:schemeClr val="accent2"/>
            </a:solidFill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8379DCA3-6A4D-1807-3F1D-10267719FB9E}"/>
                  </a:ext>
                </a:extLst>
              </p:cNvPr>
              <p:cNvSpPr/>
              <p:nvPr/>
            </p:nvSpPr>
            <p:spPr>
              <a:xfrm>
                <a:off x="851109" y="1767241"/>
                <a:ext cx="449327" cy="357782"/>
              </a:xfrm>
              <a:custGeom>
                <a:avLst/>
                <a:gdLst>
                  <a:gd name="connsiteX0" fmla="*/ 448375 w 449327"/>
                  <a:gd name="connsiteY0" fmla="*/ 265837 h 357782"/>
                  <a:gd name="connsiteX1" fmla="*/ 311215 w 449327"/>
                  <a:gd name="connsiteY1" fmla="*/ 309510 h 357782"/>
                  <a:gd name="connsiteX2" fmla="*/ 125478 w 449327"/>
                  <a:gd name="connsiteY2" fmla="*/ 204125 h 357782"/>
                  <a:gd name="connsiteX3" fmla="*/ 26418 w 449327"/>
                  <a:gd name="connsiteY3" fmla="*/ 59813 h 357782"/>
                  <a:gd name="connsiteX4" fmla="*/ 28323 w 449327"/>
                  <a:gd name="connsiteY4" fmla="*/ 15191 h 357782"/>
                  <a:gd name="connsiteX5" fmla="*/ 34990 w 449327"/>
                  <a:gd name="connsiteY5" fmla="*/ 3798 h 357782"/>
                  <a:gd name="connsiteX6" fmla="*/ 37848 w 449327"/>
                  <a:gd name="connsiteY6" fmla="*/ 0 h 357782"/>
                  <a:gd name="connsiteX7" fmla="*/ 35943 w 449327"/>
                  <a:gd name="connsiteY7" fmla="*/ 949 h 357782"/>
                  <a:gd name="connsiteX8" fmla="*/ 20703 w 449327"/>
                  <a:gd name="connsiteY8" fmla="*/ 27533 h 357782"/>
                  <a:gd name="connsiteX9" fmla="*/ 13083 w 449327"/>
                  <a:gd name="connsiteY9" fmla="*/ 42724 h 357782"/>
                  <a:gd name="connsiteX10" fmla="*/ 7368 w 449327"/>
                  <a:gd name="connsiteY10" fmla="*/ 55066 h 357782"/>
                  <a:gd name="connsiteX11" fmla="*/ 700 w 449327"/>
                  <a:gd name="connsiteY11" fmla="*/ 104436 h 357782"/>
                  <a:gd name="connsiteX12" fmla="*/ 99760 w 449327"/>
                  <a:gd name="connsiteY12" fmla="*/ 248747 h 357782"/>
                  <a:gd name="connsiteX13" fmla="*/ 285498 w 449327"/>
                  <a:gd name="connsiteY13" fmla="*/ 354133 h 357782"/>
                  <a:gd name="connsiteX14" fmla="*/ 419800 w 449327"/>
                  <a:gd name="connsiteY14" fmla="*/ 314257 h 357782"/>
                  <a:gd name="connsiteX15" fmla="*/ 429325 w 449327"/>
                  <a:gd name="connsiteY15" fmla="*/ 300965 h 357782"/>
                  <a:gd name="connsiteX16" fmla="*/ 449328 w 449327"/>
                  <a:gd name="connsiteY16" fmla="*/ 261090 h 357782"/>
                  <a:gd name="connsiteX17" fmla="*/ 448375 w 449327"/>
                  <a:gd name="connsiteY17" fmla="*/ 265837 h 357782"/>
                  <a:gd name="connsiteX18" fmla="*/ 3558 w 449327"/>
                  <a:gd name="connsiteY18" fmla="*/ 76903 h 357782"/>
                  <a:gd name="connsiteX19" fmla="*/ 10225 w 449327"/>
                  <a:gd name="connsiteY19" fmla="*/ 65510 h 357782"/>
                  <a:gd name="connsiteX20" fmla="*/ 17845 w 449327"/>
                  <a:gd name="connsiteY20" fmla="*/ 58864 h 357782"/>
                  <a:gd name="connsiteX21" fmla="*/ 23560 w 449327"/>
                  <a:gd name="connsiteY21" fmla="*/ 63611 h 357782"/>
                  <a:gd name="connsiteX22" fmla="*/ 18798 w 449327"/>
                  <a:gd name="connsiteY22" fmla="*/ 75004 h 357782"/>
                  <a:gd name="connsiteX23" fmla="*/ 9273 w 449327"/>
                  <a:gd name="connsiteY23" fmla="*/ 83549 h 357782"/>
                  <a:gd name="connsiteX24" fmla="*/ 3558 w 449327"/>
                  <a:gd name="connsiteY24" fmla="*/ 76903 h 357782"/>
                  <a:gd name="connsiteX25" fmla="*/ 7368 w 449327"/>
                  <a:gd name="connsiteY25" fmla="*/ 113930 h 357782"/>
                  <a:gd name="connsiteX26" fmla="*/ 21655 w 449327"/>
                  <a:gd name="connsiteY26" fmla="*/ 93992 h 357782"/>
                  <a:gd name="connsiteX27" fmla="*/ 31180 w 449327"/>
                  <a:gd name="connsiteY27" fmla="*/ 102537 h 357782"/>
                  <a:gd name="connsiteX28" fmla="*/ 15940 w 449327"/>
                  <a:gd name="connsiteY28" fmla="*/ 119627 h 357782"/>
                  <a:gd name="connsiteX29" fmla="*/ 7368 w 449327"/>
                  <a:gd name="connsiteY29" fmla="*/ 113930 h 357782"/>
                  <a:gd name="connsiteX30" fmla="*/ 32133 w 449327"/>
                  <a:gd name="connsiteY30" fmla="*/ 153806 h 357782"/>
                  <a:gd name="connsiteX31" fmla="*/ 21655 w 449327"/>
                  <a:gd name="connsiteY31" fmla="*/ 144311 h 357782"/>
                  <a:gd name="connsiteX32" fmla="*/ 29275 w 449327"/>
                  <a:gd name="connsiteY32" fmla="*/ 132918 h 357782"/>
                  <a:gd name="connsiteX33" fmla="*/ 39753 w 449327"/>
                  <a:gd name="connsiteY33" fmla="*/ 124374 h 357782"/>
                  <a:gd name="connsiteX34" fmla="*/ 47373 w 449327"/>
                  <a:gd name="connsiteY34" fmla="*/ 131969 h 357782"/>
                  <a:gd name="connsiteX35" fmla="*/ 40705 w 449327"/>
                  <a:gd name="connsiteY35" fmla="*/ 143362 h 357782"/>
                  <a:gd name="connsiteX36" fmla="*/ 32133 w 449327"/>
                  <a:gd name="connsiteY36" fmla="*/ 153806 h 357782"/>
                  <a:gd name="connsiteX37" fmla="*/ 43563 w 449327"/>
                  <a:gd name="connsiteY37" fmla="*/ 172794 h 357782"/>
                  <a:gd name="connsiteX38" fmla="*/ 58803 w 449327"/>
                  <a:gd name="connsiteY38" fmla="*/ 155704 h 357782"/>
                  <a:gd name="connsiteX39" fmla="*/ 68328 w 449327"/>
                  <a:gd name="connsiteY39" fmla="*/ 164249 h 357782"/>
                  <a:gd name="connsiteX40" fmla="*/ 54040 w 449327"/>
                  <a:gd name="connsiteY40" fmla="*/ 182288 h 357782"/>
                  <a:gd name="connsiteX41" fmla="*/ 43563 w 449327"/>
                  <a:gd name="connsiteY41" fmla="*/ 172794 h 357782"/>
                  <a:gd name="connsiteX42" fmla="*/ 95950 w 449327"/>
                  <a:gd name="connsiteY42" fmla="*/ 191782 h 357782"/>
                  <a:gd name="connsiteX43" fmla="*/ 89283 w 449327"/>
                  <a:gd name="connsiteY43" fmla="*/ 206024 h 357782"/>
                  <a:gd name="connsiteX44" fmla="*/ 78805 w 449327"/>
                  <a:gd name="connsiteY44" fmla="*/ 216467 h 357782"/>
                  <a:gd name="connsiteX45" fmla="*/ 69280 w 449327"/>
                  <a:gd name="connsiteY45" fmla="*/ 209821 h 357782"/>
                  <a:gd name="connsiteX46" fmla="*/ 75948 w 449327"/>
                  <a:gd name="connsiteY46" fmla="*/ 195580 h 357782"/>
                  <a:gd name="connsiteX47" fmla="*/ 87378 w 449327"/>
                  <a:gd name="connsiteY47" fmla="*/ 185136 h 357782"/>
                  <a:gd name="connsiteX48" fmla="*/ 95950 w 449327"/>
                  <a:gd name="connsiteY48" fmla="*/ 191782 h 357782"/>
                  <a:gd name="connsiteX49" fmla="*/ 123573 w 449327"/>
                  <a:gd name="connsiteY49" fmla="*/ 217417 h 357782"/>
                  <a:gd name="connsiteX50" fmla="*/ 116905 w 449327"/>
                  <a:gd name="connsiteY50" fmla="*/ 229759 h 357782"/>
                  <a:gd name="connsiteX51" fmla="*/ 107380 w 449327"/>
                  <a:gd name="connsiteY51" fmla="*/ 241152 h 357782"/>
                  <a:gd name="connsiteX52" fmla="*/ 96903 w 449327"/>
                  <a:gd name="connsiteY52" fmla="*/ 233557 h 357782"/>
                  <a:gd name="connsiteX53" fmla="*/ 104523 w 449327"/>
                  <a:gd name="connsiteY53" fmla="*/ 221214 h 357782"/>
                  <a:gd name="connsiteX54" fmla="*/ 114048 w 449327"/>
                  <a:gd name="connsiteY54" fmla="*/ 211720 h 357782"/>
                  <a:gd name="connsiteX55" fmla="*/ 123573 w 449327"/>
                  <a:gd name="connsiteY55" fmla="*/ 217417 h 357782"/>
                  <a:gd name="connsiteX56" fmla="*/ 154053 w 449327"/>
                  <a:gd name="connsiteY56" fmla="*/ 246849 h 357782"/>
                  <a:gd name="connsiteX57" fmla="*/ 133098 w 449327"/>
                  <a:gd name="connsiteY57" fmla="*/ 269635 h 357782"/>
                  <a:gd name="connsiteX58" fmla="*/ 125478 w 449327"/>
                  <a:gd name="connsiteY58" fmla="*/ 261090 h 357782"/>
                  <a:gd name="connsiteX59" fmla="*/ 134050 w 449327"/>
                  <a:gd name="connsiteY59" fmla="*/ 248747 h 357782"/>
                  <a:gd name="connsiteX60" fmla="*/ 144528 w 449327"/>
                  <a:gd name="connsiteY60" fmla="*/ 238304 h 357782"/>
                  <a:gd name="connsiteX61" fmla="*/ 154053 w 449327"/>
                  <a:gd name="connsiteY61" fmla="*/ 246849 h 357782"/>
                  <a:gd name="connsiteX62" fmla="*/ 184533 w 449327"/>
                  <a:gd name="connsiteY62" fmla="*/ 269635 h 357782"/>
                  <a:gd name="connsiteX63" fmla="*/ 169293 w 449327"/>
                  <a:gd name="connsiteY63" fmla="*/ 291471 h 357782"/>
                  <a:gd name="connsiteX64" fmla="*/ 158815 w 449327"/>
                  <a:gd name="connsiteY64" fmla="*/ 283876 h 357782"/>
                  <a:gd name="connsiteX65" fmla="*/ 175960 w 449327"/>
                  <a:gd name="connsiteY65" fmla="*/ 262039 h 357782"/>
                  <a:gd name="connsiteX66" fmla="*/ 184533 w 449327"/>
                  <a:gd name="connsiteY66" fmla="*/ 269635 h 357782"/>
                  <a:gd name="connsiteX67" fmla="*/ 203583 w 449327"/>
                  <a:gd name="connsiteY67" fmla="*/ 313308 h 357782"/>
                  <a:gd name="connsiteX68" fmla="*/ 193105 w 449327"/>
                  <a:gd name="connsiteY68" fmla="*/ 305712 h 357782"/>
                  <a:gd name="connsiteX69" fmla="*/ 198820 w 449327"/>
                  <a:gd name="connsiteY69" fmla="*/ 294319 h 357782"/>
                  <a:gd name="connsiteX70" fmla="*/ 206440 w 449327"/>
                  <a:gd name="connsiteY70" fmla="*/ 283876 h 357782"/>
                  <a:gd name="connsiteX71" fmla="*/ 216918 w 449327"/>
                  <a:gd name="connsiteY71" fmla="*/ 287674 h 357782"/>
                  <a:gd name="connsiteX72" fmla="*/ 203583 w 449327"/>
                  <a:gd name="connsiteY72" fmla="*/ 313308 h 357782"/>
                  <a:gd name="connsiteX73" fmla="*/ 250255 w 449327"/>
                  <a:gd name="connsiteY73" fmla="*/ 318055 h 357782"/>
                  <a:gd name="connsiteX74" fmla="*/ 243588 w 449327"/>
                  <a:gd name="connsiteY74" fmla="*/ 330397 h 357782"/>
                  <a:gd name="connsiteX75" fmla="*/ 231205 w 449327"/>
                  <a:gd name="connsiteY75" fmla="*/ 325650 h 357782"/>
                  <a:gd name="connsiteX76" fmla="*/ 236920 w 449327"/>
                  <a:gd name="connsiteY76" fmla="*/ 308561 h 357782"/>
                  <a:gd name="connsiteX77" fmla="*/ 246445 w 449327"/>
                  <a:gd name="connsiteY77" fmla="*/ 297168 h 357782"/>
                  <a:gd name="connsiteX78" fmla="*/ 255018 w 449327"/>
                  <a:gd name="connsiteY78" fmla="*/ 302864 h 357782"/>
                  <a:gd name="connsiteX79" fmla="*/ 250255 w 449327"/>
                  <a:gd name="connsiteY79" fmla="*/ 318055 h 357782"/>
                  <a:gd name="connsiteX80" fmla="*/ 278830 w 449327"/>
                  <a:gd name="connsiteY80" fmla="*/ 345588 h 357782"/>
                  <a:gd name="connsiteX81" fmla="*/ 269305 w 449327"/>
                  <a:gd name="connsiteY81" fmla="*/ 340841 h 357782"/>
                  <a:gd name="connsiteX82" fmla="*/ 271210 w 449327"/>
                  <a:gd name="connsiteY82" fmla="*/ 326600 h 357782"/>
                  <a:gd name="connsiteX83" fmla="*/ 277878 w 449327"/>
                  <a:gd name="connsiteY83" fmla="*/ 314257 h 357782"/>
                  <a:gd name="connsiteX84" fmla="*/ 289308 w 449327"/>
                  <a:gd name="connsiteY84" fmla="*/ 318055 h 357782"/>
                  <a:gd name="connsiteX85" fmla="*/ 278830 w 449327"/>
                  <a:gd name="connsiteY85" fmla="*/ 345588 h 357782"/>
                  <a:gd name="connsiteX86" fmla="*/ 331218 w 449327"/>
                  <a:gd name="connsiteY86" fmla="*/ 336094 h 357782"/>
                  <a:gd name="connsiteX87" fmla="*/ 324550 w 449327"/>
                  <a:gd name="connsiteY87" fmla="*/ 349386 h 357782"/>
                  <a:gd name="connsiteX88" fmla="*/ 311215 w 449327"/>
                  <a:gd name="connsiteY88" fmla="*/ 344639 h 357782"/>
                  <a:gd name="connsiteX89" fmla="*/ 315025 w 449327"/>
                  <a:gd name="connsiteY89" fmla="*/ 330397 h 357782"/>
                  <a:gd name="connsiteX90" fmla="*/ 322645 w 449327"/>
                  <a:gd name="connsiteY90" fmla="*/ 319004 h 357782"/>
                  <a:gd name="connsiteX91" fmla="*/ 332170 w 449327"/>
                  <a:gd name="connsiteY91" fmla="*/ 321853 h 357782"/>
                  <a:gd name="connsiteX92" fmla="*/ 331218 w 449327"/>
                  <a:gd name="connsiteY92" fmla="*/ 336094 h 357782"/>
                  <a:gd name="connsiteX93" fmla="*/ 369318 w 449327"/>
                  <a:gd name="connsiteY93" fmla="*/ 336094 h 357782"/>
                  <a:gd name="connsiteX94" fmla="*/ 362650 w 449327"/>
                  <a:gd name="connsiteY94" fmla="*/ 348436 h 357782"/>
                  <a:gd name="connsiteX95" fmla="*/ 351220 w 449327"/>
                  <a:gd name="connsiteY95" fmla="*/ 344639 h 357782"/>
                  <a:gd name="connsiteX96" fmla="*/ 360745 w 449327"/>
                  <a:gd name="connsiteY96" fmla="*/ 319004 h 357782"/>
                  <a:gd name="connsiteX97" fmla="*/ 372175 w 449327"/>
                  <a:gd name="connsiteY97" fmla="*/ 322802 h 357782"/>
                  <a:gd name="connsiteX98" fmla="*/ 369318 w 449327"/>
                  <a:gd name="connsiteY98" fmla="*/ 336094 h 357782"/>
                  <a:gd name="connsiteX99" fmla="*/ 409323 w 449327"/>
                  <a:gd name="connsiteY99" fmla="*/ 313308 h 357782"/>
                  <a:gd name="connsiteX100" fmla="*/ 399798 w 449327"/>
                  <a:gd name="connsiteY100" fmla="*/ 333246 h 357782"/>
                  <a:gd name="connsiteX101" fmla="*/ 391225 w 449327"/>
                  <a:gd name="connsiteY101" fmla="*/ 331347 h 357782"/>
                  <a:gd name="connsiteX102" fmla="*/ 397893 w 449327"/>
                  <a:gd name="connsiteY102" fmla="*/ 310460 h 357782"/>
                  <a:gd name="connsiteX103" fmla="*/ 409323 w 449327"/>
                  <a:gd name="connsiteY103" fmla="*/ 313308 h 357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49327" h="357782">
                    <a:moveTo>
                      <a:pt x="448375" y="265837"/>
                    </a:moveTo>
                    <a:cubicBezTo>
                      <a:pt x="426468" y="311409"/>
                      <a:pt x="355030" y="319954"/>
                      <a:pt x="311215" y="309510"/>
                    </a:cubicBezTo>
                    <a:cubicBezTo>
                      <a:pt x="240730" y="294319"/>
                      <a:pt x="176913" y="253494"/>
                      <a:pt x="125478" y="204125"/>
                    </a:cubicBezTo>
                    <a:cubicBezTo>
                      <a:pt x="86425" y="166148"/>
                      <a:pt x="32133" y="116778"/>
                      <a:pt x="26418" y="59813"/>
                    </a:cubicBezTo>
                    <a:cubicBezTo>
                      <a:pt x="24513" y="39876"/>
                      <a:pt x="24513" y="28483"/>
                      <a:pt x="28323" y="15191"/>
                    </a:cubicBezTo>
                    <a:cubicBezTo>
                      <a:pt x="30228" y="8545"/>
                      <a:pt x="33085" y="5696"/>
                      <a:pt x="34990" y="3798"/>
                    </a:cubicBezTo>
                    <a:cubicBezTo>
                      <a:pt x="35943" y="2848"/>
                      <a:pt x="36895" y="1899"/>
                      <a:pt x="37848" y="0"/>
                    </a:cubicBezTo>
                    <a:cubicBezTo>
                      <a:pt x="36895" y="0"/>
                      <a:pt x="35943" y="949"/>
                      <a:pt x="35943" y="949"/>
                    </a:cubicBezTo>
                    <a:cubicBezTo>
                      <a:pt x="30228" y="9494"/>
                      <a:pt x="24513" y="18039"/>
                      <a:pt x="20703" y="27533"/>
                    </a:cubicBezTo>
                    <a:cubicBezTo>
                      <a:pt x="18798" y="31331"/>
                      <a:pt x="14988" y="37027"/>
                      <a:pt x="13083" y="42724"/>
                    </a:cubicBezTo>
                    <a:cubicBezTo>
                      <a:pt x="11178" y="45572"/>
                      <a:pt x="9273" y="49370"/>
                      <a:pt x="7368" y="55066"/>
                    </a:cubicBezTo>
                    <a:cubicBezTo>
                      <a:pt x="700" y="68358"/>
                      <a:pt x="-1205" y="84498"/>
                      <a:pt x="700" y="104436"/>
                    </a:cubicBezTo>
                    <a:cubicBezTo>
                      <a:pt x="7368" y="162350"/>
                      <a:pt x="60708" y="210771"/>
                      <a:pt x="99760" y="248747"/>
                    </a:cubicBezTo>
                    <a:cubicBezTo>
                      <a:pt x="151195" y="299066"/>
                      <a:pt x="214060" y="338942"/>
                      <a:pt x="285498" y="354133"/>
                    </a:cubicBezTo>
                    <a:cubicBezTo>
                      <a:pt x="327408" y="363627"/>
                      <a:pt x="395035" y="356032"/>
                      <a:pt x="419800" y="314257"/>
                    </a:cubicBezTo>
                    <a:cubicBezTo>
                      <a:pt x="423610" y="309510"/>
                      <a:pt x="427420" y="304763"/>
                      <a:pt x="429325" y="300965"/>
                    </a:cubicBezTo>
                    <a:cubicBezTo>
                      <a:pt x="437898" y="289572"/>
                      <a:pt x="445518" y="275331"/>
                      <a:pt x="449328" y="261090"/>
                    </a:cubicBezTo>
                    <a:cubicBezTo>
                      <a:pt x="449328" y="262989"/>
                      <a:pt x="448375" y="263938"/>
                      <a:pt x="448375" y="265837"/>
                    </a:cubicBezTo>
                    <a:close/>
                    <a:moveTo>
                      <a:pt x="3558" y="76903"/>
                    </a:moveTo>
                    <a:cubicBezTo>
                      <a:pt x="3558" y="72156"/>
                      <a:pt x="7368" y="69307"/>
                      <a:pt x="10225" y="65510"/>
                    </a:cubicBezTo>
                    <a:cubicBezTo>
                      <a:pt x="12130" y="62662"/>
                      <a:pt x="14035" y="59813"/>
                      <a:pt x="17845" y="58864"/>
                    </a:cubicBezTo>
                    <a:cubicBezTo>
                      <a:pt x="21655" y="57914"/>
                      <a:pt x="23560" y="58864"/>
                      <a:pt x="23560" y="63611"/>
                    </a:cubicBezTo>
                    <a:cubicBezTo>
                      <a:pt x="23560" y="68358"/>
                      <a:pt x="21655" y="71206"/>
                      <a:pt x="18798" y="75004"/>
                    </a:cubicBezTo>
                    <a:cubicBezTo>
                      <a:pt x="15940" y="78802"/>
                      <a:pt x="14035" y="82599"/>
                      <a:pt x="9273" y="83549"/>
                    </a:cubicBezTo>
                    <a:cubicBezTo>
                      <a:pt x="4510" y="84498"/>
                      <a:pt x="2605" y="81650"/>
                      <a:pt x="3558" y="76903"/>
                    </a:cubicBezTo>
                    <a:close/>
                    <a:moveTo>
                      <a:pt x="7368" y="113930"/>
                    </a:moveTo>
                    <a:cubicBezTo>
                      <a:pt x="7368" y="106335"/>
                      <a:pt x="14988" y="97790"/>
                      <a:pt x="21655" y="93992"/>
                    </a:cubicBezTo>
                    <a:cubicBezTo>
                      <a:pt x="27370" y="91144"/>
                      <a:pt x="33085" y="95891"/>
                      <a:pt x="31180" y="102537"/>
                    </a:cubicBezTo>
                    <a:cubicBezTo>
                      <a:pt x="29275" y="108234"/>
                      <a:pt x="22608" y="117728"/>
                      <a:pt x="15940" y="119627"/>
                    </a:cubicBezTo>
                    <a:cubicBezTo>
                      <a:pt x="13083" y="121525"/>
                      <a:pt x="7368" y="118677"/>
                      <a:pt x="7368" y="113930"/>
                    </a:cubicBezTo>
                    <a:close/>
                    <a:moveTo>
                      <a:pt x="32133" y="153806"/>
                    </a:moveTo>
                    <a:cubicBezTo>
                      <a:pt x="25465" y="157603"/>
                      <a:pt x="19750" y="150957"/>
                      <a:pt x="21655" y="144311"/>
                    </a:cubicBezTo>
                    <a:cubicBezTo>
                      <a:pt x="23560" y="140514"/>
                      <a:pt x="26418" y="136716"/>
                      <a:pt x="29275" y="132918"/>
                    </a:cubicBezTo>
                    <a:cubicBezTo>
                      <a:pt x="32133" y="129121"/>
                      <a:pt x="34990" y="125323"/>
                      <a:pt x="39753" y="124374"/>
                    </a:cubicBezTo>
                    <a:cubicBezTo>
                      <a:pt x="44515" y="123424"/>
                      <a:pt x="48325" y="126273"/>
                      <a:pt x="47373" y="131969"/>
                    </a:cubicBezTo>
                    <a:cubicBezTo>
                      <a:pt x="46420" y="136716"/>
                      <a:pt x="43563" y="139564"/>
                      <a:pt x="40705" y="143362"/>
                    </a:cubicBezTo>
                    <a:cubicBezTo>
                      <a:pt x="38800" y="147160"/>
                      <a:pt x="35943" y="150957"/>
                      <a:pt x="32133" y="153806"/>
                    </a:cubicBezTo>
                    <a:close/>
                    <a:moveTo>
                      <a:pt x="43563" y="172794"/>
                    </a:moveTo>
                    <a:cubicBezTo>
                      <a:pt x="48325" y="166148"/>
                      <a:pt x="53088" y="160452"/>
                      <a:pt x="58803" y="155704"/>
                    </a:cubicBezTo>
                    <a:cubicBezTo>
                      <a:pt x="63565" y="150957"/>
                      <a:pt x="72138" y="158553"/>
                      <a:pt x="68328" y="164249"/>
                    </a:cubicBezTo>
                    <a:cubicBezTo>
                      <a:pt x="64518" y="170895"/>
                      <a:pt x="59755" y="177541"/>
                      <a:pt x="54040" y="182288"/>
                    </a:cubicBezTo>
                    <a:cubicBezTo>
                      <a:pt x="48325" y="188934"/>
                      <a:pt x="37848" y="180389"/>
                      <a:pt x="43563" y="172794"/>
                    </a:cubicBezTo>
                    <a:close/>
                    <a:moveTo>
                      <a:pt x="95950" y="191782"/>
                    </a:moveTo>
                    <a:cubicBezTo>
                      <a:pt x="94998" y="196529"/>
                      <a:pt x="91188" y="201277"/>
                      <a:pt x="89283" y="206024"/>
                    </a:cubicBezTo>
                    <a:cubicBezTo>
                      <a:pt x="86425" y="210771"/>
                      <a:pt x="84520" y="214568"/>
                      <a:pt x="78805" y="216467"/>
                    </a:cubicBezTo>
                    <a:cubicBezTo>
                      <a:pt x="74043" y="217417"/>
                      <a:pt x="69280" y="214568"/>
                      <a:pt x="69280" y="209821"/>
                    </a:cubicBezTo>
                    <a:cubicBezTo>
                      <a:pt x="69280" y="204125"/>
                      <a:pt x="73090" y="200327"/>
                      <a:pt x="75948" y="195580"/>
                    </a:cubicBezTo>
                    <a:cubicBezTo>
                      <a:pt x="79758" y="190833"/>
                      <a:pt x="82615" y="187035"/>
                      <a:pt x="87378" y="185136"/>
                    </a:cubicBezTo>
                    <a:cubicBezTo>
                      <a:pt x="92140" y="182288"/>
                      <a:pt x="96903" y="187035"/>
                      <a:pt x="95950" y="191782"/>
                    </a:cubicBezTo>
                    <a:close/>
                    <a:moveTo>
                      <a:pt x="123573" y="217417"/>
                    </a:moveTo>
                    <a:cubicBezTo>
                      <a:pt x="122620" y="222164"/>
                      <a:pt x="119763" y="225961"/>
                      <a:pt x="116905" y="229759"/>
                    </a:cubicBezTo>
                    <a:cubicBezTo>
                      <a:pt x="114048" y="233557"/>
                      <a:pt x="112143" y="238304"/>
                      <a:pt x="107380" y="241152"/>
                    </a:cubicBezTo>
                    <a:cubicBezTo>
                      <a:pt x="101665" y="244000"/>
                      <a:pt x="95950" y="240203"/>
                      <a:pt x="96903" y="233557"/>
                    </a:cubicBezTo>
                    <a:cubicBezTo>
                      <a:pt x="97855" y="228810"/>
                      <a:pt x="100713" y="225012"/>
                      <a:pt x="104523" y="221214"/>
                    </a:cubicBezTo>
                    <a:cubicBezTo>
                      <a:pt x="107380" y="217417"/>
                      <a:pt x="110238" y="213619"/>
                      <a:pt x="114048" y="211720"/>
                    </a:cubicBezTo>
                    <a:cubicBezTo>
                      <a:pt x="117858" y="207922"/>
                      <a:pt x="124525" y="212670"/>
                      <a:pt x="123573" y="217417"/>
                    </a:cubicBezTo>
                    <a:close/>
                    <a:moveTo>
                      <a:pt x="154053" y="246849"/>
                    </a:moveTo>
                    <a:cubicBezTo>
                      <a:pt x="150243" y="255393"/>
                      <a:pt x="143575" y="268685"/>
                      <a:pt x="133098" y="269635"/>
                    </a:cubicBezTo>
                    <a:cubicBezTo>
                      <a:pt x="128335" y="270584"/>
                      <a:pt x="124525" y="264887"/>
                      <a:pt x="125478" y="261090"/>
                    </a:cubicBezTo>
                    <a:cubicBezTo>
                      <a:pt x="126430" y="256343"/>
                      <a:pt x="131193" y="252545"/>
                      <a:pt x="134050" y="248747"/>
                    </a:cubicBezTo>
                    <a:cubicBezTo>
                      <a:pt x="136908" y="244950"/>
                      <a:pt x="140718" y="241152"/>
                      <a:pt x="144528" y="238304"/>
                    </a:cubicBezTo>
                    <a:cubicBezTo>
                      <a:pt x="150243" y="234506"/>
                      <a:pt x="156910" y="241152"/>
                      <a:pt x="154053" y="246849"/>
                    </a:cubicBezTo>
                    <a:close/>
                    <a:moveTo>
                      <a:pt x="184533" y="269635"/>
                    </a:moveTo>
                    <a:cubicBezTo>
                      <a:pt x="181675" y="277230"/>
                      <a:pt x="175960" y="286724"/>
                      <a:pt x="169293" y="291471"/>
                    </a:cubicBezTo>
                    <a:cubicBezTo>
                      <a:pt x="164530" y="295269"/>
                      <a:pt x="156910" y="289572"/>
                      <a:pt x="158815" y="283876"/>
                    </a:cubicBezTo>
                    <a:cubicBezTo>
                      <a:pt x="161673" y="275331"/>
                      <a:pt x="169293" y="266786"/>
                      <a:pt x="175960" y="262039"/>
                    </a:cubicBezTo>
                    <a:cubicBezTo>
                      <a:pt x="180723" y="258242"/>
                      <a:pt x="186438" y="264887"/>
                      <a:pt x="184533" y="269635"/>
                    </a:cubicBezTo>
                    <a:close/>
                    <a:moveTo>
                      <a:pt x="203583" y="313308"/>
                    </a:moveTo>
                    <a:cubicBezTo>
                      <a:pt x="197868" y="317105"/>
                      <a:pt x="192153" y="311409"/>
                      <a:pt x="193105" y="305712"/>
                    </a:cubicBezTo>
                    <a:cubicBezTo>
                      <a:pt x="194058" y="300965"/>
                      <a:pt x="196915" y="298117"/>
                      <a:pt x="198820" y="294319"/>
                    </a:cubicBezTo>
                    <a:cubicBezTo>
                      <a:pt x="200725" y="291471"/>
                      <a:pt x="203583" y="285775"/>
                      <a:pt x="206440" y="283876"/>
                    </a:cubicBezTo>
                    <a:cubicBezTo>
                      <a:pt x="210250" y="280078"/>
                      <a:pt x="215965" y="281977"/>
                      <a:pt x="216918" y="287674"/>
                    </a:cubicBezTo>
                    <a:cubicBezTo>
                      <a:pt x="217870" y="294319"/>
                      <a:pt x="210250" y="308561"/>
                      <a:pt x="203583" y="313308"/>
                    </a:cubicBezTo>
                    <a:close/>
                    <a:moveTo>
                      <a:pt x="250255" y="318055"/>
                    </a:moveTo>
                    <a:cubicBezTo>
                      <a:pt x="248350" y="321853"/>
                      <a:pt x="247398" y="327549"/>
                      <a:pt x="243588" y="330397"/>
                    </a:cubicBezTo>
                    <a:cubicBezTo>
                      <a:pt x="238825" y="334195"/>
                      <a:pt x="232158" y="332296"/>
                      <a:pt x="231205" y="325650"/>
                    </a:cubicBezTo>
                    <a:cubicBezTo>
                      <a:pt x="230253" y="319954"/>
                      <a:pt x="234063" y="313308"/>
                      <a:pt x="236920" y="308561"/>
                    </a:cubicBezTo>
                    <a:cubicBezTo>
                      <a:pt x="239778" y="303814"/>
                      <a:pt x="241683" y="300016"/>
                      <a:pt x="246445" y="297168"/>
                    </a:cubicBezTo>
                    <a:cubicBezTo>
                      <a:pt x="250255" y="295269"/>
                      <a:pt x="254065" y="299066"/>
                      <a:pt x="255018" y="302864"/>
                    </a:cubicBezTo>
                    <a:cubicBezTo>
                      <a:pt x="255970" y="308561"/>
                      <a:pt x="252160" y="313308"/>
                      <a:pt x="250255" y="318055"/>
                    </a:cubicBezTo>
                    <a:close/>
                    <a:moveTo>
                      <a:pt x="278830" y="345588"/>
                    </a:moveTo>
                    <a:cubicBezTo>
                      <a:pt x="275020" y="347487"/>
                      <a:pt x="271210" y="344639"/>
                      <a:pt x="269305" y="340841"/>
                    </a:cubicBezTo>
                    <a:cubicBezTo>
                      <a:pt x="267400" y="336094"/>
                      <a:pt x="269305" y="331347"/>
                      <a:pt x="271210" y="326600"/>
                    </a:cubicBezTo>
                    <a:cubicBezTo>
                      <a:pt x="273115" y="321853"/>
                      <a:pt x="275020" y="318055"/>
                      <a:pt x="277878" y="314257"/>
                    </a:cubicBezTo>
                    <a:cubicBezTo>
                      <a:pt x="281688" y="309510"/>
                      <a:pt x="288355" y="313308"/>
                      <a:pt x="289308" y="318055"/>
                    </a:cubicBezTo>
                    <a:cubicBezTo>
                      <a:pt x="291213" y="327549"/>
                      <a:pt x="288355" y="342740"/>
                      <a:pt x="278830" y="345588"/>
                    </a:cubicBezTo>
                    <a:close/>
                    <a:moveTo>
                      <a:pt x="331218" y="336094"/>
                    </a:moveTo>
                    <a:cubicBezTo>
                      <a:pt x="329313" y="340841"/>
                      <a:pt x="328360" y="345588"/>
                      <a:pt x="324550" y="349386"/>
                    </a:cubicBezTo>
                    <a:cubicBezTo>
                      <a:pt x="319788" y="354133"/>
                      <a:pt x="313120" y="351284"/>
                      <a:pt x="311215" y="344639"/>
                    </a:cubicBezTo>
                    <a:cubicBezTo>
                      <a:pt x="310263" y="339891"/>
                      <a:pt x="313120" y="335144"/>
                      <a:pt x="315025" y="330397"/>
                    </a:cubicBezTo>
                    <a:cubicBezTo>
                      <a:pt x="316930" y="326600"/>
                      <a:pt x="318835" y="321853"/>
                      <a:pt x="322645" y="319004"/>
                    </a:cubicBezTo>
                    <a:cubicBezTo>
                      <a:pt x="326455" y="317105"/>
                      <a:pt x="330265" y="318055"/>
                      <a:pt x="332170" y="321853"/>
                    </a:cubicBezTo>
                    <a:cubicBezTo>
                      <a:pt x="335028" y="327549"/>
                      <a:pt x="333123" y="331347"/>
                      <a:pt x="331218" y="336094"/>
                    </a:cubicBezTo>
                    <a:close/>
                    <a:moveTo>
                      <a:pt x="369318" y="336094"/>
                    </a:moveTo>
                    <a:cubicBezTo>
                      <a:pt x="367413" y="340841"/>
                      <a:pt x="367413" y="345588"/>
                      <a:pt x="362650" y="348436"/>
                    </a:cubicBezTo>
                    <a:cubicBezTo>
                      <a:pt x="357888" y="351284"/>
                      <a:pt x="351220" y="349386"/>
                      <a:pt x="351220" y="344639"/>
                    </a:cubicBezTo>
                    <a:cubicBezTo>
                      <a:pt x="351220" y="336094"/>
                      <a:pt x="355983" y="325650"/>
                      <a:pt x="360745" y="319004"/>
                    </a:cubicBezTo>
                    <a:cubicBezTo>
                      <a:pt x="364555" y="314257"/>
                      <a:pt x="371223" y="317105"/>
                      <a:pt x="372175" y="322802"/>
                    </a:cubicBezTo>
                    <a:cubicBezTo>
                      <a:pt x="371223" y="327549"/>
                      <a:pt x="370270" y="331347"/>
                      <a:pt x="369318" y="336094"/>
                    </a:cubicBezTo>
                    <a:close/>
                    <a:moveTo>
                      <a:pt x="409323" y="313308"/>
                    </a:moveTo>
                    <a:cubicBezTo>
                      <a:pt x="406465" y="320903"/>
                      <a:pt x="406465" y="328498"/>
                      <a:pt x="399798" y="333246"/>
                    </a:cubicBezTo>
                    <a:cubicBezTo>
                      <a:pt x="395035" y="336094"/>
                      <a:pt x="391225" y="336094"/>
                      <a:pt x="391225" y="331347"/>
                    </a:cubicBezTo>
                    <a:cubicBezTo>
                      <a:pt x="391225" y="323751"/>
                      <a:pt x="395035" y="316156"/>
                      <a:pt x="397893" y="310460"/>
                    </a:cubicBezTo>
                    <a:cubicBezTo>
                      <a:pt x="401703" y="303814"/>
                      <a:pt x="412180" y="305712"/>
                      <a:pt x="409323" y="31330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84CB9B0-30A7-557A-97CB-3F2E332D9685}"/>
                  </a:ext>
                </a:extLst>
              </p:cNvPr>
              <p:cNvSpPr/>
              <p:nvPr/>
            </p:nvSpPr>
            <p:spPr>
              <a:xfrm>
                <a:off x="892617" y="1746154"/>
                <a:ext cx="398593" cy="314528"/>
              </a:xfrm>
              <a:custGeom>
                <a:avLst/>
                <a:gdLst>
                  <a:gd name="connsiteX0" fmla="*/ 121117 w 398593"/>
                  <a:gd name="connsiteY0" fmla="*/ 232808 h 314528"/>
                  <a:gd name="connsiteX1" fmla="*/ 390675 w 398593"/>
                  <a:gd name="connsiteY1" fmla="*/ 276481 h 314528"/>
                  <a:gd name="connsiteX2" fmla="*/ 391627 w 398593"/>
                  <a:gd name="connsiteY2" fmla="*/ 269835 h 314528"/>
                  <a:gd name="connsiteX3" fmla="*/ 397342 w 398593"/>
                  <a:gd name="connsiteY3" fmla="*/ 252746 h 314528"/>
                  <a:gd name="connsiteX4" fmla="*/ 395437 w 398593"/>
                  <a:gd name="connsiteY4" fmla="*/ 214769 h 314528"/>
                  <a:gd name="connsiteX5" fmla="*/ 243037 w 398593"/>
                  <a:gd name="connsiteY5" fmla="*/ 53368 h 314528"/>
                  <a:gd name="connsiteX6" fmla="*/ 60157 w 398593"/>
                  <a:gd name="connsiteY6" fmla="*/ 1150 h 314528"/>
                  <a:gd name="connsiteX7" fmla="*/ 16342 w 398593"/>
                  <a:gd name="connsiteY7" fmla="*/ 22987 h 314528"/>
                  <a:gd name="connsiteX8" fmla="*/ 2055 w 398593"/>
                  <a:gd name="connsiteY8" fmla="*/ 82800 h 314528"/>
                  <a:gd name="connsiteX9" fmla="*/ 121117 w 398593"/>
                  <a:gd name="connsiteY9" fmla="*/ 232808 h 314528"/>
                  <a:gd name="connsiteX10" fmla="*/ 45870 w 398593"/>
                  <a:gd name="connsiteY10" fmla="*/ 32481 h 314528"/>
                  <a:gd name="connsiteX11" fmla="*/ 76350 w 398593"/>
                  <a:gd name="connsiteY11" fmla="*/ 22037 h 314528"/>
                  <a:gd name="connsiteX12" fmla="*/ 319237 w 398593"/>
                  <a:gd name="connsiteY12" fmla="*/ 135018 h 314528"/>
                  <a:gd name="connsiteX13" fmla="*/ 381150 w 398593"/>
                  <a:gd name="connsiteY13" fmla="*/ 238504 h 314528"/>
                  <a:gd name="connsiteX14" fmla="*/ 339240 w 398593"/>
                  <a:gd name="connsiteY14" fmla="*/ 288823 h 314528"/>
                  <a:gd name="connsiteX15" fmla="*/ 188745 w 398593"/>
                  <a:gd name="connsiteY15" fmla="*/ 258442 h 314528"/>
                  <a:gd name="connsiteX16" fmla="*/ 163027 w 398593"/>
                  <a:gd name="connsiteY16" fmla="*/ 243251 h 314528"/>
                  <a:gd name="connsiteX17" fmla="*/ 100162 w 398593"/>
                  <a:gd name="connsiteY17" fmla="*/ 190084 h 314528"/>
                  <a:gd name="connsiteX18" fmla="*/ 45870 w 398593"/>
                  <a:gd name="connsiteY18" fmla="*/ 134068 h 314528"/>
                  <a:gd name="connsiteX19" fmla="*/ 45870 w 398593"/>
                  <a:gd name="connsiteY19" fmla="*/ 32481 h 3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98593" h="314528">
                    <a:moveTo>
                      <a:pt x="121117" y="232808"/>
                    </a:moveTo>
                    <a:cubicBezTo>
                      <a:pt x="190650" y="291672"/>
                      <a:pt x="315427" y="358131"/>
                      <a:pt x="390675" y="276481"/>
                    </a:cubicBezTo>
                    <a:cubicBezTo>
                      <a:pt x="392580" y="274582"/>
                      <a:pt x="392580" y="271734"/>
                      <a:pt x="391627" y="269835"/>
                    </a:cubicBezTo>
                    <a:cubicBezTo>
                      <a:pt x="394485" y="265088"/>
                      <a:pt x="396390" y="259391"/>
                      <a:pt x="397342" y="252746"/>
                    </a:cubicBezTo>
                    <a:cubicBezTo>
                      <a:pt x="399247" y="242302"/>
                      <a:pt x="399247" y="229010"/>
                      <a:pt x="395437" y="214769"/>
                    </a:cubicBezTo>
                    <a:cubicBezTo>
                      <a:pt x="381150" y="145461"/>
                      <a:pt x="297330" y="89446"/>
                      <a:pt x="243037" y="53368"/>
                    </a:cubicBezTo>
                    <a:cubicBezTo>
                      <a:pt x="189697" y="17290"/>
                      <a:pt x="123975" y="-5496"/>
                      <a:pt x="60157" y="1150"/>
                    </a:cubicBezTo>
                    <a:cubicBezTo>
                      <a:pt x="42060" y="3049"/>
                      <a:pt x="26820" y="11594"/>
                      <a:pt x="16342" y="22987"/>
                    </a:cubicBezTo>
                    <a:cubicBezTo>
                      <a:pt x="3007" y="38177"/>
                      <a:pt x="-3660" y="60014"/>
                      <a:pt x="2055" y="82800"/>
                    </a:cubicBezTo>
                    <a:cubicBezTo>
                      <a:pt x="16342" y="146411"/>
                      <a:pt x="74445" y="192932"/>
                      <a:pt x="121117" y="232808"/>
                    </a:cubicBezTo>
                    <a:close/>
                    <a:moveTo>
                      <a:pt x="45870" y="32481"/>
                    </a:moveTo>
                    <a:cubicBezTo>
                      <a:pt x="53490" y="26784"/>
                      <a:pt x="63967" y="22987"/>
                      <a:pt x="76350" y="22037"/>
                    </a:cubicBezTo>
                    <a:cubicBezTo>
                      <a:pt x="164932" y="13492"/>
                      <a:pt x="256372" y="79952"/>
                      <a:pt x="319237" y="135018"/>
                    </a:cubicBezTo>
                    <a:cubicBezTo>
                      <a:pt x="346860" y="158753"/>
                      <a:pt x="381150" y="202426"/>
                      <a:pt x="381150" y="238504"/>
                    </a:cubicBezTo>
                    <a:cubicBezTo>
                      <a:pt x="381150" y="259391"/>
                      <a:pt x="369720" y="277430"/>
                      <a:pt x="339240" y="288823"/>
                    </a:cubicBezTo>
                    <a:cubicBezTo>
                      <a:pt x="283995" y="307812"/>
                      <a:pt x="234465" y="288823"/>
                      <a:pt x="188745" y="258442"/>
                    </a:cubicBezTo>
                    <a:cubicBezTo>
                      <a:pt x="186840" y="257493"/>
                      <a:pt x="167790" y="246100"/>
                      <a:pt x="163027" y="243251"/>
                    </a:cubicBezTo>
                    <a:cubicBezTo>
                      <a:pt x="140167" y="228061"/>
                      <a:pt x="120165" y="210022"/>
                      <a:pt x="100162" y="190084"/>
                    </a:cubicBezTo>
                    <a:cubicBezTo>
                      <a:pt x="82065" y="171096"/>
                      <a:pt x="62062" y="154006"/>
                      <a:pt x="45870" y="134068"/>
                    </a:cubicBezTo>
                    <a:cubicBezTo>
                      <a:pt x="19200" y="101788"/>
                      <a:pt x="15390" y="54317"/>
                      <a:pt x="45870" y="324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</p:grpSp>
        <p:grpSp>
          <p:nvGrpSpPr>
            <p:cNvPr id="37" name="Графический объект 135">
              <a:extLst>
                <a:ext uri="{FF2B5EF4-FFF2-40B4-BE49-F238E27FC236}">
                  <a16:creationId xmlns:a16="http://schemas.microsoft.com/office/drawing/2014/main" id="{B54D4A5A-401F-93AB-A337-5DBB4D32B9D7}"/>
                </a:ext>
              </a:extLst>
            </p:cNvPr>
            <p:cNvGrpSpPr/>
            <p:nvPr userDrawn="1"/>
          </p:nvGrpSpPr>
          <p:grpSpPr>
            <a:xfrm rot="1709434">
              <a:off x="528552" y="1618696"/>
              <a:ext cx="670871" cy="471181"/>
              <a:chOff x="1280434" y="1536154"/>
              <a:chExt cx="481130" cy="337918"/>
            </a:xfrm>
            <a:solidFill>
              <a:schemeClr val="accent2"/>
            </a:solidFill>
          </p:grpSpPr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E2518F2-49C2-A419-BA94-A63CCCCEB7B5}"/>
                  </a:ext>
                </a:extLst>
              </p:cNvPr>
              <p:cNvSpPr/>
              <p:nvPr/>
            </p:nvSpPr>
            <p:spPr>
              <a:xfrm>
                <a:off x="1280434" y="1571661"/>
                <a:ext cx="481130" cy="302411"/>
              </a:xfrm>
              <a:custGeom>
                <a:avLst/>
                <a:gdLst>
                  <a:gd name="connsiteX0" fmla="*/ 474345 w 481130"/>
                  <a:gd name="connsiteY0" fmla="*/ 55066 h 302411"/>
                  <a:gd name="connsiteX1" fmla="*/ 468630 w 481130"/>
                  <a:gd name="connsiteY1" fmla="*/ 38926 h 302411"/>
                  <a:gd name="connsiteX2" fmla="*/ 445770 w 481130"/>
                  <a:gd name="connsiteY2" fmla="*/ 0 h 302411"/>
                  <a:gd name="connsiteX3" fmla="*/ 448628 w 481130"/>
                  <a:gd name="connsiteY3" fmla="*/ 4747 h 302411"/>
                  <a:gd name="connsiteX4" fmla="*/ 409575 w 481130"/>
                  <a:gd name="connsiteY4" fmla="*/ 143362 h 302411"/>
                  <a:gd name="connsiteX5" fmla="*/ 219075 w 481130"/>
                  <a:gd name="connsiteY5" fmla="*/ 239253 h 302411"/>
                  <a:gd name="connsiteX6" fmla="*/ 43815 w 481130"/>
                  <a:gd name="connsiteY6" fmla="*/ 242101 h 302411"/>
                  <a:gd name="connsiteX7" fmla="*/ 7620 w 481130"/>
                  <a:gd name="connsiteY7" fmla="*/ 215518 h 302411"/>
                  <a:gd name="connsiteX8" fmla="*/ 952 w 481130"/>
                  <a:gd name="connsiteY8" fmla="*/ 204125 h 302411"/>
                  <a:gd name="connsiteX9" fmla="*/ 0 w 481130"/>
                  <a:gd name="connsiteY9" fmla="*/ 199378 h 302411"/>
                  <a:gd name="connsiteX10" fmla="*/ 0 w 481130"/>
                  <a:gd name="connsiteY10" fmla="*/ 201277 h 302411"/>
                  <a:gd name="connsiteX11" fmla="*/ 13335 w 481130"/>
                  <a:gd name="connsiteY11" fmla="*/ 228810 h 302411"/>
                  <a:gd name="connsiteX12" fmla="*/ 21908 w 481130"/>
                  <a:gd name="connsiteY12" fmla="*/ 243051 h 302411"/>
                  <a:gd name="connsiteX13" fmla="*/ 29527 w 481130"/>
                  <a:gd name="connsiteY13" fmla="*/ 255393 h 302411"/>
                  <a:gd name="connsiteX14" fmla="*/ 66675 w 481130"/>
                  <a:gd name="connsiteY14" fmla="*/ 288623 h 302411"/>
                  <a:gd name="connsiteX15" fmla="*/ 241935 w 481130"/>
                  <a:gd name="connsiteY15" fmla="*/ 285775 h 302411"/>
                  <a:gd name="connsiteX16" fmla="*/ 432435 w 481130"/>
                  <a:gd name="connsiteY16" fmla="*/ 189883 h 302411"/>
                  <a:gd name="connsiteX17" fmla="*/ 474345 w 481130"/>
                  <a:gd name="connsiteY17" fmla="*/ 55066 h 302411"/>
                  <a:gd name="connsiteX18" fmla="*/ 54293 w 481130"/>
                  <a:gd name="connsiteY18" fmla="*/ 268685 h 302411"/>
                  <a:gd name="connsiteX19" fmla="*/ 45720 w 481130"/>
                  <a:gd name="connsiteY19" fmla="*/ 270584 h 302411"/>
                  <a:gd name="connsiteX20" fmla="*/ 40005 w 481130"/>
                  <a:gd name="connsiteY20" fmla="*/ 259191 h 302411"/>
                  <a:gd name="connsiteX21" fmla="*/ 39052 w 481130"/>
                  <a:gd name="connsiteY21" fmla="*/ 248747 h 302411"/>
                  <a:gd name="connsiteX22" fmla="*/ 45720 w 481130"/>
                  <a:gd name="connsiteY22" fmla="*/ 245899 h 302411"/>
                  <a:gd name="connsiteX23" fmla="*/ 52388 w 481130"/>
                  <a:gd name="connsiteY23" fmla="*/ 256343 h 302411"/>
                  <a:gd name="connsiteX24" fmla="*/ 54293 w 481130"/>
                  <a:gd name="connsiteY24" fmla="*/ 268685 h 302411"/>
                  <a:gd name="connsiteX25" fmla="*/ 89535 w 481130"/>
                  <a:gd name="connsiteY25" fmla="*/ 282926 h 302411"/>
                  <a:gd name="connsiteX26" fmla="*/ 80010 w 481130"/>
                  <a:gd name="connsiteY26" fmla="*/ 286724 h 302411"/>
                  <a:gd name="connsiteX27" fmla="*/ 71438 w 481130"/>
                  <a:gd name="connsiteY27" fmla="*/ 263938 h 302411"/>
                  <a:gd name="connsiteX28" fmla="*/ 82868 w 481130"/>
                  <a:gd name="connsiteY28" fmla="*/ 261090 h 302411"/>
                  <a:gd name="connsiteX29" fmla="*/ 89535 w 481130"/>
                  <a:gd name="connsiteY29" fmla="*/ 282926 h 302411"/>
                  <a:gd name="connsiteX30" fmla="*/ 112395 w 481130"/>
                  <a:gd name="connsiteY30" fmla="*/ 291471 h 302411"/>
                  <a:gd name="connsiteX31" fmla="*/ 107633 w 481130"/>
                  <a:gd name="connsiteY31" fmla="*/ 279129 h 302411"/>
                  <a:gd name="connsiteX32" fmla="*/ 105727 w 481130"/>
                  <a:gd name="connsiteY32" fmla="*/ 265837 h 302411"/>
                  <a:gd name="connsiteX33" fmla="*/ 116205 w 481130"/>
                  <a:gd name="connsiteY33" fmla="*/ 262989 h 302411"/>
                  <a:gd name="connsiteX34" fmla="*/ 121920 w 481130"/>
                  <a:gd name="connsiteY34" fmla="*/ 274382 h 302411"/>
                  <a:gd name="connsiteX35" fmla="*/ 125730 w 481130"/>
                  <a:gd name="connsiteY35" fmla="*/ 287674 h 302411"/>
                  <a:gd name="connsiteX36" fmla="*/ 112395 w 481130"/>
                  <a:gd name="connsiteY36" fmla="*/ 291471 h 302411"/>
                  <a:gd name="connsiteX37" fmla="*/ 147638 w 481130"/>
                  <a:gd name="connsiteY37" fmla="*/ 288623 h 302411"/>
                  <a:gd name="connsiteX38" fmla="*/ 141923 w 481130"/>
                  <a:gd name="connsiteY38" fmla="*/ 266786 h 302411"/>
                  <a:gd name="connsiteX39" fmla="*/ 154305 w 481130"/>
                  <a:gd name="connsiteY39" fmla="*/ 262989 h 302411"/>
                  <a:gd name="connsiteX40" fmla="*/ 161925 w 481130"/>
                  <a:gd name="connsiteY40" fmla="*/ 284825 h 302411"/>
                  <a:gd name="connsiteX41" fmla="*/ 147638 w 481130"/>
                  <a:gd name="connsiteY41" fmla="*/ 288623 h 302411"/>
                  <a:gd name="connsiteX42" fmla="*/ 202883 w 481130"/>
                  <a:gd name="connsiteY42" fmla="*/ 283876 h 302411"/>
                  <a:gd name="connsiteX43" fmla="*/ 192405 w 481130"/>
                  <a:gd name="connsiteY43" fmla="*/ 288623 h 302411"/>
                  <a:gd name="connsiteX44" fmla="*/ 183833 w 481130"/>
                  <a:gd name="connsiteY44" fmla="*/ 274382 h 302411"/>
                  <a:gd name="connsiteX45" fmla="*/ 180975 w 481130"/>
                  <a:gd name="connsiteY45" fmla="*/ 259191 h 302411"/>
                  <a:gd name="connsiteX46" fmla="*/ 191452 w 481130"/>
                  <a:gd name="connsiteY46" fmla="*/ 256343 h 302411"/>
                  <a:gd name="connsiteX47" fmla="*/ 199073 w 481130"/>
                  <a:gd name="connsiteY47" fmla="*/ 269635 h 302411"/>
                  <a:gd name="connsiteX48" fmla="*/ 202883 w 481130"/>
                  <a:gd name="connsiteY48" fmla="*/ 283876 h 302411"/>
                  <a:gd name="connsiteX49" fmla="*/ 227648 w 481130"/>
                  <a:gd name="connsiteY49" fmla="*/ 279129 h 302411"/>
                  <a:gd name="connsiteX50" fmla="*/ 221933 w 481130"/>
                  <a:gd name="connsiteY50" fmla="*/ 265837 h 302411"/>
                  <a:gd name="connsiteX51" fmla="*/ 219075 w 481130"/>
                  <a:gd name="connsiteY51" fmla="*/ 252545 h 302411"/>
                  <a:gd name="connsiteX52" fmla="*/ 229552 w 481130"/>
                  <a:gd name="connsiteY52" fmla="*/ 247798 h 302411"/>
                  <a:gd name="connsiteX53" fmla="*/ 236220 w 481130"/>
                  <a:gd name="connsiteY53" fmla="*/ 260140 h 302411"/>
                  <a:gd name="connsiteX54" fmla="*/ 240030 w 481130"/>
                  <a:gd name="connsiteY54" fmla="*/ 274382 h 302411"/>
                  <a:gd name="connsiteX55" fmla="*/ 227648 w 481130"/>
                  <a:gd name="connsiteY55" fmla="*/ 279129 h 302411"/>
                  <a:gd name="connsiteX56" fmla="*/ 279083 w 481130"/>
                  <a:gd name="connsiteY56" fmla="*/ 267736 h 302411"/>
                  <a:gd name="connsiteX57" fmla="*/ 267653 w 481130"/>
                  <a:gd name="connsiteY57" fmla="*/ 269635 h 302411"/>
                  <a:gd name="connsiteX58" fmla="*/ 261938 w 481130"/>
                  <a:gd name="connsiteY58" fmla="*/ 256343 h 302411"/>
                  <a:gd name="connsiteX59" fmla="*/ 259080 w 481130"/>
                  <a:gd name="connsiteY59" fmla="*/ 242101 h 302411"/>
                  <a:gd name="connsiteX60" fmla="*/ 271463 w 481130"/>
                  <a:gd name="connsiteY60" fmla="*/ 238304 h 302411"/>
                  <a:gd name="connsiteX61" fmla="*/ 279083 w 481130"/>
                  <a:gd name="connsiteY61" fmla="*/ 267736 h 302411"/>
                  <a:gd name="connsiteX62" fmla="*/ 304800 w 481130"/>
                  <a:gd name="connsiteY62" fmla="*/ 254444 h 302411"/>
                  <a:gd name="connsiteX63" fmla="*/ 295275 w 481130"/>
                  <a:gd name="connsiteY63" fmla="*/ 227860 h 302411"/>
                  <a:gd name="connsiteX64" fmla="*/ 305753 w 481130"/>
                  <a:gd name="connsiteY64" fmla="*/ 225012 h 302411"/>
                  <a:gd name="connsiteX65" fmla="*/ 316230 w 481130"/>
                  <a:gd name="connsiteY65" fmla="*/ 249697 h 302411"/>
                  <a:gd name="connsiteX66" fmla="*/ 304800 w 481130"/>
                  <a:gd name="connsiteY66" fmla="*/ 254444 h 302411"/>
                  <a:gd name="connsiteX67" fmla="*/ 341948 w 481130"/>
                  <a:gd name="connsiteY67" fmla="*/ 238304 h 302411"/>
                  <a:gd name="connsiteX68" fmla="*/ 335280 w 481130"/>
                  <a:gd name="connsiteY68" fmla="*/ 226911 h 302411"/>
                  <a:gd name="connsiteX69" fmla="*/ 330518 w 481130"/>
                  <a:gd name="connsiteY69" fmla="*/ 214568 h 302411"/>
                  <a:gd name="connsiteX70" fmla="*/ 339090 w 481130"/>
                  <a:gd name="connsiteY70" fmla="*/ 207922 h 302411"/>
                  <a:gd name="connsiteX71" fmla="*/ 354330 w 481130"/>
                  <a:gd name="connsiteY71" fmla="*/ 233557 h 302411"/>
                  <a:gd name="connsiteX72" fmla="*/ 341948 w 481130"/>
                  <a:gd name="connsiteY72" fmla="*/ 238304 h 302411"/>
                  <a:gd name="connsiteX73" fmla="*/ 380048 w 481130"/>
                  <a:gd name="connsiteY73" fmla="*/ 218366 h 302411"/>
                  <a:gd name="connsiteX74" fmla="*/ 368618 w 481130"/>
                  <a:gd name="connsiteY74" fmla="*/ 204125 h 302411"/>
                  <a:gd name="connsiteX75" fmla="*/ 364808 w 481130"/>
                  <a:gd name="connsiteY75" fmla="*/ 189883 h 302411"/>
                  <a:gd name="connsiteX76" fmla="*/ 374333 w 481130"/>
                  <a:gd name="connsiteY76" fmla="*/ 186086 h 302411"/>
                  <a:gd name="connsiteX77" fmla="*/ 383858 w 481130"/>
                  <a:gd name="connsiteY77" fmla="*/ 197479 h 302411"/>
                  <a:gd name="connsiteX78" fmla="*/ 390525 w 481130"/>
                  <a:gd name="connsiteY78" fmla="*/ 209821 h 302411"/>
                  <a:gd name="connsiteX79" fmla="*/ 380048 w 481130"/>
                  <a:gd name="connsiteY79" fmla="*/ 218366 h 302411"/>
                  <a:gd name="connsiteX80" fmla="*/ 422910 w 481130"/>
                  <a:gd name="connsiteY80" fmla="*/ 188934 h 302411"/>
                  <a:gd name="connsiteX81" fmla="*/ 413385 w 481130"/>
                  <a:gd name="connsiteY81" fmla="*/ 193681 h 302411"/>
                  <a:gd name="connsiteX82" fmla="*/ 402908 w 481130"/>
                  <a:gd name="connsiteY82" fmla="*/ 184187 h 302411"/>
                  <a:gd name="connsiteX83" fmla="*/ 396240 w 481130"/>
                  <a:gd name="connsiteY83" fmla="*/ 171845 h 302411"/>
                  <a:gd name="connsiteX84" fmla="*/ 405765 w 481130"/>
                  <a:gd name="connsiteY84" fmla="*/ 164249 h 302411"/>
                  <a:gd name="connsiteX85" fmla="*/ 422910 w 481130"/>
                  <a:gd name="connsiteY85" fmla="*/ 188934 h 302411"/>
                  <a:gd name="connsiteX86" fmla="*/ 440055 w 481130"/>
                  <a:gd name="connsiteY86" fmla="*/ 161401 h 302411"/>
                  <a:gd name="connsiteX87" fmla="*/ 430530 w 481130"/>
                  <a:gd name="connsiteY87" fmla="*/ 150008 h 302411"/>
                  <a:gd name="connsiteX88" fmla="*/ 425768 w 481130"/>
                  <a:gd name="connsiteY88" fmla="*/ 137666 h 302411"/>
                  <a:gd name="connsiteX89" fmla="*/ 433388 w 481130"/>
                  <a:gd name="connsiteY89" fmla="*/ 131969 h 302411"/>
                  <a:gd name="connsiteX90" fmla="*/ 442913 w 481130"/>
                  <a:gd name="connsiteY90" fmla="*/ 140514 h 302411"/>
                  <a:gd name="connsiteX91" fmla="*/ 450533 w 481130"/>
                  <a:gd name="connsiteY91" fmla="*/ 152856 h 302411"/>
                  <a:gd name="connsiteX92" fmla="*/ 440055 w 481130"/>
                  <a:gd name="connsiteY92" fmla="*/ 161401 h 302411"/>
                  <a:gd name="connsiteX93" fmla="*/ 461010 w 481130"/>
                  <a:gd name="connsiteY93" fmla="*/ 128171 h 302411"/>
                  <a:gd name="connsiteX94" fmla="*/ 444818 w 481130"/>
                  <a:gd name="connsiteY94" fmla="*/ 106335 h 302411"/>
                  <a:gd name="connsiteX95" fmla="*/ 454343 w 481130"/>
                  <a:gd name="connsiteY95" fmla="*/ 99689 h 302411"/>
                  <a:gd name="connsiteX96" fmla="*/ 463868 w 481130"/>
                  <a:gd name="connsiteY96" fmla="*/ 108234 h 302411"/>
                  <a:gd name="connsiteX97" fmla="*/ 470535 w 481130"/>
                  <a:gd name="connsiteY97" fmla="*/ 120576 h 302411"/>
                  <a:gd name="connsiteX98" fmla="*/ 461010 w 481130"/>
                  <a:gd name="connsiteY98" fmla="*/ 128171 h 302411"/>
                  <a:gd name="connsiteX99" fmla="*/ 472440 w 481130"/>
                  <a:gd name="connsiteY99" fmla="*/ 88296 h 302411"/>
                  <a:gd name="connsiteX100" fmla="*/ 458153 w 481130"/>
                  <a:gd name="connsiteY100" fmla="*/ 70257 h 302411"/>
                  <a:gd name="connsiteX101" fmla="*/ 466725 w 481130"/>
                  <a:gd name="connsiteY101" fmla="*/ 62662 h 302411"/>
                  <a:gd name="connsiteX102" fmla="*/ 478155 w 481130"/>
                  <a:gd name="connsiteY102" fmla="*/ 82599 h 302411"/>
                  <a:gd name="connsiteX103" fmla="*/ 472440 w 481130"/>
                  <a:gd name="connsiteY103" fmla="*/ 88296 h 302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81130" h="302411">
                    <a:moveTo>
                      <a:pt x="474345" y="55066"/>
                    </a:moveTo>
                    <a:cubicBezTo>
                      <a:pt x="472440" y="49370"/>
                      <a:pt x="470535" y="43673"/>
                      <a:pt x="468630" y="38926"/>
                    </a:cubicBezTo>
                    <a:cubicBezTo>
                      <a:pt x="463868" y="25634"/>
                      <a:pt x="456248" y="10444"/>
                      <a:pt x="445770" y="0"/>
                    </a:cubicBezTo>
                    <a:cubicBezTo>
                      <a:pt x="446723" y="949"/>
                      <a:pt x="447675" y="2848"/>
                      <a:pt x="448628" y="4747"/>
                    </a:cubicBezTo>
                    <a:cubicBezTo>
                      <a:pt x="474345" y="48420"/>
                      <a:pt x="441960" y="112031"/>
                      <a:pt x="409575" y="143362"/>
                    </a:cubicBezTo>
                    <a:cubicBezTo>
                      <a:pt x="357188" y="193681"/>
                      <a:pt x="288608" y="224063"/>
                      <a:pt x="219075" y="239253"/>
                    </a:cubicBezTo>
                    <a:cubicBezTo>
                      <a:pt x="165735" y="250646"/>
                      <a:pt x="95250" y="268685"/>
                      <a:pt x="43815" y="242101"/>
                    </a:cubicBezTo>
                    <a:cubicBezTo>
                      <a:pt x="25718" y="232607"/>
                      <a:pt x="16193" y="226911"/>
                      <a:pt x="7620" y="215518"/>
                    </a:cubicBezTo>
                    <a:cubicBezTo>
                      <a:pt x="2858" y="210771"/>
                      <a:pt x="1905" y="206973"/>
                      <a:pt x="952" y="204125"/>
                    </a:cubicBezTo>
                    <a:cubicBezTo>
                      <a:pt x="952" y="202226"/>
                      <a:pt x="0" y="201277"/>
                      <a:pt x="0" y="199378"/>
                    </a:cubicBezTo>
                    <a:cubicBezTo>
                      <a:pt x="0" y="200327"/>
                      <a:pt x="0" y="201277"/>
                      <a:pt x="0" y="201277"/>
                    </a:cubicBezTo>
                    <a:cubicBezTo>
                      <a:pt x="3810" y="210771"/>
                      <a:pt x="8573" y="220265"/>
                      <a:pt x="13335" y="228810"/>
                    </a:cubicBezTo>
                    <a:cubicBezTo>
                      <a:pt x="15240" y="232607"/>
                      <a:pt x="19050" y="238304"/>
                      <a:pt x="21908" y="243051"/>
                    </a:cubicBezTo>
                    <a:cubicBezTo>
                      <a:pt x="22860" y="245899"/>
                      <a:pt x="25718" y="249697"/>
                      <a:pt x="29527" y="255393"/>
                    </a:cubicBezTo>
                    <a:cubicBezTo>
                      <a:pt x="37148" y="267736"/>
                      <a:pt x="48577" y="279129"/>
                      <a:pt x="66675" y="288623"/>
                    </a:cubicBezTo>
                    <a:cubicBezTo>
                      <a:pt x="118110" y="315207"/>
                      <a:pt x="188595" y="297168"/>
                      <a:pt x="241935" y="285775"/>
                    </a:cubicBezTo>
                    <a:cubicBezTo>
                      <a:pt x="312420" y="270584"/>
                      <a:pt x="381000" y="240203"/>
                      <a:pt x="432435" y="189883"/>
                    </a:cubicBezTo>
                    <a:cubicBezTo>
                      <a:pt x="463868" y="159502"/>
                      <a:pt x="495300" y="98739"/>
                      <a:pt x="474345" y="55066"/>
                    </a:cubicBezTo>
                    <a:close/>
                    <a:moveTo>
                      <a:pt x="54293" y="268685"/>
                    </a:moveTo>
                    <a:cubicBezTo>
                      <a:pt x="52388" y="273432"/>
                      <a:pt x="49530" y="273432"/>
                      <a:pt x="45720" y="270584"/>
                    </a:cubicBezTo>
                    <a:cubicBezTo>
                      <a:pt x="41910" y="267736"/>
                      <a:pt x="40958" y="262989"/>
                      <a:pt x="40005" y="259191"/>
                    </a:cubicBezTo>
                    <a:cubicBezTo>
                      <a:pt x="39052" y="255393"/>
                      <a:pt x="37148" y="252545"/>
                      <a:pt x="39052" y="248747"/>
                    </a:cubicBezTo>
                    <a:cubicBezTo>
                      <a:pt x="40005" y="244950"/>
                      <a:pt x="41910" y="244000"/>
                      <a:pt x="45720" y="245899"/>
                    </a:cubicBezTo>
                    <a:cubicBezTo>
                      <a:pt x="49530" y="248747"/>
                      <a:pt x="50483" y="251596"/>
                      <a:pt x="52388" y="256343"/>
                    </a:cubicBezTo>
                    <a:cubicBezTo>
                      <a:pt x="53340" y="260140"/>
                      <a:pt x="55245" y="263938"/>
                      <a:pt x="54293" y="268685"/>
                    </a:cubicBezTo>
                    <a:close/>
                    <a:moveTo>
                      <a:pt x="89535" y="282926"/>
                    </a:moveTo>
                    <a:cubicBezTo>
                      <a:pt x="88583" y="286724"/>
                      <a:pt x="83820" y="289572"/>
                      <a:pt x="80010" y="286724"/>
                    </a:cubicBezTo>
                    <a:cubicBezTo>
                      <a:pt x="73343" y="281977"/>
                      <a:pt x="71438" y="271533"/>
                      <a:pt x="71438" y="263938"/>
                    </a:cubicBezTo>
                    <a:cubicBezTo>
                      <a:pt x="71438" y="257292"/>
                      <a:pt x="79058" y="255393"/>
                      <a:pt x="82868" y="261090"/>
                    </a:cubicBezTo>
                    <a:cubicBezTo>
                      <a:pt x="86677" y="265837"/>
                      <a:pt x="91440" y="276281"/>
                      <a:pt x="89535" y="282926"/>
                    </a:cubicBezTo>
                    <a:close/>
                    <a:moveTo>
                      <a:pt x="112395" y="291471"/>
                    </a:moveTo>
                    <a:cubicBezTo>
                      <a:pt x="109538" y="287674"/>
                      <a:pt x="108585" y="282926"/>
                      <a:pt x="107633" y="279129"/>
                    </a:cubicBezTo>
                    <a:cubicBezTo>
                      <a:pt x="106680" y="274382"/>
                      <a:pt x="104775" y="270584"/>
                      <a:pt x="105727" y="265837"/>
                    </a:cubicBezTo>
                    <a:cubicBezTo>
                      <a:pt x="107633" y="261090"/>
                      <a:pt x="112395" y="260140"/>
                      <a:pt x="116205" y="262989"/>
                    </a:cubicBezTo>
                    <a:cubicBezTo>
                      <a:pt x="119063" y="265837"/>
                      <a:pt x="120015" y="270584"/>
                      <a:pt x="121920" y="274382"/>
                    </a:cubicBezTo>
                    <a:cubicBezTo>
                      <a:pt x="123825" y="279129"/>
                      <a:pt x="125730" y="282926"/>
                      <a:pt x="125730" y="287674"/>
                    </a:cubicBezTo>
                    <a:cubicBezTo>
                      <a:pt x="125730" y="295269"/>
                      <a:pt x="117158" y="297168"/>
                      <a:pt x="112395" y="291471"/>
                    </a:cubicBezTo>
                    <a:close/>
                    <a:moveTo>
                      <a:pt x="147638" y="288623"/>
                    </a:moveTo>
                    <a:cubicBezTo>
                      <a:pt x="144780" y="281977"/>
                      <a:pt x="142875" y="274382"/>
                      <a:pt x="141923" y="266786"/>
                    </a:cubicBezTo>
                    <a:cubicBezTo>
                      <a:pt x="140970" y="260140"/>
                      <a:pt x="151448" y="257292"/>
                      <a:pt x="154305" y="262989"/>
                    </a:cubicBezTo>
                    <a:cubicBezTo>
                      <a:pt x="157163" y="269635"/>
                      <a:pt x="160020" y="277230"/>
                      <a:pt x="161925" y="284825"/>
                    </a:cubicBezTo>
                    <a:cubicBezTo>
                      <a:pt x="164783" y="294319"/>
                      <a:pt x="151448" y="298117"/>
                      <a:pt x="147638" y="288623"/>
                    </a:cubicBezTo>
                    <a:close/>
                    <a:moveTo>
                      <a:pt x="202883" y="283876"/>
                    </a:moveTo>
                    <a:cubicBezTo>
                      <a:pt x="200977" y="288623"/>
                      <a:pt x="196215" y="290522"/>
                      <a:pt x="192405" y="288623"/>
                    </a:cubicBezTo>
                    <a:cubicBezTo>
                      <a:pt x="187643" y="285775"/>
                      <a:pt x="185738" y="280078"/>
                      <a:pt x="183833" y="274382"/>
                    </a:cubicBezTo>
                    <a:cubicBezTo>
                      <a:pt x="181927" y="269635"/>
                      <a:pt x="180023" y="264887"/>
                      <a:pt x="180975" y="259191"/>
                    </a:cubicBezTo>
                    <a:cubicBezTo>
                      <a:pt x="181927" y="254444"/>
                      <a:pt x="188595" y="253494"/>
                      <a:pt x="191452" y="256343"/>
                    </a:cubicBezTo>
                    <a:cubicBezTo>
                      <a:pt x="195263" y="260140"/>
                      <a:pt x="197168" y="264887"/>
                      <a:pt x="199073" y="269635"/>
                    </a:cubicBezTo>
                    <a:cubicBezTo>
                      <a:pt x="200977" y="274382"/>
                      <a:pt x="204788" y="279129"/>
                      <a:pt x="202883" y="283876"/>
                    </a:cubicBezTo>
                    <a:close/>
                    <a:moveTo>
                      <a:pt x="227648" y="279129"/>
                    </a:moveTo>
                    <a:cubicBezTo>
                      <a:pt x="223838" y="275331"/>
                      <a:pt x="222885" y="270584"/>
                      <a:pt x="221933" y="265837"/>
                    </a:cubicBezTo>
                    <a:cubicBezTo>
                      <a:pt x="220980" y="261090"/>
                      <a:pt x="219075" y="257292"/>
                      <a:pt x="219075" y="252545"/>
                    </a:cubicBezTo>
                    <a:cubicBezTo>
                      <a:pt x="219075" y="246849"/>
                      <a:pt x="226695" y="244000"/>
                      <a:pt x="229552" y="247798"/>
                    </a:cubicBezTo>
                    <a:cubicBezTo>
                      <a:pt x="232410" y="251596"/>
                      <a:pt x="234315" y="255393"/>
                      <a:pt x="236220" y="260140"/>
                    </a:cubicBezTo>
                    <a:cubicBezTo>
                      <a:pt x="238125" y="264887"/>
                      <a:pt x="240983" y="269635"/>
                      <a:pt x="240030" y="274382"/>
                    </a:cubicBezTo>
                    <a:cubicBezTo>
                      <a:pt x="239077" y="280078"/>
                      <a:pt x="232410" y="282926"/>
                      <a:pt x="227648" y="279129"/>
                    </a:cubicBezTo>
                    <a:close/>
                    <a:moveTo>
                      <a:pt x="279083" y="267736"/>
                    </a:moveTo>
                    <a:cubicBezTo>
                      <a:pt x="277178" y="272483"/>
                      <a:pt x="270510" y="272483"/>
                      <a:pt x="267653" y="269635"/>
                    </a:cubicBezTo>
                    <a:cubicBezTo>
                      <a:pt x="263843" y="265837"/>
                      <a:pt x="263843" y="261090"/>
                      <a:pt x="261938" y="256343"/>
                    </a:cubicBezTo>
                    <a:cubicBezTo>
                      <a:pt x="260033" y="251596"/>
                      <a:pt x="259080" y="246849"/>
                      <a:pt x="259080" y="242101"/>
                    </a:cubicBezTo>
                    <a:cubicBezTo>
                      <a:pt x="259080" y="235456"/>
                      <a:pt x="268605" y="233557"/>
                      <a:pt x="271463" y="238304"/>
                    </a:cubicBezTo>
                    <a:cubicBezTo>
                      <a:pt x="275273" y="245899"/>
                      <a:pt x="282893" y="259191"/>
                      <a:pt x="279083" y="267736"/>
                    </a:cubicBezTo>
                    <a:close/>
                    <a:moveTo>
                      <a:pt x="304800" y="254444"/>
                    </a:moveTo>
                    <a:cubicBezTo>
                      <a:pt x="299085" y="247798"/>
                      <a:pt x="296228" y="236405"/>
                      <a:pt x="295275" y="227860"/>
                    </a:cubicBezTo>
                    <a:cubicBezTo>
                      <a:pt x="294323" y="221214"/>
                      <a:pt x="302895" y="220265"/>
                      <a:pt x="305753" y="225012"/>
                    </a:cubicBezTo>
                    <a:cubicBezTo>
                      <a:pt x="310515" y="231658"/>
                      <a:pt x="315278" y="241152"/>
                      <a:pt x="316230" y="249697"/>
                    </a:cubicBezTo>
                    <a:cubicBezTo>
                      <a:pt x="317183" y="256343"/>
                      <a:pt x="308610" y="259191"/>
                      <a:pt x="304800" y="254444"/>
                    </a:cubicBezTo>
                    <a:close/>
                    <a:moveTo>
                      <a:pt x="341948" y="238304"/>
                    </a:moveTo>
                    <a:cubicBezTo>
                      <a:pt x="338138" y="235456"/>
                      <a:pt x="337185" y="230708"/>
                      <a:pt x="335280" y="226911"/>
                    </a:cubicBezTo>
                    <a:cubicBezTo>
                      <a:pt x="333375" y="224063"/>
                      <a:pt x="331470" y="218366"/>
                      <a:pt x="330518" y="214568"/>
                    </a:cubicBezTo>
                    <a:cubicBezTo>
                      <a:pt x="329565" y="209821"/>
                      <a:pt x="334328" y="206024"/>
                      <a:pt x="339090" y="207922"/>
                    </a:cubicBezTo>
                    <a:cubicBezTo>
                      <a:pt x="345758" y="211720"/>
                      <a:pt x="353378" y="225961"/>
                      <a:pt x="354330" y="233557"/>
                    </a:cubicBezTo>
                    <a:cubicBezTo>
                      <a:pt x="354330" y="240203"/>
                      <a:pt x="346710" y="243051"/>
                      <a:pt x="341948" y="238304"/>
                    </a:cubicBezTo>
                    <a:close/>
                    <a:moveTo>
                      <a:pt x="380048" y="218366"/>
                    </a:moveTo>
                    <a:cubicBezTo>
                      <a:pt x="375285" y="216467"/>
                      <a:pt x="371475" y="208872"/>
                      <a:pt x="368618" y="204125"/>
                    </a:cubicBezTo>
                    <a:cubicBezTo>
                      <a:pt x="365760" y="199378"/>
                      <a:pt x="363855" y="195580"/>
                      <a:pt x="364808" y="189883"/>
                    </a:cubicBezTo>
                    <a:cubicBezTo>
                      <a:pt x="365760" y="185136"/>
                      <a:pt x="370523" y="184187"/>
                      <a:pt x="374333" y="186086"/>
                    </a:cubicBezTo>
                    <a:cubicBezTo>
                      <a:pt x="379095" y="187985"/>
                      <a:pt x="381000" y="193681"/>
                      <a:pt x="383858" y="197479"/>
                    </a:cubicBezTo>
                    <a:cubicBezTo>
                      <a:pt x="385763" y="201277"/>
                      <a:pt x="389573" y="205074"/>
                      <a:pt x="390525" y="209821"/>
                    </a:cubicBezTo>
                    <a:cubicBezTo>
                      <a:pt x="391478" y="216467"/>
                      <a:pt x="385763" y="220265"/>
                      <a:pt x="380048" y="218366"/>
                    </a:cubicBezTo>
                    <a:close/>
                    <a:moveTo>
                      <a:pt x="422910" y="188934"/>
                    </a:moveTo>
                    <a:cubicBezTo>
                      <a:pt x="421958" y="193681"/>
                      <a:pt x="417195" y="194631"/>
                      <a:pt x="413385" y="193681"/>
                    </a:cubicBezTo>
                    <a:cubicBezTo>
                      <a:pt x="407670" y="192732"/>
                      <a:pt x="405765" y="187985"/>
                      <a:pt x="402908" y="184187"/>
                    </a:cubicBezTo>
                    <a:cubicBezTo>
                      <a:pt x="400050" y="180389"/>
                      <a:pt x="398145" y="176592"/>
                      <a:pt x="396240" y="171845"/>
                    </a:cubicBezTo>
                    <a:cubicBezTo>
                      <a:pt x="394335" y="166148"/>
                      <a:pt x="401003" y="162350"/>
                      <a:pt x="405765" y="164249"/>
                    </a:cubicBezTo>
                    <a:cubicBezTo>
                      <a:pt x="414338" y="168996"/>
                      <a:pt x="424815" y="179440"/>
                      <a:pt x="422910" y="188934"/>
                    </a:cubicBezTo>
                    <a:close/>
                    <a:moveTo>
                      <a:pt x="440055" y="161401"/>
                    </a:moveTo>
                    <a:cubicBezTo>
                      <a:pt x="435293" y="159502"/>
                      <a:pt x="433388" y="154755"/>
                      <a:pt x="430530" y="150008"/>
                    </a:cubicBezTo>
                    <a:cubicBezTo>
                      <a:pt x="428625" y="146210"/>
                      <a:pt x="424815" y="142413"/>
                      <a:pt x="425768" y="137666"/>
                    </a:cubicBezTo>
                    <a:cubicBezTo>
                      <a:pt x="425768" y="133868"/>
                      <a:pt x="429578" y="130070"/>
                      <a:pt x="433388" y="131969"/>
                    </a:cubicBezTo>
                    <a:cubicBezTo>
                      <a:pt x="438150" y="132918"/>
                      <a:pt x="441008" y="136716"/>
                      <a:pt x="442913" y="140514"/>
                    </a:cubicBezTo>
                    <a:cubicBezTo>
                      <a:pt x="445770" y="144311"/>
                      <a:pt x="449580" y="148109"/>
                      <a:pt x="450533" y="152856"/>
                    </a:cubicBezTo>
                    <a:cubicBezTo>
                      <a:pt x="452438" y="159502"/>
                      <a:pt x="446723" y="164249"/>
                      <a:pt x="440055" y="161401"/>
                    </a:cubicBezTo>
                    <a:close/>
                    <a:moveTo>
                      <a:pt x="461010" y="128171"/>
                    </a:moveTo>
                    <a:cubicBezTo>
                      <a:pt x="453390" y="123424"/>
                      <a:pt x="447675" y="113930"/>
                      <a:pt x="444818" y="106335"/>
                    </a:cubicBezTo>
                    <a:cubicBezTo>
                      <a:pt x="442913" y="101588"/>
                      <a:pt x="449580" y="96841"/>
                      <a:pt x="454343" y="99689"/>
                    </a:cubicBezTo>
                    <a:cubicBezTo>
                      <a:pt x="458153" y="101588"/>
                      <a:pt x="461010" y="105385"/>
                      <a:pt x="463868" y="108234"/>
                    </a:cubicBezTo>
                    <a:cubicBezTo>
                      <a:pt x="466725" y="112031"/>
                      <a:pt x="470535" y="115829"/>
                      <a:pt x="470535" y="120576"/>
                    </a:cubicBezTo>
                    <a:cubicBezTo>
                      <a:pt x="470535" y="126273"/>
                      <a:pt x="464820" y="131020"/>
                      <a:pt x="461010" y="128171"/>
                    </a:cubicBezTo>
                    <a:close/>
                    <a:moveTo>
                      <a:pt x="472440" y="88296"/>
                    </a:moveTo>
                    <a:cubicBezTo>
                      <a:pt x="466725" y="84498"/>
                      <a:pt x="461963" y="76903"/>
                      <a:pt x="458153" y="70257"/>
                    </a:cubicBezTo>
                    <a:cubicBezTo>
                      <a:pt x="454343" y="63611"/>
                      <a:pt x="461963" y="56016"/>
                      <a:pt x="466725" y="62662"/>
                    </a:cubicBezTo>
                    <a:cubicBezTo>
                      <a:pt x="471488" y="69307"/>
                      <a:pt x="478155" y="73105"/>
                      <a:pt x="478155" y="82599"/>
                    </a:cubicBezTo>
                    <a:cubicBezTo>
                      <a:pt x="480060" y="87346"/>
                      <a:pt x="477203" y="91144"/>
                      <a:pt x="472440" y="8829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A13B4A6C-B4B9-939F-9B16-E3D0A639D09E}"/>
                  </a:ext>
                </a:extLst>
              </p:cNvPr>
              <p:cNvSpPr/>
              <p:nvPr/>
            </p:nvSpPr>
            <p:spPr>
              <a:xfrm>
                <a:off x="1292592" y="1536154"/>
                <a:ext cx="423723" cy="274114"/>
              </a:xfrm>
              <a:custGeom>
                <a:avLst/>
                <a:gdLst>
                  <a:gd name="connsiteX0" fmla="*/ 44040 w 423723"/>
                  <a:gd name="connsiteY0" fmla="*/ 264317 h 274114"/>
                  <a:gd name="connsiteX1" fmla="*/ 234540 w 423723"/>
                  <a:gd name="connsiteY1" fmla="*/ 248177 h 274114"/>
                  <a:gd name="connsiteX2" fmla="*/ 420277 w 423723"/>
                  <a:gd name="connsiteY2" fmla="*/ 47850 h 274114"/>
                  <a:gd name="connsiteX3" fmla="*/ 415515 w 423723"/>
                  <a:gd name="connsiteY3" fmla="*/ 43103 h 274114"/>
                  <a:gd name="connsiteX4" fmla="*/ 404085 w 423723"/>
                  <a:gd name="connsiteY4" fmla="*/ 28862 h 274114"/>
                  <a:gd name="connsiteX5" fmla="*/ 371700 w 423723"/>
                  <a:gd name="connsiteY5" fmla="*/ 8924 h 274114"/>
                  <a:gd name="connsiteX6" fmla="*/ 152625 w 423723"/>
                  <a:gd name="connsiteY6" fmla="*/ 45951 h 274114"/>
                  <a:gd name="connsiteX7" fmla="*/ 7845 w 423723"/>
                  <a:gd name="connsiteY7" fmla="*/ 169375 h 274114"/>
                  <a:gd name="connsiteX8" fmla="*/ 2130 w 423723"/>
                  <a:gd name="connsiteY8" fmla="*/ 217796 h 274114"/>
                  <a:gd name="connsiteX9" fmla="*/ 44040 w 423723"/>
                  <a:gd name="connsiteY9" fmla="*/ 264317 h 274114"/>
                  <a:gd name="connsiteX10" fmla="*/ 32610 w 423723"/>
                  <a:gd name="connsiteY10" fmla="*/ 169375 h 274114"/>
                  <a:gd name="connsiteX11" fmla="*/ 261210 w 423723"/>
                  <a:gd name="connsiteY11" fmla="*/ 29811 h 274114"/>
                  <a:gd name="connsiteX12" fmla="*/ 382177 w 423723"/>
                  <a:gd name="connsiteY12" fmla="*/ 35507 h 274114"/>
                  <a:gd name="connsiteX13" fmla="*/ 401227 w 423723"/>
                  <a:gd name="connsiteY13" fmla="*/ 98169 h 274114"/>
                  <a:gd name="connsiteX14" fmla="*/ 292642 w 423723"/>
                  <a:gd name="connsiteY14" fmla="*/ 206403 h 274114"/>
                  <a:gd name="connsiteX15" fmla="*/ 265972 w 423723"/>
                  <a:gd name="connsiteY15" fmla="*/ 218745 h 274114"/>
                  <a:gd name="connsiteX16" fmla="*/ 186915 w 423723"/>
                  <a:gd name="connsiteY16" fmla="*/ 241531 h 274114"/>
                  <a:gd name="connsiteX17" fmla="*/ 109762 w 423723"/>
                  <a:gd name="connsiteY17" fmla="*/ 255772 h 274114"/>
                  <a:gd name="connsiteX18" fmla="*/ 25942 w 423723"/>
                  <a:gd name="connsiteY18" fmla="*/ 200706 h 274114"/>
                  <a:gd name="connsiteX19" fmla="*/ 32610 w 423723"/>
                  <a:gd name="connsiteY19" fmla="*/ 169375 h 2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3723" h="274114">
                    <a:moveTo>
                      <a:pt x="44040" y="264317"/>
                    </a:moveTo>
                    <a:cubicBezTo>
                      <a:pt x="104047" y="287103"/>
                      <a:pt x="175485" y="265267"/>
                      <a:pt x="234540" y="248177"/>
                    </a:cubicBezTo>
                    <a:cubicBezTo>
                      <a:pt x="322170" y="222543"/>
                      <a:pt x="445995" y="156084"/>
                      <a:pt x="420277" y="47850"/>
                    </a:cubicBezTo>
                    <a:cubicBezTo>
                      <a:pt x="419325" y="45002"/>
                      <a:pt x="417420" y="44052"/>
                      <a:pt x="415515" y="43103"/>
                    </a:cubicBezTo>
                    <a:cubicBezTo>
                      <a:pt x="412657" y="38356"/>
                      <a:pt x="408847" y="33609"/>
                      <a:pt x="404085" y="28862"/>
                    </a:cubicBezTo>
                    <a:cubicBezTo>
                      <a:pt x="395512" y="21266"/>
                      <a:pt x="385035" y="14620"/>
                      <a:pt x="371700" y="8924"/>
                    </a:cubicBezTo>
                    <a:cubicBezTo>
                      <a:pt x="305977" y="-17660"/>
                      <a:pt x="212632" y="21266"/>
                      <a:pt x="152625" y="45951"/>
                    </a:cubicBezTo>
                    <a:cubicBezTo>
                      <a:pt x="93570" y="70636"/>
                      <a:pt x="37372" y="112410"/>
                      <a:pt x="7845" y="169375"/>
                    </a:cubicBezTo>
                    <a:cubicBezTo>
                      <a:pt x="-728" y="185515"/>
                      <a:pt x="-1680" y="202605"/>
                      <a:pt x="2130" y="217796"/>
                    </a:cubicBezTo>
                    <a:cubicBezTo>
                      <a:pt x="7845" y="238683"/>
                      <a:pt x="22132" y="255772"/>
                      <a:pt x="44040" y="264317"/>
                    </a:cubicBezTo>
                    <a:close/>
                    <a:moveTo>
                      <a:pt x="32610" y="169375"/>
                    </a:moveTo>
                    <a:cubicBezTo>
                      <a:pt x="74520" y="90574"/>
                      <a:pt x="180247" y="51648"/>
                      <a:pt x="261210" y="29811"/>
                    </a:cubicBezTo>
                    <a:cubicBezTo>
                      <a:pt x="297405" y="20317"/>
                      <a:pt x="351697" y="15570"/>
                      <a:pt x="382177" y="35507"/>
                    </a:cubicBezTo>
                    <a:cubicBezTo>
                      <a:pt x="400275" y="46900"/>
                      <a:pt x="408847" y="65889"/>
                      <a:pt x="401227" y="98169"/>
                    </a:cubicBezTo>
                    <a:cubicBezTo>
                      <a:pt x="386940" y="154185"/>
                      <a:pt x="343125" y="185515"/>
                      <a:pt x="292642" y="206403"/>
                    </a:cubicBezTo>
                    <a:cubicBezTo>
                      <a:pt x="290737" y="207352"/>
                      <a:pt x="269782" y="216846"/>
                      <a:pt x="265972" y="218745"/>
                    </a:cubicBezTo>
                    <a:cubicBezTo>
                      <a:pt x="240255" y="229189"/>
                      <a:pt x="213585" y="235835"/>
                      <a:pt x="186915" y="241531"/>
                    </a:cubicBezTo>
                    <a:cubicBezTo>
                      <a:pt x="161197" y="246278"/>
                      <a:pt x="136432" y="252924"/>
                      <a:pt x="109762" y="255772"/>
                    </a:cubicBezTo>
                    <a:cubicBezTo>
                      <a:pt x="68805" y="260519"/>
                      <a:pt x="26895" y="236784"/>
                      <a:pt x="25942" y="200706"/>
                    </a:cubicBezTo>
                    <a:cubicBezTo>
                      <a:pt x="24990" y="190263"/>
                      <a:pt x="26895" y="179819"/>
                      <a:pt x="32610" y="1693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01E794-6946-7C85-C18E-9EC3C616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0" y="207034"/>
            <a:ext cx="4800600" cy="2036114"/>
          </a:xfrm>
        </p:spPr>
        <p:txBody>
          <a:bodyPr lIns="0" tIns="0" rIns="0" bIns="0" rtlCol="0" anchor="ctr">
            <a:noAutofit/>
          </a:bodyPr>
          <a:lstStyle>
            <a:lvl1pPr>
              <a:defRPr lang="ru-RU"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5800" y="2256751"/>
            <a:ext cx="4800600" cy="3784612"/>
          </a:xfrm>
        </p:spPr>
        <p:txBody>
          <a:bodyPr lIns="0" tIns="0" rIns="0" bIns="0" rtlCol="0">
            <a:normAutofit/>
          </a:bodyPr>
          <a:lstStyle>
            <a:lvl1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  <a:defRPr lang="ru-RU" sz="2400">
                <a:solidFill>
                  <a:schemeClr val="accent1"/>
                </a:solidFill>
              </a:defRPr>
            </a:lvl1pPr>
            <a:lvl2pPr marL="742950" indent="-285750">
              <a:lnSpc>
                <a:spcPct val="150000"/>
              </a:lnSpc>
              <a:buFont typeface="Courier New" panose="02070309020205020404" pitchFamily="49" charset="0"/>
              <a:buChar char="o"/>
              <a:defRPr lang="ru-RU" sz="2400">
                <a:solidFill>
                  <a:schemeClr val="accent1"/>
                </a:solidFill>
              </a:defRPr>
            </a:lvl2pPr>
            <a:lvl3pPr marL="1143000" indent="-228600">
              <a:lnSpc>
                <a:spcPct val="150000"/>
              </a:lnSpc>
              <a:buFont typeface="Courier New" panose="02070309020205020404" pitchFamily="49" charset="0"/>
              <a:buChar char="o"/>
              <a:defRPr lang="ru-RU" sz="2400">
                <a:solidFill>
                  <a:schemeClr val="accent1"/>
                </a:solidFill>
              </a:defRPr>
            </a:lvl3pPr>
            <a:lvl4pPr marL="1600200" indent="-228600">
              <a:lnSpc>
                <a:spcPct val="150000"/>
              </a:lnSpc>
              <a:buFont typeface="Courier New" panose="02070309020205020404" pitchFamily="49" charset="0"/>
              <a:buChar char="o"/>
              <a:defRPr lang="ru-RU" sz="2400">
                <a:solidFill>
                  <a:schemeClr val="accent1"/>
                </a:solidFill>
              </a:defRPr>
            </a:lvl4pPr>
            <a:lvl5pPr marL="2057400" indent="-228600">
              <a:lnSpc>
                <a:spcPct val="150000"/>
              </a:lnSpc>
              <a:buFont typeface="Courier New" panose="02070309020205020404" pitchFamily="49" charset="0"/>
              <a:buChar char="o"/>
              <a:defRPr lang="ru-RU" sz="24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57F1E4F-1CFF-5643-939E-217C01CDF565}" type="slidenum">
              <a:rPr lang="ru-RU" dirty="0"/>
              <a:pPr/>
              <a:t>‹#›</a:t>
            </a:fld>
            <a:endParaRPr lang="ru-RU" dirty="0"/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57956FB0-CE3B-58C0-9524-A479D6796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096000" y="814472"/>
            <a:ext cx="2614528" cy="5229056"/>
          </a:xfrm>
          <a:custGeom>
            <a:avLst/>
            <a:gdLst>
              <a:gd name="connsiteX0" fmla="*/ 2980437 w 2980437"/>
              <a:gd name="connsiteY0" fmla="*/ 0 h 5960874"/>
              <a:gd name="connsiteX1" fmla="*/ 2980437 w 2980437"/>
              <a:gd name="connsiteY1" fmla="*/ 5960874 h 5960874"/>
              <a:gd name="connsiteX2" fmla="*/ 0 w 2980437"/>
              <a:gd name="connsiteY2" fmla="*/ 2980437 h 5960874"/>
              <a:gd name="connsiteX3" fmla="*/ 2980437 w 2980437"/>
              <a:gd name="connsiteY3" fmla="*/ 0 h 596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0437" h="5960874">
                <a:moveTo>
                  <a:pt x="2980437" y="0"/>
                </a:moveTo>
                <a:lnTo>
                  <a:pt x="2980437" y="5960874"/>
                </a:lnTo>
                <a:cubicBezTo>
                  <a:pt x="1334387" y="5960874"/>
                  <a:pt x="0" y="4626487"/>
                  <a:pt x="0" y="2980437"/>
                </a:cubicBezTo>
                <a:cubicBezTo>
                  <a:pt x="0" y="1334387"/>
                  <a:pt x="1334387" y="0"/>
                  <a:pt x="2980437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603136F-05BD-EF8A-1C8A-6A24FE77A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231555" y="885627"/>
            <a:ext cx="3960444" cy="5338297"/>
            <a:chOff x="7231555" y="885627"/>
            <a:chExt cx="3960444" cy="5338297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8B422761-8646-6660-210F-BB567746E986}"/>
                </a:ext>
              </a:extLst>
            </p:cNvPr>
            <p:cNvSpPr/>
            <p:nvPr/>
          </p:nvSpPr>
          <p:spPr>
            <a:xfrm>
              <a:off x="7231555" y="885627"/>
              <a:ext cx="1148595" cy="825835"/>
            </a:xfrm>
            <a:custGeom>
              <a:avLst/>
              <a:gdLst>
                <a:gd name="connsiteX0" fmla="*/ 748401 w 748401"/>
                <a:gd name="connsiteY0" fmla="*/ 0 h 538097"/>
                <a:gd name="connsiteX1" fmla="*/ 0 w 748401"/>
                <a:gd name="connsiteY1" fmla="*/ 0 h 538097"/>
                <a:gd name="connsiteX2" fmla="*/ 0 w 748401"/>
                <a:gd name="connsiteY2" fmla="*/ 399068 h 538097"/>
                <a:gd name="connsiteX3" fmla="*/ 507566 w 748401"/>
                <a:gd name="connsiteY3" fmla="*/ 399068 h 538097"/>
                <a:gd name="connsiteX4" fmla="*/ 647406 w 748401"/>
                <a:gd name="connsiteY4" fmla="*/ 538098 h 538097"/>
                <a:gd name="connsiteX5" fmla="*/ 647406 w 748401"/>
                <a:gd name="connsiteY5" fmla="*/ 399068 h 538097"/>
                <a:gd name="connsiteX6" fmla="*/ 748401 w 748401"/>
                <a:gd name="connsiteY6" fmla="*/ 399068 h 53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8401" h="538097">
                  <a:moveTo>
                    <a:pt x="748401" y="0"/>
                  </a:moveTo>
                  <a:lnTo>
                    <a:pt x="0" y="0"/>
                  </a:lnTo>
                  <a:lnTo>
                    <a:pt x="0" y="399068"/>
                  </a:lnTo>
                  <a:lnTo>
                    <a:pt x="507566" y="399068"/>
                  </a:lnTo>
                  <a:lnTo>
                    <a:pt x="647406" y="538098"/>
                  </a:lnTo>
                  <a:lnTo>
                    <a:pt x="647406" y="399068"/>
                  </a:lnTo>
                  <a:lnTo>
                    <a:pt x="748401" y="399068"/>
                  </a:lnTo>
                  <a:close/>
                </a:path>
              </a:pathLst>
            </a:custGeom>
            <a:solidFill>
              <a:schemeClr val="accent4"/>
            </a:solidFill>
            <a:ln w="28575" cap="rnd">
              <a:solidFill>
                <a:schemeClr val="accent4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6535C19E-0865-D37C-BDA7-9D06E10D83B1}"/>
                </a:ext>
              </a:extLst>
            </p:cNvPr>
            <p:cNvGrpSpPr/>
            <p:nvPr/>
          </p:nvGrpSpPr>
          <p:grpSpPr>
            <a:xfrm>
              <a:off x="7350787" y="1455065"/>
              <a:ext cx="2203645" cy="4768859"/>
              <a:chOff x="7350787" y="1455065"/>
              <a:chExt cx="2203645" cy="4768859"/>
            </a:xfrm>
          </p:grpSpPr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95960B1B-5E6D-4E12-5AFD-DBF2878166B0}"/>
                  </a:ext>
                </a:extLst>
              </p:cNvPr>
              <p:cNvGrpSpPr/>
              <p:nvPr/>
            </p:nvGrpSpPr>
            <p:grpSpPr>
              <a:xfrm>
                <a:off x="7350787" y="1455065"/>
                <a:ext cx="2203645" cy="4768859"/>
                <a:chOff x="7350787" y="1455065"/>
                <a:chExt cx="2203645" cy="4768859"/>
              </a:xfrm>
            </p:grpSpPr>
            <p:sp>
              <p:nvSpPr>
                <p:cNvPr id="22" name="Freeform 35">
                  <a:extLst>
                    <a:ext uri="{FF2B5EF4-FFF2-40B4-BE49-F238E27FC236}">
                      <a16:creationId xmlns:a16="http://schemas.microsoft.com/office/drawing/2014/main" id="{3DF54061-CB4D-76AA-C486-7DD2FD430737}"/>
                    </a:ext>
                  </a:extLst>
                </p:cNvPr>
                <p:cNvSpPr/>
                <p:nvPr/>
              </p:nvSpPr>
              <p:spPr>
                <a:xfrm>
                  <a:off x="7809534" y="3153712"/>
                  <a:ext cx="1320950" cy="2766349"/>
                </a:xfrm>
                <a:custGeom>
                  <a:avLst/>
                  <a:gdLst>
                    <a:gd name="connsiteX0" fmla="*/ 835345 w 860704"/>
                    <a:gd name="connsiteY0" fmla="*/ 247164 h 1802496"/>
                    <a:gd name="connsiteX1" fmla="*/ 786142 w 860704"/>
                    <a:gd name="connsiteY1" fmla="*/ 0 h 1802496"/>
                    <a:gd name="connsiteX2" fmla="*/ 524590 w 860704"/>
                    <a:gd name="connsiteY2" fmla="*/ 41194 h 1802496"/>
                    <a:gd name="connsiteX3" fmla="*/ 405467 w 860704"/>
                    <a:gd name="connsiteY3" fmla="*/ 113284 h 1802496"/>
                    <a:gd name="connsiteX4" fmla="*/ 405467 w 860704"/>
                    <a:gd name="connsiteY4" fmla="*/ 110709 h 1802496"/>
                    <a:gd name="connsiteX5" fmla="*/ 397698 w 860704"/>
                    <a:gd name="connsiteY5" fmla="*/ 118433 h 1802496"/>
                    <a:gd name="connsiteX6" fmla="*/ 190528 w 860704"/>
                    <a:gd name="connsiteY6" fmla="*/ 95261 h 1802496"/>
                    <a:gd name="connsiteX7" fmla="*/ 35151 w 860704"/>
                    <a:gd name="connsiteY7" fmla="*/ 684852 h 1802496"/>
                    <a:gd name="connsiteX8" fmla="*/ 37741 w 860704"/>
                    <a:gd name="connsiteY8" fmla="*/ 1071046 h 1802496"/>
                    <a:gd name="connsiteX9" fmla="*/ 247500 w 860704"/>
                    <a:gd name="connsiteY9" fmla="*/ 1763622 h 1802496"/>
                    <a:gd name="connsiteX10" fmla="*/ 527180 w 860704"/>
                    <a:gd name="connsiteY10" fmla="*/ 1761047 h 1802496"/>
                    <a:gd name="connsiteX11" fmla="*/ 529769 w 860704"/>
                    <a:gd name="connsiteY11" fmla="*/ 1791943 h 1802496"/>
                    <a:gd name="connsiteX12" fmla="*/ 856062 w 860704"/>
                    <a:gd name="connsiteY12" fmla="*/ 1781644 h 1802496"/>
                    <a:gd name="connsiteX13" fmla="*/ 835345 w 860704"/>
                    <a:gd name="connsiteY13" fmla="*/ 247164 h 1802496"/>
                    <a:gd name="connsiteX14" fmla="*/ 348495 w 860704"/>
                    <a:gd name="connsiteY14" fmla="*/ 893397 h 1802496"/>
                    <a:gd name="connsiteX15" fmla="*/ 441722 w 860704"/>
                    <a:gd name="connsiteY15" fmla="*/ 669404 h 1802496"/>
                    <a:gd name="connsiteX16" fmla="*/ 506463 w 860704"/>
                    <a:gd name="connsiteY16" fmla="*/ 1423771 h 1802496"/>
                    <a:gd name="connsiteX17" fmla="*/ 348495 w 860704"/>
                    <a:gd name="connsiteY17" fmla="*/ 893397 h 1802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60704" h="1802496">
                      <a:moveTo>
                        <a:pt x="835345" y="247164"/>
                      </a:moveTo>
                      <a:cubicBezTo>
                        <a:pt x="830166" y="200821"/>
                        <a:pt x="822397" y="97836"/>
                        <a:pt x="786142" y="0"/>
                      </a:cubicBezTo>
                      <a:cubicBezTo>
                        <a:pt x="711043" y="33470"/>
                        <a:pt x="612637" y="41194"/>
                        <a:pt x="524590" y="41194"/>
                      </a:cubicBezTo>
                      <a:lnTo>
                        <a:pt x="405467" y="113284"/>
                      </a:lnTo>
                      <a:cubicBezTo>
                        <a:pt x="405467" y="113284"/>
                        <a:pt x="405467" y="113284"/>
                        <a:pt x="405467" y="110709"/>
                      </a:cubicBezTo>
                      <a:cubicBezTo>
                        <a:pt x="405467" y="115858"/>
                        <a:pt x="402878" y="118433"/>
                        <a:pt x="397698" y="118433"/>
                      </a:cubicBezTo>
                      <a:lnTo>
                        <a:pt x="190528" y="95261"/>
                      </a:lnTo>
                      <a:cubicBezTo>
                        <a:pt x="154274" y="229142"/>
                        <a:pt x="99891" y="450560"/>
                        <a:pt x="35151" y="684852"/>
                      </a:cubicBezTo>
                      <a:cubicBezTo>
                        <a:pt x="1486" y="811009"/>
                        <a:pt x="-24410" y="872800"/>
                        <a:pt x="37741" y="1071046"/>
                      </a:cubicBezTo>
                      <a:cubicBezTo>
                        <a:pt x="102481" y="1277017"/>
                        <a:pt x="226783" y="1614293"/>
                        <a:pt x="247500" y="1763622"/>
                      </a:cubicBezTo>
                      <a:cubicBezTo>
                        <a:pt x="309651" y="1779069"/>
                        <a:pt x="436543" y="1771346"/>
                        <a:pt x="527180" y="1761047"/>
                      </a:cubicBezTo>
                      <a:cubicBezTo>
                        <a:pt x="527180" y="1771346"/>
                        <a:pt x="527180" y="1781644"/>
                        <a:pt x="529769" y="1791943"/>
                      </a:cubicBezTo>
                      <a:cubicBezTo>
                        <a:pt x="638533" y="1812540"/>
                        <a:pt x="856062" y="1799667"/>
                        <a:pt x="856062" y="1781644"/>
                      </a:cubicBezTo>
                      <a:cubicBezTo>
                        <a:pt x="861241" y="1418621"/>
                        <a:pt x="869010" y="543247"/>
                        <a:pt x="835345" y="247164"/>
                      </a:cubicBezTo>
                      <a:close/>
                      <a:moveTo>
                        <a:pt x="348495" y="893397"/>
                      </a:moveTo>
                      <a:cubicBezTo>
                        <a:pt x="348495" y="893397"/>
                        <a:pt x="389929" y="798135"/>
                        <a:pt x="441722" y="669404"/>
                      </a:cubicBezTo>
                      <a:cubicBezTo>
                        <a:pt x="470208" y="903695"/>
                        <a:pt x="485746" y="1099367"/>
                        <a:pt x="506463" y="1423771"/>
                      </a:cubicBezTo>
                      <a:cubicBezTo>
                        <a:pt x="436543" y="1181755"/>
                        <a:pt x="348495" y="893397"/>
                        <a:pt x="348495" y="8933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bevel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23" name="Freeform 16">
                  <a:extLst>
                    <a:ext uri="{FF2B5EF4-FFF2-40B4-BE49-F238E27FC236}">
                      <a16:creationId xmlns:a16="http://schemas.microsoft.com/office/drawing/2014/main" id="{4AAACE88-2FF4-6DFF-D8E6-D57462DF8B3D}"/>
                    </a:ext>
                  </a:extLst>
                </p:cNvPr>
                <p:cNvSpPr/>
                <p:nvPr/>
              </p:nvSpPr>
              <p:spPr>
                <a:xfrm>
                  <a:off x="7947388" y="5856448"/>
                  <a:ext cx="1195843" cy="367476"/>
                </a:xfrm>
                <a:custGeom>
                  <a:avLst/>
                  <a:gdLst>
                    <a:gd name="connsiteX0" fmla="*/ 748112 w 779187"/>
                    <a:gd name="connsiteY0" fmla="*/ 144179 h 239440"/>
                    <a:gd name="connsiteX1" fmla="*/ 704088 w 779187"/>
                    <a:gd name="connsiteY1" fmla="*/ 84963 h 239440"/>
                    <a:gd name="connsiteX2" fmla="*/ 704088 w 779187"/>
                    <a:gd name="connsiteY2" fmla="*/ 33470 h 239440"/>
                    <a:gd name="connsiteX3" fmla="*/ 496918 w 779187"/>
                    <a:gd name="connsiteY3" fmla="*/ 36045 h 239440"/>
                    <a:gd name="connsiteX4" fmla="*/ 496918 w 779187"/>
                    <a:gd name="connsiteY4" fmla="*/ 69515 h 239440"/>
                    <a:gd name="connsiteX5" fmla="*/ 491739 w 779187"/>
                    <a:gd name="connsiteY5" fmla="*/ 95261 h 239440"/>
                    <a:gd name="connsiteX6" fmla="*/ 450305 w 779187"/>
                    <a:gd name="connsiteY6" fmla="*/ 128732 h 239440"/>
                    <a:gd name="connsiteX7" fmla="*/ 429588 w 779187"/>
                    <a:gd name="connsiteY7" fmla="*/ 144179 h 239440"/>
                    <a:gd name="connsiteX8" fmla="*/ 429588 w 779187"/>
                    <a:gd name="connsiteY8" fmla="*/ 123582 h 239440"/>
                    <a:gd name="connsiteX9" fmla="*/ 416640 w 779187"/>
                    <a:gd name="connsiteY9" fmla="*/ 0 h 239440"/>
                    <a:gd name="connsiteX10" fmla="*/ 196522 w 779187"/>
                    <a:gd name="connsiteY10" fmla="*/ 5149 h 239440"/>
                    <a:gd name="connsiteX11" fmla="*/ 193932 w 779187"/>
                    <a:gd name="connsiteY11" fmla="*/ 18022 h 239440"/>
                    <a:gd name="connsiteX12" fmla="*/ 116244 w 779187"/>
                    <a:gd name="connsiteY12" fmla="*/ 118433 h 239440"/>
                    <a:gd name="connsiteX13" fmla="*/ 85168 w 779187"/>
                    <a:gd name="connsiteY13" fmla="*/ 133881 h 239440"/>
                    <a:gd name="connsiteX14" fmla="*/ 25607 w 779187"/>
                    <a:gd name="connsiteY14" fmla="*/ 157053 h 239440"/>
                    <a:gd name="connsiteX15" fmla="*/ 2300 w 779187"/>
                    <a:gd name="connsiteY15" fmla="*/ 211120 h 239440"/>
                    <a:gd name="connsiteX16" fmla="*/ 74809 w 779187"/>
                    <a:gd name="connsiteY16" fmla="*/ 239441 h 239440"/>
                    <a:gd name="connsiteX17" fmla="*/ 401102 w 779187"/>
                    <a:gd name="connsiteY17" fmla="*/ 239441 h 239440"/>
                    <a:gd name="connsiteX18" fmla="*/ 401102 w 779187"/>
                    <a:gd name="connsiteY18" fmla="*/ 239441 h 239440"/>
                    <a:gd name="connsiteX19" fmla="*/ 779187 w 779187"/>
                    <a:gd name="connsiteY19" fmla="*/ 239441 h 239440"/>
                    <a:gd name="connsiteX20" fmla="*/ 748112 w 779187"/>
                    <a:gd name="connsiteY20" fmla="*/ 144179 h 239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79187" h="239440">
                      <a:moveTo>
                        <a:pt x="748112" y="144179"/>
                      </a:moveTo>
                      <a:cubicBezTo>
                        <a:pt x="729985" y="123582"/>
                        <a:pt x="706678" y="115858"/>
                        <a:pt x="704088" y="84963"/>
                      </a:cubicBezTo>
                      <a:cubicBezTo>
                        <a:pt x="704088" y="69515"/>
                        <a:pt x="704088" y="54067"/>
                        <a:pt x="704088" y="33470"/>
                      </a:cubicBezTo>
                      <a:cubicBezTo>
                        <a:pt x="647116" y="38619"/>
                        <a:pt x="564249" y="41194"/>
                        <a:pt x="496918" y="36045"/>
                      </a:cubicBezTo>
                      <a:cubicBezTo>
                        <a:pt x="496918" y="56642"/>
                        <a:pt x="496918" y="69515"/>
                        <a:pt x="496918" y="69515"/>
                      </a:cubicBezTo>
                      <a:cubicBezTo>
                        <a:pt x="496918" y="77239"/>
                        <a:pt x="494329" y="87537"/>
                        <a:pt x="491739" y="95261"/>
                      </a:cubicBezTo>
                      <a:cubicBezTo>
                        <a:pt x="483970" y="110709"/>
                        <a:pt x="463253" y="121008"/>
                        <a:pt x="450305" y="128732"/>
                      </a:cubicBezTo>
                      <a:cubicBezTo>
                        <a:pt x="442536" y="133881"/>
                        <a:pt x="434767" y="139030"/>
                        <a:pt x="429588" y="144179"/>
                      </a:cubicBezTo>
                      <a:cubicBezTo>
                        <a:pt x="429588" y="136455"/>
                        <a:pt x="429588" y="128732"/>
                        <a:pt x="429588" y="123582"/>
                      </a:cubicBezTo>
                      <a:cubicBezTo>
                        <a:pt x="426998" y="82388"/>
                        <a:pt x="421819" y="41194"/>
                        <a:pt x="416640" y="0"/>
                      </a:cubicBezTo>
                      <a:cubicBezTo>
                        <a:pt x="344130" y="7724"/>
                        <a:pt x="256083" y="12873"/>
                        <a:pt x="196522" y="5149"/>
                      </a:cubicBezTo>
                      <a:cubicBezTo>
                        <a:pt x="196522" y="10298"/>
                        <a:pt x="193932" y="12873"/>
                        <a:pt x="193932" y="18022"/>
                      </a:cubicBezTo>
                      <a:cubicBezTo>
                        <a:pt x="180984" y="59217"/>
                        <a:pt x="152498" y="95261"/>
                        <a:pt x="116244" y="118433"/>
                      </a:cubicBezTo>
                      <a:cubicBezTo>
                        <a:pt x="105885" y="123582"/>
                        <a:pt x="95527" y="128732"/>
                        <a:pt x="85168" y="133881"/>
                      </a:cubicBezTo>
                      <a:cubicBezTo>
                        <a:pt x="64451" y="141605"/>
                        <a:pt x="43734" y="146754"/>
                        <a:pt x="25607" y="157053"/>
                      </a:cubicBezTo>
                      <a:cubicBezTo>
                        <a:pt x="7479" y="167351"/>
                        <a:pt x="-5469" y="190522"/>
                        <a:pt x="2300" y="211120"/>
                      </a:cubicBezTo>
                      <a:cubicBezTo>
                        <a:pt x="12659" y="236866"/>
                        <a:pt x="74809" y="239441"/>
                        <a:pt x="74809" y="239441"/>
                      </a:cubicBezTo>
                      <a:lnTo>
                        <a:pt x="401102" y="239441"/>
                      </a:lnTo>
                      <a:cubicBezTo>
                        <a:pt x="401102" y="239441"/>
                        <a:pt x="401102" y="239441"/>
                        <a:pt x="401102" y="239441"/>
                      </a:cubicBezTo>
                      <a:lnTo>
                        <a:pt x="779187" y="239441"/>
                      </a:lnTo>
                      <a:cubicBezTo>
                        <a:pt x="776598" y="239441"/>
                        <a:pt x="781777" y="180224"/>
                        <a:pt x="748112" y="14417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grpSp>
              <p:nvGrpSpPr>
                <p:cNvPr id="24" name="Графический объект 14">
                  <a:extLst>
                    <a:ext uri="{FF2B5EF4-FFF2-40B4-BE49-F238E27FC236}">
                      <a16:creationId xmlns:a16="http://schemas.microsoft.com/office/drawing/2014/main" id="{DFA2C476-4A98-46F4-E3DD-5FAB8B3C09D0}"/>
                    </a:ext>
                  </a:extLst>
                </p:cNvPr>
                <p:cNvGrpSpPr/>
                <p:nvPr/>
              </p:nvGrpSpPr>
              <p:grpSpPr>
                <a:xfrm>
                  <a:off x="8407972" y="3295961"/>
                  <a:ext cx="1146460" cy="2832505"/>
                  <a:chOff x="8147717" y="3221607"/>
                  <a:chExt cx="747010" cy="1845602"/>
                </a:xfrm>
                <a:solidFill>
                  <a:schemeClr val="accent1"/>
                </a:solidFill>
              </p:grpSpPr>
              <p:sp>
                <p:nvSpPr>
                  <p:cNvPr id="39" name="Freeform 18">
                    <a:extLst>
                      <a:ext uri="{FF2B5EF4-FFF2-40B4-BE49-F238E27FC236}">
                        <a16:creationId xmlns:a16="http://schemas.microsoft.com/office/drawing/2014/main" id="{9BFDF503-B63E-A06A-A161-983F64D0E1F9}"/>
                      </a:ext>
                    </a:extLst>
                  </p:cNvPr>
                  <p:cNvSpPr/>
                  <p:nvPr/>
                </p:nvSpPr>
                <p:spPr>
                  <a:xfrm>
                    <a:off x="8323811" y="3221607"/>
                    <a:ext cx="164117" cy="41194"/>
                  </a:xfrm>
                  <a:custGeom>
                    <a:avLst/>
                    <a:gdLst>
                      <a:gd name="connsiteX0" fmla="*/ 163146 w 164117"/>
                      <a:gd name="connsiteY0" fmla="*/ 5149 h 41194"/>
                      <a:gd name="connsiteX1" fmla="*/ 155377 w 164117"/>
                      <a:gd name="connsiteY1" fmla="*/ 0 h 41194"/>
                      <a:gd name="connsiteX2" fmla="*/ 5179 w 164117"/>
                      <a:gd name="connsiteY2" fmla="*/ 28321 h 41194"/>
                      <a:gd name="connsiteX3" fmla="*/ 0 w 164117"/>
                      <a:gd name="connsiteY3" fmla="*/ 36045 h 41194"/>
                      <a:gd name="connsiteX4" fmla="*/ 5179 w 164117"/>
                      <a:gd name="connsiteY4" fmla="*/ 41194 h 41194"/>
                      <a:gd name="connsiteX5" fmla="*/ 5179 w 164117"/>
                      <a:gd name="connsiteY5" fmla="*/ 41194 h 41194"/>
                      <a:gd name="connsiteX6" fmla="*/ 155377 w 164117"/>
                      <a:gd name="connsiteY6" fmla="*/ 12873 h 41194"/>
                      <a:gd name="connsiteX7" fmla="*/ 163146 w 164117"/>
                      <a:gd name="connsiteY7" fmla="*/ 5149 h 411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4117" h="41194">
                        <a:moveTo>
                          <a:pt x="163146" y="5149"/>
                        </a:moveTo>
                        <a:cubicBezTo>
                          <a:pt x="163146" y="2575"/>
                          <a:pt x="157967" y="0"/>
                          <a:pt x="155377" y="0"/>
                        </a:cubicBezTo>
                        <a:lnTo>
                          <a:pt x="5179" y="28321"/>
                        </a:lnTo>
                        <a:cubicBezTo>
                          <a:pt x="2590" y="28321"/>
                          <a:pt x="0" y="33470"/>
                          <a:pt x="0" y="36045"/>
                        </a:cubicBezTo>
                        <a:cubicBezTo>
                          <a:pt x="0" y="38619"/>
                          <a:pt x="2590" y="41194"/>
                          <a:pt x="5179" y="41194"/>
                        </a:cubicBezTo>
                        <a:cubicBezTo>
                          <a:pt x="5179" y="41194"/>
                          <a:pt x="5179" y="41194"/>
                          <a:pt x="5179" y="41194"/>
                        </a:cubicBezTo>
                        <a:lnTo>
                          <a:pt x="155377" y="12873"/>
                        </a:lnTo>
                        <a:cubicBezTo>
                          <a:pt x="163146" y="12873"/>
                          <a:pt x="165736" y="10299"/>
                          <a:pt x="163146" y="5149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270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rtl="0"/>
                    <a:endParaRPr lang="ru-RU" dirty="0"/>
                  </a:p>
                </p:txBody>
              </p:sp>
              <p:sp>
                <p:nvSpPr>
                  <p:cNvPr id="40" name="Freeform 19">
                    <a:extLst>
                      <a:ext uri="{FF2B5EF4-FFF2-40B4-BE49-F238E27FC236}">
                        <a16:creationId xmlns:a16="http://schemas.microsoft.com/office/drawing/2014/main" id="{2CF80B8E-32DD-CAEB-CAE9-D6E1264ED50B}"/>
                      </a:ext>
                    </a:extLst>
                  </p:cNvPr>
                  <p:cNvSpPr/>
                  <p:nvPr/>
                </p:nvSpPr>
                <p:spPr>
                  <a:xfrm>
                    <a:off x="8147717" y="3455898"/>
                    <a:ext cx="145019" cy="1472688"/>
                  </a:xfrm>
                  <a:custGeom>
                    <a:avLst/>
                    <a:gdLst>
                      <a:gd name="connsiteX0" fmla="*/ 129481 w 145019"/>
                      <a:gd name="connsiteY0" fmla="*/ 1166307 h 1472688"/>
                      <a:gd name="connsiteX1" fmla="*/ 12948 w 145019"/>
                      <a:gd name="connsiteY1" fmla="*/ 5149 h 1472688"/>
                      <a:gd name="connsiteX2" fmla="*/ 5179 w 145019"/>
                      <a:gd name="connsiteY2" fmla="*/ 0 h 1472688"/>
                      <a:gd name="connsiteX3" fmla="*/ 0 w 145019"/>
                      <a:gd name="connsiteY3" fmla="*/ 7724 h 1472688"/>
                      <a:gd name="connsiteX4" fmla="*/ 116533 w 145019"/>
                      <a:gd name="connsiteY4" fmla="*/ 1166307 h 1472688"/>
                      <a:gd name="connsiteX5" fmla="*/ 134660 w 145019"/>
                      <a:gd name="connsiteY5" fmla="*/ 1467539 h 1472688"/>
                      <a:gd name="connsiteX6" fmla="*/ 139840 w 145019"/>
                      <a:gd name="connsiteY6" fmla="*/ 1472688 h 1472688"/>
                      <a:gd name="connsiteX7" fmla="*/ 139840 w 145019"/>
                      <a:gd name="connsiteY7" fmla="*/ 1472688 h 1472688"/>
                      <a:gd name="connsiteX8" fmla="*/ 145019 w 145019"/>
                      <a:gd name="connsiteY8" fmla="*/ 1464964 h 1472688"/>
                      <a:gd name="connsiteX9" fmla="*/ 129481 w 145019"/>
                      <a:gd name="connsiteY9" fmla="*/ 1166307 h 1472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5019" h="1472688">
                        <a:moveTo>
                          <a:pt x="129481" y="1166307"/>
                        </a:moveTo>
                        <a:cubicBezTo>
                          <a:pt x="106175" y="777538"/>
                          <a:pt x="88047" y="471157"/>
                          <a:pt x="12948" y="5149"/>
                        </a:cubicBezTo>
                        <a:cubicBezTo>
                          <a:pt x="12948" y="2575"/>
                          <a:pt x="10359" y="0"/>
                          <a:pt x="5179" y="0"/>
                        </a:cubicBezTo>
                        <a:cubicBezTo>
                          <a:pt x="2590" y="0"/>
                          <a:pt x="0" y="2575"/>
                          <a:pt x="0" y="7724"/>
                        </a:cubicBezTo>
                        <a:cubicBezTo>
                          <a:pt x="75099" y="471157"/>
                          <a:pt x="93227" y="777538"/>
                          <a:pt x="116533" y="1166307"/>
                        </a:cubicBezTo>
                        <a:cubicBezTo>
                          <a:pt x="121712" y="1261569"/>
                          <a:pt x="129481" y="1359405"/>
                          <a:pt x="134660" y="1467539"/>
                        </a:cubicBezTo>
                        <a:cubicBezTo>
                          <a:pt x="134660" y="1470114"/>
                          <a:pt x="137250" y="1472688"/>
                          <a:pt x="139840" y="1472688"/>
                        </a:cubicBezTo>
                        <a:cubicBezTo>
                          <a:pt x="139840" y="1472688"/>
                          <a:pt x="139840" y="1472688"/>
                          <a:pt x="139840" y="1472688"/>
                        </a:cubicBezTo>
                        <a:cubicBezTo>
                          <a:pt x="142429" y="1472688"/>
                          <a:pt x="145019" y="1470114"/>
                          <a:pt x="145019" y="1464964"/>
                        </a:cubicBezTo>
                        <a:cubicBezTo>
                          <a:pt x="139840" y="1359405"/>
                          <a:pt x="134660" y="1261569"/>
                          <a:pt x="129481" y="1166307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270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rtl="0"/>
                    <a:endParaRPr lang="ru-RU" dirty="0"/>
                  </a:p>
                </p:txBody>
              </p:sp>
            </p:grpSp>
            <p:sp>
              <p:nvSpPr>
                <p:cNvPr id="25" name="Freeform 20">
                  <a:extLst>
                    <a:ext uri="{FF2B5EF4-FFF2-40B4-BE49-F238E27FC236}">
                      <a16:creationId xmlns:a16="http://schemas.microsoft.com/office/drawing/2014/main" id="{73471002-CE56-3C4B-7E5B-530CD19EFE3B}"/>
                    </a:ext>
                  </a:extLst>
                </p:cNvPr>
                <p:cNvSpPr/>
                <p:nvPr/>
              </p:nvSpPr>
              <p:spPr>
                <a:xfrm>
                  <a:off x="8449583" y="1455065"/>
                  <a:ext cx="417817" cy="339375"/>
                </a:xfrm>
                <a:custGeom>
                  <a:avLst/>
                  <a:gdLst>
                    <a:gd name="connsiteX0" fmla="*/ 6551 w 272241"/>
                    <a:gd name="connsiteY0" fmla="*/ 74376 h 221130"/>
                    <a:gd name="connsiteX1" fmla="*/ 50575 w 272241"/>
                    <a:gd name="connsiteY1" fmla="*/ 25458 h 221130"/>
                    <a:gd name="connsiteX2" fmla="*/ 156750 w 272241"/>
                    <a:gd name="connsiteY2" fmla="*/ 2287 h 221130"/>
                    <a:gd name="connsiteX3" fmla="*/ 265514 w 272241"/>
                    <a:gd name="connsiteY3" fmla="*/ 89824 h 221130"/>
                    <a:gd name="connsiteX4" fmla="*/ 270693 w 272241"/>
                    <a:gd name="connsiteY4" fmla="*/ 164488 h 221130"/>
                    <a:gd name="connsiteX5" fmla="*/ 249976 w 272241"/>
                    <a:gd name="connsiteY5" fmla="*/ 221130 h 221130"/>
                    <a:gd name="connsiteX6" fmla="*/ 141212 w 272241"/>
                    <a:gd name="connsiteY6" fmla="*/ 151615 h 221130"/>
                    <a:gd name="connsiteX7" fmla="*/ 97188 w 272241"/>
                    <a:gd name="connsiteY7" fmla="*/ 71802 h 221130"/>
                    <a:gd name="connsiteX8" fmla="*/ 3962 w 272241"/>
                    <a:gd name="connsiteY8" fmla="*/ 115570 h 221130"/>
                    <a:gd name="connsiteX9" fmla="*/ 6551 w 272241"/>
                    <a:gd name="connsiteY9" fmla="*/ 74376 h 221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72241" h="221130">
                      <a:moveTo>
                        <a:pt x="6551" y="74376"/>
                      </a:moveTo>
                      <a:cubicBezTo>
                        <a:pt x="16910" y="53779"/>
                        <a:pt x="32447" y="35757"/>
                        <a:pt x="50575" y="25458"/>
                      </a:cubicBezTo>
                      <a:cubicBezTo>
                        <a:pt x="79061" y="7436"/>
                        <a:pt x="123084" y="-5437"/>
                        <a:pt x="156750" y="2287"/>
                      </a:cubicBezTo>
                      <a:cubicBezTo>
                        <a:pt x="203363" y="12585"/>
                        <a:pt x="247386" y="43481"/>
                        <a:pt x="265514" y="89824"/>
                      </a:cubicBezTo>
                      <a:cubicBezTo>
                        <a:pt x="273283" y="112996"/>
                        <a:pt x="273283" y="141317"/>
                        <a:pt x="270693" y="164488"/>
                      </a:cubicBezTo>
                      <a:cubicBezTo>
                        <a:pt x="270693" y="172212"/>
                        <a:pt x="255155" y="221130"/>
                        <a:pt x="249976" y="221130"/>
                      </a:cubicBezTo>
                      <a:cubicBezTo>
                        <a:pt x="211132" y="203108"/>
                        <a:pt x="172287" y="179936"/>
                        <a:pt x="141212" y="151615"/>
                      </a:cubicBezTo>
                      <a:cubicBezTo>
                        <a:pt x="117905" y="131018"/>
                        <a:pt x="94599" y="102697"/>
                        <a:pt x="97188" y="71802"/>
                      </a:cubicBezTo>
                      <a:cubicBezTo>
                        <a:pt x="68702" y="92399"/>
                        <a:pt x="35037" y="100123"/>
                        <a:pt x="3962" y="115570"/>
                      </a:cubicBezTo>
                      <a:cubicBezTo>
                        <a:pt x="-3807" y="105272"/>
                        <a:pt x="1372" y="87250"/>
                        <a:pt x="6551" y="7437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28575" cap="rnd">
                  <a:solidFill>
                    <a:srgbClr val="F2EEEC"/>
                  </a:solidFill>
                  <a:prstDash val="solid"/>
                  <a:bevel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26" name="Freeform 21">
                  <a:extLst>
                    <a:ext uri="{FF2B5EF4-FFF2-40B4-BE49-F238E27FC236}">
                      <a16:creationId xmlns:a16="http://schemas.microsoft.com/office/drawing/2014/main" id="{DCA3E902-9828-48D4-F1D4-3999260AB785}"/>
                    </a:ext>
                  </a:extLst>
                </p:cNvPr>
                <p:cNvSpPr/>
                <p:nvPr/>
              </p:nvSpPr>
              <p:spPr>
                <a:xfrm>
                  <a:off x="8455663" y="1565262"/>
                  <a:ext cx="361667" cy="328967"/>
                </a:xfrm>
                <a:custGeom>
                  <a:avLst/>
                  <a:gdLst>
                    <a:gd name="connsiteX0" fmla="*/ 134660 w 235655"/>
                    <a:gd name="connsiteY0" fmla="*/ 79814 h 214348"/>
                    <a:gd name="connsiteX1" fmla="*/ 90637 w 235655"/>
                    <a:gd name="connsiteY1" fmla="*/ 0 h 214348"/>
                    <a:gd name="connsiteX2" fmla="*/ 10359 w 235655"/>
                    <a:gd name="connsiteY2" fmla="*/ 38619 h 214348"/>
                    <a:gd name="connsiteX3" fmla="*/ 0 w 235655"/>
                    <a:gd name="connsiteY3" fmla="*/ 90112 h 214348"/>
                    <a:gd name="connsiteX4" fmla="*/ 137250 w 235655"/>
                    <a:gd name="connsiteY4" fmla="*/ 213694 h 214348"/>
                    <a:gd name="connsiteX5" fmla="*/ 235656 w 235655"/>
                    <a:gd name="connsiteY5" fmla="*/ 144179 h 214348"/>
                    <a:gd name="connsiteX6" fmla="*/ 134660 w 235655"/>
                    <a:gd name="connsiteY6" fmla="*/ 79814 h 214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5655" h="214348">
                      <a:moveTo>
                        <a:pt x="134660" y="79814"/>
                      </a:moveTo>
                      <a:cubicBezTo>
                        <a:pt x="111354" y="59217"/>
                        <a:pt x="88047" y="30896"/>
                        <a:pt x="90637" y="0"/>
                      </a:cubicBezTo>
                      <a:cubicBezTo>
                        <a:pt x="64741" y="18022"/>
                        <a:pt x="38844" y="25746"/>
                        <a:pt x="10359" y="38619"/>
                      </a:cubicBezTo>
                      <a:cubicBezTo>
                        <a:pt x="2590" y="54067"/>
                        <a:pt x="0" y="69515"/>
                        <a:pt x="0" y="90112"/>
                      </a:cubicBezTo>
                      <a:cubicBezTo>
                        <a:pt x="0" y="159627"/>
                        <a:pt x="67330" y="221418"/>
                        <a:pt x="137250" y="213694"/>
                      </a:cubicBezTo>
                      <a:cubicBezTo>
                        <a:pt x="178684" y="208545"/>
                        <a:pt x="214939" y="180224"/>
                        <a:pt x="235656" y="144179"/>
                      </a:cubicBezTo>
                      <a:cubicBezTo>
                        <a:pt x="196811" y="128732"/>
                        <a:pt x="163146" y="105560"/>
                        <a:pt x="134660" y="7981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27" name="Freeform 22">
                  <a:extLst>
                    <a:ext uri="{FF2B5EF4-FFF2-40B4-BE49-F238E27FC236}">
                      <a16:creationId xmlns:a16="http://schemas.microsoft.com/office/drawing/2014/main" id="{BE0F5A8E-FB3C-ABDC-598A-013E3BD84C25}"/>
                    </a:ext>
                  </a:extLst>
                </p:cNvPr>
                <p:cNvSpPr/>
                <p:nvPr/>
              </p:nvSpPr>
              <p:spPr>
                <a:xfrm>
                  <a:off x="7529443" y="3094442"/>
                  <a:ext cx="516858" cy="277042"/>
                </a:xfrm>
                <a:custGeom>
                  <a:avLst/>
                  <a:gdLst>
                    <a:gd name="connsiteX0" fmla="*/ 261676 w 336774"/>
                    <a:gd name="connsiteY0" fmla="*/ 121008 h 180515"/>
                    <a:gd name="connsiteX1" fmla="*/ 178808 w 336774"/>
                    <a:gd name="connsiteY1" fmla="*/ 25746 h 180515"/>
                    <a:gd name="connsiteX2" fmla="*/ 160680 w 336774"/>
                    <a:gd name="connsiteY2" fmla="*/ 54067 h 180515"/>
                    <a:gd name="connsiteX3" fmla="*/ 160680 w 336774"/>
                    <a:gd name="connsiteY3" fmla="*/ 61791 h 180515"/>
                    <a:gd name="connsiteX4" fmla="*/ 147732 w 336774"/>
                    <a:gd name="connsiteY4" fmla="*/ 28321 h 180515"/>
                    <a:gd name="connsiteX5" fmla="*/ 116657 w 336774"/>
                    <a:gd name="connsiteY5" fmla="*/ 0 h 180515"/>
                    <a:gd name="connsiteX6" fmla="*/ 95940 w 336774"/>
                    <a:gd name="connsiteY6" fmla="*/ 23172 h 180515"/>
                    <a:gd name="connsiteX7" fmla="*/ 98529 w 336774"/>
                    <a:gd name="connsiteY7" fmla="*/ 56642 h 180515"/>
                    <a:gd name="connsiteX8" fmla="*/ 80402 w 336774"/>
                    <a:gd name="connsiteY8" fmla="*/ 18023 h 180515"/>
                    <a:gd name="connsiteX9" fmla="*/ 41557 w 336774"/>
                    <a:gd name="connsiteY9" fmla="*/ 18023 h 180515"/>
                    <a:gd name="connsiteX10" fmla="*/ 38968 w 336774"/>
                    <a:gd name="connsiteY10" fmla="*/ 46343 h 180515"/>
                    <a:gd name="connsiteX11" fmla="*/ 124 w 336774"/>
                    <a:gd name="connsiteY11" fmla="*/ 59217 h 180515"/>
                    <a:gd name="connsiteX12" fmla="*/ 49326 w 336774"/>
                    <a:gd name="connsiteY12" fmla="*/ 139030 h 180515"/>
                    <a:gd name="connsiteX13" fmla="*/ 98529 w 336774"/>
                    <a:gd name="connsiteY13" fmla="*/ 159627 h 180515"/>
                    <a:gd name="connsiteX14" fmla="*/ 295341 w 336774"/>
                    <a:gd name="connsiteY14" fmla="*/ 169926 h 180515"/>
                    <a:gd name="connsiteX15" fmla="*/ 300520 w 336774"/>
                    <a:gd name="connsiteY15" fmla="*/ 169926 h 180515"/>
                    <a:gd name="connsiteX16" fmla="*/ 336775 w 336774"/>
                    <a:gd name="connsiteY16" fmla="*/ 139030 h 180515"/>
                    <a:gd name="connsiteX17" fmla="*/ 336775 w 336774"/>
                    <a:gd name="connsiteY17" fmla="*/ 136455 h 180515"/>
                    <a:gd name="connsiteX18" fmla="*/ 261676 w 336774"/>
                    <a:gd name="connsiteY18" fmla="*/ 121008 h 180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36774" h="180515">
                      <a:moveTo>
                        <a:pt x="261676" y="121008"/>
                      </a:moveTo>
                      <a:cubicBezTo>
                        <a:pt x="228010" y="87537"/>
                        <a:pt x="225421" y="10299"/>
                        <a:pt x="178808" y="25746"/>
                      </a:cubicBezTo>
                      <a:cubicBezTo>
                        <a:pt x="168449" y="28321"/>
                        <a:pt x="160680" y="41194"/>
                        <a:pt x="160680" y="54067"/>
                      </a:cubicBezTo>
                      <a:cubicBezTo>
                        <a:pt x="160680" y="59217"/>
                        <a:pt x="163270" y="64366"/>
                        <a:pt x="160680" y="61791"/>
                      </a:cubicBezTo>
                      <a:cubicBezTo>
                        <a:pt x="152911" y="51493"/>
                        <a:pt x="152911" y="41194"/>
                        <a:pt x="147732" y="28321"/>
                      </a:cubicBezTo>
                      <a:cubicBezTo>
                        <a:pt x="142553" y="12873"/>
                        <a:pt x="132194" y="0"/>
                        <a:pt x="116657" y="0"/>
                      </a:cubicBezTo>
                      <a:cubicBezTo>
                        <a:pt x="106298" y="0"/>
                        <a:pt x="95940" y="10299"/>
                        <a:pt x="95940" y="23172"/>
                      </a:cubicBezTo>
                      <a:cubicBezTo>
                        <a:pt x="93350" y="33470"/>
                        <a:pt x="95940" y="46343"/>
                        <a:pt x="98529" y="56642"/>
                      </a:cubicBezTo>
                      <a:cubicBezTo>
                        <a:pt x="93350" y="41194"/>
                        <a:pt x="90760" y="28321"/>
                        <a:pt x="80402" y="18023"/>
                      </a:cubicBezTo>
                      <a:cubicBezTo>
                        <a:pt x="70043" y="7724"/>
                        <a:pt x="49326" y="5149"/>
                        <a:pt x="41557" y="18023"/>
                      </a:cubicBezTo>
                      <a:cubicBezTo>
                        <a:pt x="36378" y="25746"/>
                        <a:pt x="36378" y="36045"/>
                        <a:pt x="38968" y="46343"/>
                      </a:cubicBezTo>
                      <a:cubicBezTo>
                        <a:pt x="41557" y="54067"/>
                        <a:pt x="10482" y="18023"/>
                        <a:pt x="124" y="59217"/>
                      </a:cubicBezTo>
                      <a:cubicBezTo>
                        <a:pt x="-2466" y="77239"/>
                        <a:pt x="36378" y="123582"/>
                        <a:pt x="49326" y="139030"/>
                      </a:cubicBezTo>
                      <a:cubicBezTo>
                        <a:pt x="57095" y="146754"/>
                        <a:pt x="75223" y="149329"/>
                        <a:pt x="98529" y="159627"/>
                      </a:cubicBezTo>
                      <a:cubicBezTo>
                        <a:pt x="119246" y="167351"/>
                        <a:pt x="248727" y="195672"/>
                        <a:pt x="295341" y="169926"/>
                      </a:cubicBezTo>
                      <a:cubicBezTo>
                        <a:pt x="297930" y="169926"/>
                        <a:pt x="300520" y="169926"/>
                        <a:pt x="300520" y="169926"/>
                      </a:cubicBezTo>
                      <a:cubicBezTo>
                        <a:pt x="316058" y="164776"/>
                        <a:pt x="331595" y="154478"/>
                        <a:pt x="336775" y="139030"/>
                      </a:cubicBezTo>
                      <a:cubicBezTo>
                        <a:pt x="336775" y="139030"/>
                        <a:pt x="336775" y="139030"/>
                        <a:pt x="336775" y="136455"/>
                      </a:cubicBezTo>
                      <a:lnTo>
                        <a:pt x="261676" y="12100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bevel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grpSp>
              <p:nvGrpSpPr>
                <p:cNvPr id="28" name="Графический объект 14">
                  <a:extLst>
                    <a:ext uri="{FF2B5EF4-FFF2-40B4-BE49-F238E27FC236}">
                      <a16:creationId xmlns:a16="http://schemas.microsoft.com/office/drawing/2014/main" id="{C25BF263-F93E-092C-4503-E261927FB270}"/>
                    </a:ext>
                  </a:extLst>
                </p:cNvPr>
                <p:cNvGrpSpPr/>
                <p:nvPr/>
              </p:nvGrpSpPr>
              <p:grpSpPr>
                <a:xfrm>
                  <a:off x="7581300" y="3130005"/>
                  <a:ext cx="555510" cy="183706"/>
                  <a:chOff x="7609075" y="3113473"/>
                  <a:chExt cx="361959" cy="119699"/>
                </a:xfrm>
                <a:solidFill>
                  <a:schemeClr val="accent1"/>
                </a:solidFill>
              </p:grpSpPr>
              <p:sp>
                <p:nvSpPr>
                  <p:cNvPr id="36" name="Freeform 24">
                    <a:extLst>
                      <a:ext uri="{FF2B5EF4-FFF2-40B4-BE49-F238E27FC236}">
                        <a16:creationId xmlns:a16="http://schemas.microsoft.com/office/drawing/2014/main" id="{08823A59-8429-D293-F8D7-FBB488E0BBDB}"/>
                      </a:ext>
                    </a:extLst>
                  </p:cNvPr>
                  <p:cNvSpPr/>
                  <p:nvPr/>
                </p:nvSpPr>
                <p:spPr>
                  <a:xfrm>
                    <a:off x="7666047" y="3116047"/>
                    <a:ext cx="48555" cy="92686"/>
                  </a:xfrm>
                  <a:custGeom>
                    <a:avLst/>
                    <a:gdLst>
                      <a:gd name="connsiteX0" fmla="*/ 12948 w 48555"/>
                      <a:gd name="connsiteY0" fmla="*/ 5149 h 92686"/>
                      <a:gd name="connsiteX1" fmla="*/ 5179 w 48555"/>
                      <a:gd name="connsiteY1" fmla="*/ 0 h 92686"/>
                      <a:gd name="connsiteX2" fmla="*/ 0 w 48555"/>
                      <a:gd name="connsiteY2" fmla="*/ 7724 h 92686"/>
                      <a:gd name="connsiteX3" fmla="*/ 36255 w 48555"/>
                      <a:gd name="connsiteY3" fmla="*/ 90112 h 92686"/>
                      <a:gd name="connsiteX4" fmla="*/ 41434 w 48555"/>
                      <a:gd name="connsiteY4" fmla="*/ 92687 h 92686"/>
                      <a:gd name="connsiteX5" fmla="*/ 46613 w 48555"/>
                      <a:gd name="connsiteY5" fmla="*/ 90112 h 92686"/>
                      <a:gd name="connsiteX6" fmla="*/ 46613 w 48555"/>
                      <a:gd name="connsiteY6" fmla="*/ 82388 h 92686"/>
                      <a:gd name="connsiteX7" fmla="*/ 12948 w 48555"/>
                      <a:gd name="connsiteY7" fmla="*/ 5149 h 92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8555" h="92686">
                        <a:moveTo>
                          <a:pt x="12948" y="5149"/>
                        </a:moveTo>
                        <a:cubicBezTo>
                          <a:pt x="12948" y="2575"/>
                          <a:pt x="10358" y="0"/>
                          <a:pt x="5179" y="0"/>
                        </a:cubicBezTo>
                        <a:cubicBezTo>
                          <a:pt x="2590" y="0"/>
                          <a:pt x="0" y="2575"/>
                          <a:pt x="0" y="7724"/>
                        </a:cubicBezTo>
                        <a:cubicBezTo>
                          <a:pt x="0" y="38619"/>
                          <a:pt x="12948" y="66940"/>
                          <a:pt x="36255" y="90112"/>
                        </a:cubicBezTo>
                        <a:cubicBezTo>
                          <a:pt x="36255" y="90112"/>
                          <a:pt x="38844" y="92687"/>
                          <a:pt x="41434" y="92687"/>
                        </a:cubicBezTo>
                        <a:cubicBezTo>
                          <a:pt x="44024" y="92687"/>
                          <a:pt x="44024" y="92687"/>
                          <a:pt x="46613" y="90112"/>
                        </a:cubicBezTo>
                        <a:cubicBezTo>
                          <a:pt x="49203" y="87537"/>
                          <a:pt x="49203" y="82388"/>
                          <a:pt x="46613" y="82388"/>
                        </a:cubicBezTo>
                        <a:cubicBezTo>
                          <a:pt x="25896" y="56642"/>
                          <a:pt x="12948" y="30896"/>
                          <a:pt x="12948" y="5149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905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rtl="0"/>
                    <a:endParaRPr lang="ru-RU" dirty="0"/>
                  </a:p>
                </p:txBody>
              </p:sp>
              <p:sp>
                <p:nvSpPr>
                  <p:cNvPr id="37" name="Freeform 25">
                    <a:extLst>
                      <a:ext uri="{FF2B5EF4-FFF2-40B4-BE49-F238E27FC236}">
                        <a16:creationId xmlns:a16="http://schemas.microsoft.com/office/drawing/2014/main" id="{730328F3-758A-87D6-6552-8375C59F61E2}"/>
                      </a:ext>
                    </a:extLst>
                  </p:cNvPr>
                  <p:cNvSpPr/>
                  <p:nvPr/>
                </p:nvSpPr>
                <p:spPr>
                  <a:xfrm>
                    <a:off x="7728197" y="3134070"/>
                    <a:ext cx="45724" cy="90112"/>
                  </a:xfrm>
                  <a:custGeom>
                    <a:avLst/>
                    <a:gdLst>
                      <a:gd name="connsiteX0" fmla="*/ 44024 w 45724"/>
                      <a:gd name="connsiteY0" fmla="*/ 79814 h 90112"/>
                      <a:gd name="connsiteX1" fmla="*/ 12948 w 45724"/>
                      <a:gd name="connsiteY1" fmla="*/ 5149 h 90112"/>
                      <a:gd name="connsiteX2" fmla="*/ 5179 w 45724"/>
                      <a:gd name="connsiteY2" fmla="*/ 0 h 90112"/>
                      <a:gd name="connsiteX3" fmla="*/ 0 w 45724"/>
                      <a:gd name="connsiteY3" fmla="*/ 7724 h 90112"/>
                      <a:gd name="connsiteX4" fmla="*/ 33665 w 45724"/>
                      <a:gd name="connsiteY4" fmla="*/ 87537 h 90112"/>
                      <a:gd name="connsiteX5" fmla="*/ 38844 w 45724"/>
                      <a:gd name="connsiteY5" fmla="*/ 90112 h 90112"/>
                      <a:gd name="connsiteX6" fmla="*/ 41434 w 45724"/>
                      <a:gd name="connsiteY6" fmla="*/ 87537 h 90112"/>
                      <a:gd name="connsiteX7" fmla="*/ 44024 w 45724"/>
                      <a:gd name="connsiteY7" fmla="*/ 79814 h 90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5724" h="90112">
                        <a:moveTo>
                          <a:pt x="44024" y="79814"/>
                        </a:moveTo>
                        <a:cubicBezTo>
                          <a:pt x="28486" y="59216"/>
                          <a:pt x="15538" y="33470"/>
                          <a:pt x="12948" y="5149"/>
                        </a:cubicBezTo>
                        <a:cubicBezTo>
                          <a:pt x="12948" y="2575"/>
                          <a:pt x="10359" y="0"/>
                          <a:pt x="5179" y="0"/>
                        </a:cubicBezTo>
                        <a:cubicBezTo>
                          <a:pt x="2590" y="0"/>
                          <a:pt x="0" y="2575"/>
                          <a:pt x="0" y="7724"/>
                        </a:cubicBezTo>
                        <a:cubicBezTo>
                          <a:pt x="5179" y="36045"/>
                          <a:pt x="15538" y="64366"/>
                          <a:pt x="33665" y="87537"/>
                        </a:cubicBezTo>
                        <a:cubicBezTo>
                          <a:pt x="33665" y="90112"/>
                          <a:pt x="36255" y="90112"/>
                          <a:pt x="38844" y="90112"/>
                        </a:cubicBezTo>
                        <a:cubicBezTo>
                          <a:pt x="41434" y="90112"/>
                          <a:pt x="41434" y="90112"/>
                          <a:pt x="41434" y="87537"/>
                        </a:cubicBezTo>
                        <a:cubicBezTo>
                          <a:pt x="46613" y="87537"/>
                          <a:pt x="46613" y="82388"/>
                          <a:pt x="44024" y="79814"/>
                        </a:cubicBezTo>
                        <a:close/>
                      </a:path>
                    </a:pathLst>
                  </a:custGeom>
                  <a:grpFill/>
                  <a:ln w="1905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rtl="0"/>
                    <a:endParaRPr lang="ru-RU" dirty="0"/>
                  </a:p>
                </p:txBody>
              </p:sp>
              <p:sp>
                <p:nvSpPr>
                  <p:cNvPr id="38" name="Freeform 26">
                    <a:extLst>
                      <a:ext uri="{FF2B5EF4-FFF2-40B4-BE49-F238E27FC236}">
                        <a16:creationId xmlns:a16="http://schemas.microsoft.com/office/drawing/2014/main" id="{5ECBA1D3-9ED6-E47D-681A-344BF360A15F}"/>
                      </a:ext>
                    </a:extLst>
                  </p:cNvPr>
                  <p:cNvSpPr/>
                  <p:nvPr/>
                </p:nvSpPr>
                <p:spPr>
                  <a:xfrm>
                    <a:off x="7609075" y="3113473"/>
                    <a:ext cx="45965" cy="79813"/>
                  </a:xfrm>
                  <a:custGeom>
                    <a:avLst/>
                    <a:gdLst>
                      <a:gd name="connsiteX0" fmla="*/ 10359 w 45965"/>
                      <a:gd name="connsiteY0" fmla="*/ 5149 h 79813"/>
                      <a:gd name="connsiteX1" fmla="*/ 5179 w 45965"/>
                      <a:gd name="connsiteY1" fmla="*/ 0 h 79813"/>
                      <a:gd name="connsiteX2" fmla="*/ 0 w 45965"/>
                      <a:gd name="connsiteY2" fmla="*/ 5149 h 79813"/>
                      <a:gd name="connsiteX3" fmla="*/ 33665 w 45965"/>
                      <a:gd name="connsiteY3" fmla="*/ 77239 h 79813"/>
                      <a:gd name="connsiteX4" fmla="*/ 38844 w 45965"/>
                      <a:gd name="connsiteY4" fmla="*/ 79814 h 79813"/>
                      <a:gd name="connsiteX5" fmla="*/ 44024 w 45965"/>
                      <a:gd name="connsiteY5" fmla="*/ 77239 h 79813"/>
                      <a:gd name="connsiteX6" fmla="*/ 44024 w 45965"/>
                      <a:gd name="connsiteY6" fmla="*/ 69515 h 79813"/>
                      <a:gd name="connsiteX7" fmla="*/ 10359 w 45965"/>
                      <a:gd name="connsiteY7" fmla="*/ 5149 h 79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5965" h="79813">
                        <a:moveTo>
                          <a:pt x="10359" y="5149"/>
                        </a:moveTo>
                        <a:cubicBezTo>
                          <a:pt x="10359" y="2575"/>
                          <a:pt x="7769" y="0"/>
                          <a:pt x="5179" y="0"/>
                        </a:cubicBezTo>
                        <a:cubicBezTo>
                          <a:pt x="2590" y="0"/>
                          <a:pt x="0" y="2575"/>
                          <a:pt x="0" y="5149"/>
                        </a:cubicBezTo>
                        <a:cubicBezTo>
                          <a:pt x="0" y="30895"/>
                          <a:pt x="12948" y="59217"/>
                          <a:pt x="33665" y="77239"/>
                        </a:cubicBezTo>
                        <a:cubicBezTo>
                          <a:pt x="33665" y="77239"/>
                          <a:pt x="36255" y="79814"/>
                          <a:pt x="38844" y="79814"/>
                        </a:cubicBezTo>
                        <a:cubicBezTo>
                          <a:pt x="41434" y="79814"/>
                          <a:pt x="41434" y="79814"/>
                          <a:pt x="44024" y="77239"/>
                        </a:cubicBezTo>
                        <a:cubicBezTo>
                          <a:pt x="46613" y="74664"/>
                          <a:pt x="46613" y="72090"/>
                          <a:pt x="44024" y="69515"/>
                        </a:cubicBezTo>
                        <a:cubicBezTo>
                          <a:pt x="23307" y="54067"/>
                          <a:pt x="10359" y="30895"/>
                          <a:pt x="10359" y="5149"/>
                        </a:cubicBezTo>
                        <a:close/>
                      </a:path>
                    </a:pathLst>
                  </a:custGeom>
                  <a:grpFill/>
                  <a:ln w="1905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rtl="0"/>
                    <a:endParaRPr lang="ru-RU" dirty="0"/>
                  </a:p>
                </p:txBody>
              </p:sp>
            </p:grpSp>
            <p:sp>
              <p:nvSpPr>
                <p:cNvPr id="29" name="Freeform 27">
                  <a:extLst>
                    <a:ext uri="{FF2B5EF4-FFF2-40B4-BE49-F238E27FC236}">
                      <a16:creationId xmlns:a16="http://schemas.microsoft.com/office/drawing/2014/main" id="{6E5D2F63-1D70-AA2A-F5DB-2E14FCC9E62D}"/>
                    </a:ext>
                  </a:extLst>
                </p:cNvPr>
                <p:cNvSpPr/>
                <p:nvPr/>
              </p:nvSpPr>
              <p:spPr>
                <a:xfrm>
                  <a:off x="7887328" y="1992010"/>
                  <a:ext cx="1629850" cy="1220972"/>
                </a:xfrm>
                <a:custGeom>
                  <a:avLst/>
                  <a:gdLst>
                    <a:gd name="connsiteX0" fmla="*/ 1048798 w 1061977"/>
                    <a:gd name="connsiteY0" fmla="*/ 481456 h 795560"/>
                    <a:gd name="connsiteX1" fmla="*/ 932265 w 1061977"/>
                    <a:gd name="connsiteY1" fmla="*/ 61791 h 795560"/>
                    <a:gd name="connsiteX2" fmla="*/ 877883 w 1061977"/>
                    <a:gd name="connsiteY2" fmla="*/ 25746 h 795560"/>
                    <a:gd name="connsiteX3" fmla="*/ 805373 w 1061977"/>
                    <a:gd name="connsiteY3" fmla="*/ 48918 h 795560"/>
                    <a:gd name="connsiteX4" fmla="*/ 748401 w 1061977"/>
                    <a:gd name="connsiteY4" fmla="*/ 66940 h 795560"/>
                    <a:gd name="connsiteX5" fmla="*/ 626689 w 1061977"/>
                    <a:gd name="connsiteY5" fmla="*/ 23172 h 795560"/>
                    <a:gd name="connsiteX6" fmla="*/ 605972 w 1061977"/>
                    <a:gd name="connsiteY6" fmla="*/ 20597 h 795560"/>
                    <a:gd name="connsiteX7" fmla="*/ 554180 w 1061977"/>
                    <a:gd name="connsiteY7" fmla="*/ 12873 h 795560"/>
                    <a:gd name="connsiteX8" fmla="*/ 510156 w 1061977"/>
                    <a:gd name="connsiteY8" fmla="*/ 59216 h 795560"/>
                    <a:gd name="connsiteX9" fmla="*/ 437646 w 1061977"/>
                    <a:gd name="connsiteY9" fmla="*/ 131306 h 795560"/>
                    <a:gd name="connsiteX10" fmla="*/ 401392 w 1061977"/>
                    <a:gd name="connsiteY10" fmla="*/ 79814 h 795560"/>
                    <a:gd name="connsiteX11" fmla="*/ 359958 w 1061977"/>
                    <a:gd name="connsiteY11" fmla="*/ 0 h 795560"/>
                    <a:gd name="connsiteX12" fmla="*/ 318524 w 1061977"/>
                    <a:gd name="connsiteY12" fmla="*/ 7724 h 795560"/>
                    <a:gd name="connsiteX13" fmla="*/ 305576 w 1061977"/>
                    <a:gd name="connsiteY13" fmla="*/ 7724 h 795560"/>
                    <a:gd name="connsiteX14" fmla="*/ 0 w 1061977"/>
                    <a:gd name="connsiteY14" fmla="*/ 453135 h 795560"/>
                    <a:gd name="connsiteX15" fmla="*/ 251194 w 1061977"/>
                    <a:gd name="connsiteY15" fmla="*/ 466008 h 795560"/>
                    <a:gd name="connsiteX16" fmla="*/ 271911 w 1061977"/>
                    <a:gd name="connsiteY16" fmla="*/ 484030 h 795560"/>
                    <a:gd name="connsiteX17" fmla="*/ 323703 w 1061977"/>
                    <a:gd name="connsiteY17" fmla="*/ 718322 h 795560"/>
                    <a:gd name="connsiteX18" fmla="*/ 549000 w 1061977"/>
                    <a:gd name="connsiteY18" fmla="*/ 738919 h 795560"/>
                    <a:gd name="connsiteX19" fmla="*/ 551590 w 1061977"/>
                    <a:gd name="connsiteY19" fmla="*/ 749217 h 795560"/>
                    <a:gd name="connsiteX20" fmla="*/ 473901 w 1061977"/>
                    <a:gd name="connsiteY20" fmla="*/ 795561 h 795560"/>
                    <a:gd name="connsiteX21" fmla="*/ 735453 w 1061977"/>
                    <a:gd name="connsiteY21" fmla="*/ 754367 h 795560"/>
                    <a:gd name="connsiteX22" fmla="*/ 753581 w 1061977"/>
                    <a:gd name="connsiteY22" fmla="*/ 651381 h 795560"/>
                    <a:gd name="connsiteX23" fmla="*/ 792425 w 1061977"/>
                    <a:gd name="connsiteY23" fmla="*/ 509777 h 795560"/>
                    <a:gd name="connsiteX24" fmla="*/ 813142 w 1061977"/>
                    <a:gd name="connsiteY24" fmla="*/ 584441 h 795560"/>
                    <a:gd name="connsiteX25" fmla="*/ 911548 w 1061977"/>
                    <a:gd name="connsiteY25" fmla="*/ 718322 h 795560"/>
                    <a:gd name="connsiteX26" fmla="*/ 1043619 w 1061977"/>
                    <a:gd name="connsiteY26" fmla="*/ 651381 h 795560"/>
                    <a:gd name="connsiteX27" fmla="*/ 1048798 w 1061977"/>
                    <a:gd name="connsiteY27" fmla="*/ 481456 h 795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061977" h="795560">
                      <a:moveTo>
                        <a:pt x="1048798" y="481456"/>
                      </a:moveTo>
                      <a:cubicBezTo>
                        <a:pt x="1022902" y="339851"/>
                        <a:pt x="984057" y="198247"/>
                        <a:pt x="932265" y="61791"/>
                      </a:cubicBezTo>
                      <a:cubicBezTo>
                        <a:pt x="916727" y="23172"/>
                        <a:pt x="916727" y="15448"/>
                        <a:pt x="877883" y="25746"/>
                      </a:cubicBezTo>
                      <a:cubicBezTo>
                        <a:pt x="854576" y="33470"/>
                        <a:pt x="828680" y="41194"/>
                        <a:pt x="805373" y="48918"/>
                      </a:cubicBezTo>
                      <a:cubicBezTo>
                        <a:pt x="797604" y="51493"/>
                        <a:pt x="774298" y="59216"/>
                        <a:pt x="748401" y="66940"/>
                      </a:cubicBezTo>
                      <a:cubicBezTo>
                        <a:pt x="714736" y="36045"/>
                        <a:pt x="673302" y="28321"/>
                        <a:pt x="626689" y="23172"/>
                      </a:cubicBezTo>
                      <a:cubicBezTo>
                        <a:pt x="621510" y="23172"/>
                        <a:pt x="618920" y="23172"/>
                        <a:pt x="605972" y="20597"/>
                      </a:cubicBezTo>
                      <a:cubicBezTo>
                        <a:pt x="582665" y="18022"/>
                        <a:pt x="567128" y="15448"/>
                        <a:pt x="554180" y="12873"/>
                      </a:cubicBezTo>
                      <a:cubicBezTo>
                        <a:pt x="541231" y="28321"/>
                        <a:pt x="525694" y="43769"/>
                        <a:pt x="510156" y="59216"/>
                      </a:cubicBezTo>
                      <a:cubicBezTo>
                        <a:pt x="484260" y="84963"/>
                        <a:pt x="460953" y="108134"/>
                        <a:pt x="437646" y="131306"/>
                      </a:cubicBezTo>
                      <a:cubicBezTo>
                        <a:pt x="424698" y="115858"/>
                        <a:pt x="414340" y="100411"/>
                        <a:pt x="401392" y="79814"/>
                      </a:cubicBezTo>
                      <a:cubicBezTo>
                        <a:pt x="383264" y="51493"/>
                        <a:pt x="370316" y="23172"/>
                        <a:pt x="359958" y="0"/>
                      </a:cubicBezTo>
                      <a:cubicBezTo>
                        <a:pt x="349599" y="7724"/>
                        <a:pt x="334061" y="7724"/>
                        <a:pt x="318524" y="7724"/>
                      </a:cubicBezTo>
                      <a:cubicBezTo>
                        <a:pt x="313345" y="7724"/>
                        <a:pt x="308165" y="7724"/>
                        <a:pt x="305576" y="7724"/>
                      </a:cubicBezTo>
                      <a:cubicBezTo>
                        <a:pt x="88047" y="5149"/>
                        <a:pt x="12948" y="270336"/>
                        <a:pt x="0" y="453135"/>
                      </a:cubicBezTo>
                      <a:lnTo>
                        <a:pt x="251194" y="466008"/>
                      </a:lnTo>
                      <a:cubicBezTo>
                        <a:pt x="261552" y="466008"/>
                        <a:pt x="271911" y="473732"/>
                        <a:pt x="271911" y="484030"/>
                      </a:cubicBezTo>
                      <a:lnTo>
                        <a:pt x="323703" y="718322"/>
                      </a:lnTo>
                      <a:lnTo>
                        <a:pt x="549000" y="738919"/>
                      </a:lnTo>
                      <a:cubicBezTo>
                        <a:pt x="554180" y="738919"/>
                        <a:pt x="556769" y="746643"/>
                        <a:pt x="551590" y="749217"/>
                      </a:cubicBezTo>
                      <a:lnTo>
                        <a:pt x="473901" y="795561"/>
                      </a:lnTo>
                      <a:cubicBezTo>
                        <a:pt x="561949" y="795561"/>
                        <a:pt x="660354" y="787837"/>
                        <a:pt x="735453" y="754367"/>
                      </a:cubicBezTo>
                      <a:cubicBezTo>
                        <a:pt x="756170" y="744068"/>
                        <a:pt x="743222" y="692575"/>
                        <a:pt x="753581" y="651381"/>
                      </a:cubicBezTo>
                      <a:cubicBezTo>
                        <a:pt x="771708" y="587016"/>
                        <a:pt x="782067" y="550971"/>
                        <a:pt x="792425" y="509777"/>
                      </a:cubicBezTo>
                      <a:cubicBezTo>
                        <a:pt x="800194" y="535523"/>
                        <a:pt x="805373" y="558695"/>
                        <a:pt x="813142" y="584441"/>
                      </a:cubicBezTo>
                      <a:cubicBezTo>
                        <a:pt x="828680" y="641083"/>
                        <a:pt x="854576" y="702874"/>
                        <a:pt x="911548" y="718322"/>
                      </a:cubicBezTo>
                      <a:cubicBezTo>
                        <a:pt x="971109" y="736344"/>
                        <a:pt x="1015133" y="697725"/>
                        <a:pt x="1043619" y="651381"/>
                      </a:cubicBezTo>
                      <a:cubicBezTo>
                        <a:pt x="1074694" y="592165"/>
                        <a:pt x="1059156" y="545822"/>
                        <a:pt x="1048798" y="4814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bevel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0DF3FB36-E00A-B4A2-CD06-2F976F006679}"/>
                    </a:ext>
                  </a:extLst>
                </p:cNvPr>
                <p:cNvSpPr/>
                <p:nvPr/>
              </p:nvSpPr>
              <p:spPr>
                <a:xfrm>
                  <a:off x="7350787" y="2659792"/>
                  <a:ext cx="1081030" cy="659878"/>
                </a:xfrm>
                <a:custGeom>
                  <a:avLst/>
                  <a:gdLst>
                    <a:gd name="connsiteX0" fmla="*/ 621510 w 704377"/>
                    <a:gd name="connsiteY0" fmla="*/ 48918 h 429963"/>
                    <a:gd name="connsiteX1" fmla="*/ 600793 w 704377"/>
                    <a:gd name="connsiteY1" fmla="*/ 30896 h 429963"/>
                    <a:gd name="connsiteX2" fmla="*/ 7769 w 704377"/>
                    <a:gd name="connsiteY2" fmla="*/ 0 h 429963"/>
                    <a:gd name="connsiteX3" fmla="*/ 0 w 704377"/>
                    <a:gd name="connsiteY3" fmla="*/ 7724 h 429963"/>
                    <a:gd name="connsiteX4" fmla="*/ 108764 w 704377"/>
                    <a:gd name="connsiteY4" fmla="*/ 368172 h 429963"/>
                    <a:gd name="connsiteX5" fmla="*/ 113943 w 704377"/>
                    <a:gd name="connsiteY5" fmla="*/ 373321 h 429963"/>
                    <a:gd name="connsiteX6" fmla="*/ 134660 w 704377"/>
                    <a:gd name="connsiteY6" fmla="*/ 375896 h 429963"/>
                    <a:gd name="connsiteX7" fmla="*/ 116533 w 704377"/>
                    <a:gd name="connsiteY7" fmla="*/ 334702 h 429963"/>
                    <a:gd name="connsiteX8" fmla="*/ 155377 w 704377"/>
                    <a:gd name="connsiteY8" fmla="*/ 321829 h 429963"/>
                    <a:gd name="connsiteX9" fmla="*/ 157967 w 704377"/>
                    <a:gd name="connsiteY9" fmla="*/ 293508 h 429963"/>
                    <a:gd name="connsiteX10" fmla="*/ 196811 w 704377"/>
                    <a:gd name="connsiteY10" fmla="*/ 293508 h 429963"/>
                    <a:gd name="connsiteX11" fmla="*/ 214939 w 704377"/>
                    <a:gd name="connsiteY11" fmla="*/ 332127 h 429963"/>
                    <a:gd name="connsiteX12" fmla="*/ 212349 w 704377"/>
                    <a:gd name="connsiteY12" fmla="*/ 298657 h 429963"/>
                    <a:gd name="connsiteX13" fmla="*/ 233066 w 704377"/>
                    <a:gd name="connsiteY13" fmla="*/ 275486 h 429963"/>
                    <a:gd name="connsiteX14" fmla="*/ 264142 w 704377"/>
                    <a:gd name="connsiteY14" fmla="*/ 303806 h 429963"/>
                    <a:gd name="connsiteX15" fmla="*/ 277090 w 704377"/>
                    <a:gd name="connsiteY15" fmla="*/ 337277 h 429963"/>
                    <a:gd name="connsiteX16" fmla="*/ 277090 w 704377"/>
                    <a:gd name="connsiteY16" fmla="*/ 329553 h 429963"/>
                    <a:gd name="connsiteX17" fmla="*/ 295217 w 704377"/>
                    <a:gd name="connsiteY17" fmla="*/ 301232 h 429963"/>
                    <a:gd name="connsiteX18" fmla="*/ 378085 w 704377"/>
                    <a:gd name="connsiteY18" fmla="*/ 396493 h 429963"/>
                    <a:gd name="connsiteX19" fmla="*/ 696609 w 704377"/>
                    <a:gd name="connsiteY19" fmla="*/ 429963 h 429963"/>
                    <a:gd name="connsiteX20" fmla="*/ 704378 w 704377"/>
                    <a:gd name="connsiteY20" fmla="*/ 422239 h 429963"/>
                    <a:gd name="connsiteX21" fmla="*/ 621510 w 704377"/>
                    <a:gd name="connsiteY21" fmla="*/ 48918 h 429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04377" h="429963">
                      <a:moveTo>
                        <a:pt x="621510" y="48918"/>
                      </a:moveTo>
                      <a:cubicBezTo>
                        <a:pt x="618920" y="38619"/>
                        <a:pt x="611151" y="30896"/>
                        <a:pt x="600793" y="30896"/>
                      </a:cubicBezTo>
                      <a:lnTo>
                        <a:pt x="7769" y="0"/>
                      </a:lnTo>
                      <a:cubicBezTo>
                        <a:pt x="2590" y="0"/>
                        <a:pt x="0" y="5149"/>
                        <a:pt x="0" y="7724"/>
                      </a:cubicBezTo>
                      <a:lnTo>
                        <a:pt x="108764" y="368172"/>
                      </a:lnTo>
                      <a:cubicBezTo>
                        <a:pt x="108764" y="370747"/>
                        <a:pt x="111354" y="373321"/>
                        <a:pt x="113943" y="373321"/>
                      </a:cubicBezTo>
                      <a:lnTo>
                        <a:pt x="134660" y="375896"/>
                      </a:lnTo>
                      <a:cubicBezTo>
                        <a:pt x="124302" y="360448"/>
                        <a:pt x="113943" y="345000"/>
                        <a:pt x="116533" y="334702"/>
                      </a:cubicBezTo>
                      <a:cubicBezTo>
                        <a:pt x="124302" y="293508"/>
                        <a:pt x="155377" y="329553"/>
                        <a:pt x="155377" y="321829"/>
                      </a:cubicBezTo>
                      <a:cubicBezTo>
                        <a:pt x="152788" y="311530"/>
                        <a:pt x="152788" y="301232"/>
                        <a:pt x="157967" y="293508"/>
                      </a:cubicBezTo>
                      <a:cubicBezTo>
                        <a:pt x="165736" y="280635"/>
                        <a:pt x="186453" y="283209"/>
                        <a:pt x="196811" y="293508"/>
                      </a:cubicBezTo>
                      <a:cubicBezTo>
                        <a:pt x="207170" y="303806"/>
                        <a:pt x="212349" y="319254"/>
                        <a:pt x="214939" y="332127"/>
                      </a:cubicBezTo>
                      <a:cubicBezTo>
                        <a:pt x="212349" y="321829"/>
                        <a:pt x="209760" y="308956"/>
                        <a:pt x="212349" y="298657"/>
                      </a:cubicBezTo>
                      <a:cubicBezTo>
                        <a:pt x="214939" y="288359"/>
                        <a:pt x="222708" y="278060"/>
                        <a:pt x="233066" y="275486"/>
                      </a:cubicBezTo>
                      <a:cubicBezTo>
                        <a:pt x="248604" y="275486"/>
                        <a:pt x="258962" y="290933"/>
                        <a:pt x="264142" y="303806"/>
                      </a:cubicBezTo>
                      <a:cubicBezTo>
                        <a:pt x="266731" y="314105"/>
                        <a:pt x="269321" y="326978"/>
                        <a:pt x="277090" y="337277"/>
                      </a:cubicBezTo>
                      <a:cubicBezTo>
                        <a:pt x="279679" y="339851"/>
                        <a:pt x="277090" y="334702"/>
                        <a:pt x="277090" y="329553"/>
                      </a:cubicBezTo>
                      <a:cubicBezTo>
                        <a:pt x="277090" y="319254"/>
                        <a:pt x="284859" y="306381"/>
                        <a:pt x="295217" y="301232"/>
                      </a:cubicBezTo>
                      <a:cubicBezTo>
                        <a:pt x="341830" y="285784"/>
                        <a:pt x="344420" y="363023"/>
                        <a:pt x="378085" y="396493"/>
                      </a:cubicBezTo>
                      <a:lnTo>
                        <a:pt x="696609" y="429963"/>
                      </a:lnTo>
                      <a:cubicBezTo>
                        <a:pt x="701788" y="429963"/>
                        <a:pt x="704378" y="427389"/>
                        <a:pt x="704378" y="422239"/>
                      </a:cubicBezTo>
                      <a:lnTo>
                        <a:pt x="621510" y="4891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bevel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grpSp>
              <p:nvGrpSpPr>
                <p:cNvPr id="31" name="Графический объект 14">
                  <a:extLst>
                    <a:ext uri="{FF2B5EF4-FFF2-40B4-BE49-F238E27FC236}">
                      <a16:creationId xmlns:a16="http://schemas.microsoft.com/office/drawing/2014/main" id="{0C4D5671-8116-2085-973F-2EC8A7CEB3EA}"/>
                    </a:ext>
                  </a:extLst>
                </p:cNvPr>
                <p:cNvGrpSpPr/>
                <p:nvPr/>
              </p:nvGrpSpPr>
              <p:grpSpPr>
                <a:xfrm>
                  <a:off x="8158458" y="1986422"/>
                  <a:ext cx="1000670" cy="942062"/>
                  <a:chOff x="7985139" y="2368338"/>
                  <a:chExt cx="652016" cy="613828"/>
                </a:xfrm>
                <a:solidFill>
                  <a:schemeClr val="accent1"/>
                </a:solidFill>
              </p:grpSpPr>
              <p:sp>
                <p:nvSpPr>
                  <p:cNvPr id="33" name="Freeform 31">
                    <a:extLst>
                      <a:ext uri="{FF2B5EF4-FFF2-40B4-BE49-F238E27FC236}">
                        <a16:creationId xmlns:a16="http://schemas.microsoft.com/office/drawing/2014/main" id="{F1A46C80-AC64-A739-C850-F5774A035598}"/>
                      </a:ext>
                    </a:extLst>
                  </p:cNvPr>
                  <p:cNvSpPr/>
                  <p:nvPr/>
                </p:nvSpPr>
                <p:spPr>
                  <a:xfrm>
                    <a:off x="7985139" y="2544479"/>
                    <a:ext cx="46044" cy="293507"/>
                  </a:xfrm>
                  <a:custGeom>
                    <a:avLst/>
                    <a:gdLst>
                      <a:gd name="connsiteX0" fmla="*/ 17559 w 46044"/>
                      <a:gd name="connsiteY0" fmla="*/ 290933 h 293507"/>
                      <a:gd name="connsiteX1" fmla="*/ 46045 w 46044"/>
                      <a:gd name="connsiteY1" fmla="*/ 7724 h 293507"/>
                      <a:gd name="connsiteX2" fmla="*/ 40865 w 46044"/>
                      <a:gd name="connsiteY2" fmla="*/ 0 h 293507"/>
                      <a:gd name="connsiteX3" fmla="*/ 33096 w 46044"/>
                      <a:gd name="connsiteY3" fmla="*/ 5149 h 293507"/>
                      <a:gd name="connsiteX4" fmla="*/ 2021 w 46044"/>
                      <a:gd name="connsiteY4" fmla="*/ 293508 h 293507"/>
                      <a:gd name="connsiteX5" fmla="*/ 17559 w 46044"/>
                      <a:gd name="connsiteY5" fmla="*/ 290933 h 293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044" h="293507">
                        <a:moveTo>
                          <a:pt x="17559" y="290933"/>
                        </a:moveTo>
                        <a:cubicBezTo>
                          <a:pt x="9790" y="200821"/>
                          <a:pt x="22738" y="74664"/>
                          <a:pt x="46045" y="7724"/>
                        </a:cubicBezTo>
                        <a:cubicBezTo>
                          <a:pt x="46045" y="5149"/>
                          <a:pt x="46045" y="0"/>
                          <a:pt x="40865" y="0"/>
                        </a:cubicBezTo>
                        <a:cubicBezTo>
                          <a:pt x="38276" y="0"/>
                          <a:pt x="33096" y="0"/>
                          <a:pt x="33096" y="5149"/>
                        </a:cubicBezTo>
                        <a:cubicBezTo>
                          <a:pt x="9790" y="74664"/>
                          <a:pt x="-5748" y="200821"/>
                          <a:pt x="2021" y="293508"/>
                        </a:cubicBezTo>
                        <a:lnTo>
                          <a:pt x="17559" y="290933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1270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rtl="0"/>
                    <a:endParaRPr lang="ru-RU" dirty="0"/>
                  </a:p>
                </p:txBody>
              </p:sp>
              <p:sp>
                <p:nvSpPr>
                  <p:cNvPr id="34" name="Freeform 32">
                    <a:extLst>
                      <a:ext uri="{FF2B5EF4-FFF2-40B4-BE49-F238E27FC236}">
                        <a16:creationId xmlns:a16="http://schemas.microsoft.com/office/drawing/2014/main" id="{835625BC-F975-0EDA-06F6-1A1C9210B74D}"/>
                      </a:ext>
                    </a:extLst>
                  </p:cNvPr>
                  <p:cNvSpPr/>
                  <p:nvPr/>
                </p:nvSpPr>
                <p:spPr>
                  <a:xfrm>
                    <a:off x="8164771" y="2368338"/>
                    <a:ext cx="207353" cy="613828"/>
                  </a:xfrm>
                  <a:custGeom>
                    <a:avLst/>
                    <a:gdLst>
                      <a:gd name="connsiteX0" fmla="*/ 197884 w 207353"/>
                      <a:gd name="connsiteY0" fmla="*/ 13940 h 613828"/>
                      <a:gd name="connsiteX1" fmla="*/ 86530 w 207353"/>
                      <a:gd name="connsiteY1" fmla="*/ 132373 h 613828"/>
                      <a:gd name="connsiteX2" fmla="*/ 11431 w 207353"/>
                      <a:gd name="connsiteY2" fmla="*/ 3641 h 613828"/>
                      <a:gd name="connsiteX3" fmla="*/ 3662 w 207353"/>
                      <a:gd name="connsiteY3" fmla="*/ 1066 h 613828"/>
                      <a:gd name="connsiteX4" fmla="*/ 1073 w 207353"/>
                      <a:gd name="connsiteY4" fmla="*/ 8790 h 613828"/>
                      <a:gd name="connsiteX5" fmla="*/ 78761 w 207353"/>
                      <a:gd name="connsiteY5" fmla="*/ 145246 h 613828"/>
                      <a:gd name="connsiteX6" fmla="*/ 45096 w 207353"/>
                      <a:gd name="connsiteY6" fmla="*/ 608679 h 613828"/>
                      <a:gd name="connsiteX7" fmla="*/ 50276 w 207353"/>
                      <a:gd name="connsiteY7" fmla="*/ 613829 h 613828"/>
                      <a:gd name="connsiteX8" fmla="*/ 50276 w 207353"/>
                      <a:gd name="connsiteY8" fmla="*/ 613829 h 613828"/>
                      <a:gd name="connsiteX9" fmla="*/ 55455 w 207353"/>
                      <a:gd name="connsiteY9" fmla="*/ 606105 h 613828"/>
                      <a:gd name="connsiteX10" fmla="*/ 89120 w 207353"/>
                      <a:gd name="connsiteY10" fmla="*/ 142671 h 613828"/>
                      <a:gd name="connsiteX11" fmla="*/ 205653 w 207353"/>
                      <a:gd name="connsiteY11" fmla="*/ 19089 h 613828"/>
                      <a:gd name="connsiteX12" fmla="*/ 203063 w 207353"/>
                      <a:gd name="connsiteY12" fmla="*/ 11365 h 613828"/>
                      <a:gd name="connsiteX13" fmla="*/ 197884 w 207353"/>
                      <a:gd name="connsiteY13" fmla="*/ 13940 h 613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07353" h="613828">
                        <a:moveTo>
                          <a:pt x="197884" y="13940"/>
                        </a:moveTo>
                        <a:cubicBezTo>
                          <a:pt x="166809" y="52559"/>
                          <a:pt x="115016" y="104052"/>
                          <a:pt x="86530" y="132373"/>
                        </a:cubicBezTo>
                        <a:cubicBezTo>
                          <a:pt x="60634" y="98902"/>
                          <a:pt x="32148" y="49984"/>
                          <a:pt x="11431" y="3641"/>
                        </a:cubicBezTo>
                        <a:cubicBezTo>
                          <a:pt x="8841" y="1066"/>
                          <a:pt x="6252" y="-1508"/>
                          <a:pt x="3662" y="1066"/>
                        </a:cubicBezTo>
                        <a:cubicBezTo>
                          <a:pt x="1073" y="3641"/>
                          <a:pt x="-1517" y="6216"/>
                          <a:pt x="1073" y="8790"/>
                        </a:cubicBezTo>
                        <a:cubicBezTo>
                          <a:pt x="21790" y="60283"/>
                          <a:pt x="52865" y="111776"/>
                          <a:pt x="78761" y="145246"/>
                        </a:cubicBezTo>
                        <a:cubicBezTo>
                          <a:pt x="50276" y="294574"/>
                          <a:pt x="39917" y="446478"/>
                          <a:pt x="45096" y="608679"/>
                        </a:cubicBezTo>
                        <a:cubicBezTo>
                          <a:pt x="45096" y="611254"/>
                          <a:pt x="47686" y="613829"/>
                          <a:pt x="50276" y="613829"/>
                        </a:cubicBezTo>
                        <a:lnTo>
                          <a:pt x="50276" y="613829"/>
                        </a:lnTo>
                        <a:cubicBezTo>
                          <a:pt x="52865" y="613829"/>
                          <a:pt x="55455" y="611254"/>
                          <a:pt x="55455" y="606105"/>
                        </a:cubicBezTo>
                        <a:cubicBezTo>
                          <a:pt x="50276" y="443903"/>
                          <a:pt x="63224" y="292000"/>
                          <a:pt x="89120" y="142671"/>
                        </a:cubicBezTo>
                        <a:cubicBezTo>
                          <a:pt x="120195" y="114350"/>
                          <a:pt x="171988" y="60283"/>
                          <a:pt x="205653" y="19089"/>
                        </a:cubicBezTo>
                        <a:cubicBezTo>
                          <a:pt x="208243" y="16514"/>
                          <a:pt x="208243" y="11365"/>
                          <a:pt x="203063" y="11365"/>
                        </a:cubicBezTo>
                        <a:cubicBezTo>
                          <a:pt x="203063" y="11365"/>
                          <a:pt x="200474" y="11365"/>
                          <a:pt x="197884" y="1394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12700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rtl="0"/>
                    <a:endParaRPr lang="ru-RU" dirty="0"/>
                  </a:p>
                </p:txBody>
              </p:sp>
              <p:sp>
                <p:nvSpPr>
                  <p:cNvPr id="35" name="Freeform 33">
                    <a:extLst>
                      <a:ext uri="{FF2B5EF4-FFF2-40B4-BE49-F238E27FC236}">
                        <a16:creationId xmlns:a16="http://schemas.microsoft.com/office/drawing/2014/main" id="{29F13360-8636-3EC9-498D-153C8AD777D1}"/>
                      </a:ext>
                    </a:extLst>
                  </p:cNvPr>
                  <p:cNvSpPr/>
                  <p:nvPr/>
                </p:nvSpPr>
                <p:spPr>
                  <a:xfrm>
                    <a:off x="8502495" y="2432704"/>
                    <a:ext cx="134660" cy="549462"/>
                  </a:xfrm>
                  <a:custGeom>
                    <a:avLst/>
                    <a:gdLst>
                      <a:gd name="connsiteX0" fmla="*/ 12948 w 134660"/>
                      <a:gd name="connsiteY0" fmla="*/ 37111 h 549462"/>
                      <a:gd name="connsiteX1" fmla="*/ 75099 w 134660"/>
                      <a:gd name="connsiteY1" fmla="*/ 11365 h 549462"/>
                      <a:gd name="connsiteX2" fmla="*/ 77689 w 134660"/>
                      <a:gd name="connsiteY2" fmla="*/ 3641 h 549462"/>
                      <a:gd name="connsiteX3" fmla="*/ 69920 w 134660"/>
                      <a:gd name="connsiteY3" fmla="*/ 1066 h 549462"/>
                      <a:gd name="connsiteX4" fmla="*/ 2590 w 134660"/>
                      <a:gd name="connsiteY4" fmla="*/ 29387 h 549462"/>
                      <a:gd name="connsiteX5" fmla="*/ 0 w 134660"/>
                      <a:gd name="connsiteY5" fmla="*/ 37111 h 549462"/>
                      <a:gd name="connsiteX6" fmla="*/ 121712 w 134660"/>
                      <a:gd name="connsiteY6" fmla="*/ 544313 h 549462"/>
                      <a:gd name="connsiteX7" fmla="*/ 126892 w 134660"/>
                      <a:gd name="connsiteY7" fmla="*/ 549463 h 549462"/>
                      <a:gd name="connsiteX8" fmla="*/ 129481 w 134660"/>
                      <a:gd name="connsiteY8" fmla="*/ 549463 h 549462"/>
                      <a:gd name="connsiteX9" fmla="*/ 134660 w 134660"/>
                      <a:gd name="connsiteY9" fmla="*/ 541739 h 549462"/>
                      <a:gd name="connsiteX10" fmla="*/ 12948 w 134660"/>
                      <a:gd name="connsiteY10" fmla="*/ 37111 h 549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4660" h="549462">
                        <a:moveTo>
                          <a:pt x="12948" y="37111"/>
                        </a:moveTo>
                        <a:cubicBezTo>
                          <a:pt x="23307" y="31962"/>
                          <a:pt x="49203" y="19089"/>
                          <a:pt x="75099" y="11365"/>
                        </a:cubicBezTo>
                        <a:cubicBezTo>
                          <a:pt x="77689" y="11365"/>
                          <a:pt x="80278" y="6216"/>
                          <a:pt x="77689" y="3641"/>
                        </a:cubicBezTo>
                        <a:cubicBezTo>
                          <a:pt x="77689" y="1066"/>
                          <a:pt x="72510" y="-1508"/>
                          <a:pt x="69920" y="1066"/>
                        </a:cubicBezTo>
                        <a:cubicBezTo>
                          <a:pt x="36255" y="13940"/>
                          <a:pt x="5179" y="29387"/>
                          <a:pt x="2590" y="29387"/>
                        </a:cubicBezTo>
                        <a:cubicBezTo>
                          <a:pt x="0" y="31962"/>
                          <a:pt x="0" y="34537"/>
                          <a:pt x="0" y="37111"/>
                        </a:cubicBezTo>
                        <a:cubicBezTo>
                          <a:pt x="23307" y="176141"/>
                          <a:pt x="67330" y="382112"/>
                          <a:pt x="121712" y="544313"/>
                        </a:cubicBezTo>
                        <a:cubicBezTo>
                          <a:pt x="121712" y="546888"/>
                          <a:pt x="124302" y="549463"/>
                          <a:pt x="126892" y="549463"/>
                        </a:cubicBezTo>
                        <a:cubicBezTo>
                          <a:pt x="126892" y="549463"/>
                          <a:pt x="129481" y="549463"/>
                          <a:pt x="129481" y="549463"/>
                        </a:cubicBezTo>
                        <a:cubicBezTo>
                          <a:pt x="132071" y="549463"/>
                          <a:pt x="134660" y="544313"/>
                          <a:pt x="134660" y="541739"/>
                        </a:cubicBezTo>
                        <a:cubicBezTo>
                          <a:pt x="77689" y="379537"/>
                          <a:pt x="36255" y="176141"/>
                          <a:pt x="12948" y="37111"/>
                        </a:cubicBezTo>
                        <a:close/>
                      </a:path>
                    </a:pathLst>
                  </a:custGeom>
                  <a:grpFill/>
                  <a:ln w="28575" cap="flat">
                    <a:solidFill>
                      <a:srgbClr val="F2EEEC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rtl="0"/>
                    <a:endParaRPr lang="ru-RU" dirty="0"/>
                  </a:p>
                </p:txBody>
              </p:sp>
            </p:grpSp>
            <p:sp>
              <p:nvSpPr>
                <p:cNvPr id="32" name="Freeform 34">
                  <a:extLst>
                    <a:ext uri="{FF2B5EF4-FFF2-40B4-BE49-F238E27FC236}">
                      <a16:creationId xmlns:a16="http://schemas.microsoft.com/office/drawing/2014/main" id="{A7B0A278-5CF1-795E-F1CA-A53440485243}"/>
                    </a:ext>
                  </a:extLst>
                </p:cNvPr>
                <p:cNvSpPr/>
                <p:nvPr/>
              </p:nvSpPr>
              <p:spPr>
                <a:xfrm>
                  <a:off x="8924641" y="1612679"/>
                  <a:ext cx="254996" cy="489969"/>
                </a:xfrm>
                <a:custGeom>
                  <a:avLst/>
                  <a:gdLst>
                    <a:gd name="connsiteX0" fmla="*/ 33665 w 166150"/>
                    <a:gd name="connsiteY0" fmla="*/ 293508 h 319254"/>
                    <a:gd name="connsiteX1" fmla="*/ 72509 w 166150"/>
                    <a:gd name="connsiteY1" fmla="*/ 319254 h 319254"/>
                    <a:gd name="connsiteX2" fmla="*/ 95816 w 166150"/>
                    <a:gd name="connsiteY2" fmla="*/ 311530 h 319254"/>
                    <a:gd name="connsiteX3" fmla="*/ 95816 w 166150"/>
                    <a:gd name="connsiteY3" fmla="*/ 311530 h 319254"/>
                    <a:gd name="connsiteX4" fmla="*/ 95816 w 166150"/>
                    <a:gd name="connsiteY4" fmla="*/ 311530 h 319254"/>
                    <a:gd name="connsiteX5" fmla="*/ 103585 w 166150"/>
                    <a:gd name="connsiteY5" fmla="*/ 308956 h 319254"/>
                    <a:gd name="connsiteX6" fmla="*/ 103585 w 166150"/>
                    <a:gd name="connsiteY6" fmla="*/ 308956 h 319254"/>
                    <a:gd name="connsiteX7" fmla="*/ 103585 w 166150"/>
                    <a:gd name="connsiteY7" fmla="*/ 308956 h 319254"/>
                    <a:gd name="connsiteX8" fmla="*/ 116533 w 166150"/>
                    <a:gd name="connsiteY8" fmla="*/ 306381 h 319254"/>
                    <a:gd name="connsiteX9" fmla="*/ 116533 w 166150"/>
                    <a:gd name="connsiteY9" fmla="*/ 306381 h 319254"/>
                    <a:gd name="connsiteX10" fmla="*/ 121712 w 166150"/>
                    <a:gd name="connsiteY10" fmla="*/ 303806 h 319254"/>
                    <a:gd name="connsiteX11" fmla="*/ 121712 w 166150"/>
                    <a:gd name="connsiteY11" fmla="*/ 303806 h 319254"/>
                    <a:gd name="connsiteX12" fmla="*/ 126891 w 166150"/>
                    <a:gd name="connsiteY12" fmla="*/ 301232 h 319254"/>
                    <a:gd name="connsiteX13" fmla="*/ 160557 w 166150"/>
                    <a:gd name="connsiteY13" fmla="*/ 290933 h 319254"/>
                    <a:gd name="connsiteX14" fmla="*/ 157967 w 166150"/>
                    <a:gd name="connsiteY14" fmla="*/ 285784 h 319254"/>
                    <a:gd name="connsiteX15" fmla="*/ 145019 w 166150"/>
                    <a:gd name="connsiteY15" fmla="*/ 223993 h 319254"/>
                    <a:gd name="connsiteX16" fmla="*/ 147609 w 166150"/>
                    <a:gd name="connsiteY16" fmla="*/ 190523 h 319254"/>
                    <a:gd name="connsiteX17" fmla="*/ 150198 w 166150"/>
                    <a:gd name="connsiteY17" fmla="*/ 185373 h 319254"/>
                    <a:gd name="connsiteX18" fmla="*/ 165736 w 166150"/>
                    <a:gd name="connsiteY18" fmla="*/ 105560 h 319254"/>
                    <a:gd name="connsiteX19" fmla="*/ 160557 w 166150"/>
                    <a:gd name="connsiteY19" fmla="*/ 48918 h 319254"/>
                    <a:gd name="connsiteX20" fmla="*/ 75099 w 166150"/>
                    <a:gd name="connsiteY20" fmla="*/ 0 h 319254"/>
                    <a:gd name="connsiteX21" fmla="*/ 62151 w 166150"/>
                    <a:gd name="connsiteY21" fmla="*/ 20597 h 319254"/>
                    <a:gd name="connsiteX22" fmla="*/ 59561 w 166150"/>
                    <a:gd name="connsiteY22" fmla="*/ 25746 h 319254"/>
                    <a:gd name="connsiteX23" fmla="*/ 46613 w 166150"/>
                    <a:gd name="connsiteY23" fmla="*/ 33470 h 319254"/>
                    <a:gd name="connsiteX24" fmla="*/ 44024 w 166150"/>
                    <a:gd name="connsiteY24" fmla="*/ 59216 h 319254"/>
                    <a:gd name="connsiteX25" fmla="*/ 49203 w 166150"/>
                    <a:gd name="connsiteY25" fmla="*/ 64366 h 319254"/>
                    <a:gd name="connsiteX26" fmla="*/ 46613 w 166150"/>
                    <a:gd name="connsiteY26" fmla="*/ 69515 h 319254"/>
                    <a:gd name="connsiteX27" fmla="*/ 51792 w 166150"/>
                    <a:gd name="connsiteY27" fmla="*/ 74664 h 319254"/>
                    <a:gd name="connsiteX28" fmla="*/ 31075 w 166150"/>
                    <a:gd name="connsiteY28" fmla="*/ 87537 h 319254"/>
                    <a:gd name="connsiteX29" fmla="*/ 36255 w 166150"/>
                    <a:gd name="connsiteY29" fmla="*/ 113284 h 319254"/>
                    <a:gd name="connsiteX30" fmla="*/ 33665 w 166150"/>
                    <a:gd name="connsiteY30" fmla="*/ 118433 h 319254"/>
                    <a:gd name="connsiteX31" fmla="*/ 41434 w 166150"/>
                    <a:gd name="connsiteY31" fmla="*/ 123582 h 319254"/>
                    <a:gd name="connsiteX32" fmla="*/ 44024 w 166150"/>
                    <a:gd name="connsiteY32" fmla="*/ 123582 h 319254"/>
                    <a:gd name="connsiteX33" fmla="*/ 38844 w 166150"/>
                    <a:gd name="connsiteY33" fmla="*/ 136455 h 319254"/>
                    <a:gd name="connsiteX34" fmla="*/ 12948 w 166150"/>
                    <a:gd name="connsiteY34" fmla="*/ 144179 h 319254"/>
                    <a:gd name="connsiteX35" fmla="*/ 0 w 166150"/>
                    <a:gd name="connsiteY35" fmla="*/ 200821 h 319254"/>
                    <a:gd name="connsiteX36" fmla="*/ 2590 w 166150"/>
                    <a:gd name="connsiteY36" fmla="*/ 239441 h 319254"/>
                    <a:gd name="connsiteX37" fmla="*/ 33665 w 166150"/>
                    <a:gd name="connsiteY37" fmla="*/ 293508 h 319254"/>
                    <a:gd name="connsiteX38" fmla="*/ 33665 w 166150"/>
                    <a:gd name="connsiteY38" fmla="*/ 216269 h 319254"/>
                    <a:gd name="connsiteX39" fmla="*/ 46613 w 166150"/>
                    <a:gd name="connsiteY39" fmla="*/ 151903 h 319254"/>
                    <a:gd name="connsiteX40" fmla="*/ 56972 w 166150"/>
                    <a:gd name="connsiteY40" fmla="*/ 164776 h 319254"/>
                    <a:gd name="connsiteX41" fmla="*/ 80278 w 166150"/>
                    <a:gd name="connsiteY41" fmla="*/ 190523 h 319254"/>
                    <a:gd name="connsiteX42" fmla="*/ 75099 w 166150"/>
                    <a:gd name="connsiteY42" fmla="*/ 254888 h 319254"/>
                    <a:gd name="connsiteX43" fmla="*/ 46613 w 166150"/>
                    <a:gd name="connsiteY43" fmla="*/ 236866 h 319254"/>
                    <a:gd name="connsiteX44" fmla="*/ 33665 w 166150"/>
                    <a:gd name="connsiteY44" fmla="*/ 216269 h 319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66150" h="319254">
                      <a:moveTo>
                        <a:pt x="33665" y="293508"/>
                      </a:moveTo>
                      <a:cubicBezTo>
                        <a:pt x="46613" y="298657"/>
                        <a:pt x="62151" y="306381"/>
                        <a:pt x="72509" y="319254"/>
                      </a:cubicBezTo>
                      <a:cubicBezTo>
                        <a:pt x="80278" y="316680"/>
                        <a:pt x="88047" y="314105"/>
                        <a:pt x="95816" y="311530"/>
                      </a:cubicBezTo>
                      <a:cubicBezTo>
                        <a:pt x="95816" y="311530"/>
                        <a:pt x="95816" y="311530"/>
                        <a:pt x="95816" y="311530"/>
                      </a:cubicBezTo>
                      <a:cubicBezTo>
                        <a:pt x="95816" y="311530"/>
                        <a:pt x="95816" y="311530"/>
                        <a:pt x="95816" y="311530"/>
                      </a:cubicBezTo>
                      <a:cubicBezTo>
                        <a:pt x="98406" y="311530"/>
                        <a:pt x="100995" y="308956"/>
                        <a:pt x="103585" y="308956"/>
                      </a:cubicBezTo>
                      <a:cubicBezTo>
                        <a:pt x="103585" y="308956"/>
                        <a:pt x="103585" y="308956"/>
                        <a:pt x="103585" y="308956"/>
                      </a:cubicBezTo>
                      <a:cubicBezTo>
                        <a:pt x="103585" y="308956"/>
                        <a:pt x="103585" y="308956"/>
                        <a:pt x="103585" y="308956"/>
                      </a:cubicBezTo>
                      <a:cubicBezTo>
                        <a:pt x="108764" y="306381"/>
                        <a:pt x="111354" y="306381"/>
                        <a:pt x="116533" y="306381"/>
                      </a:cubicBezTo>
                      <a:cubicBezTo>
                        <a:pt x="116533" y="306381"/>
                        <a:pt x="116533" y="306381"/>
                        <a:pt x="116533" y="306381"/>
                      </a:cubicBezTo>
                      <a:cubicBezTo>
                        <a:pt x="119123" y="306381"/>
                        <a:pt x="121712" y="303806"/>
                        <a:pt x="121712" y="303806"/>
                      </a:cubicBezTo>
                      <a:cubicBezTo>
                        <a:pt x="121712" y="303806"/>
                        <a:pt x="121712" y="303806"/>
                        <a:pt x="121712" y="303806"/>
                      </a:cubicBezTo>
                      <a:cubicBezTo>
                        <a:pt x="124302" y="303806"/>
                        <a:pt x="124302" y="303806"/>
                        <a:pt x="126891" y="301232"/>
                      </a:cubicBezTo>
                      <a:cubicBezTo>
                        <a:pt x="137250" y="296082"/>
                        <a:pt x="150198" y="293508"/>
                        <a:pt x="160557" y="290933"/>
                      </a:cubicBezTo>
                      <a:cubicBezTo>
                        <a:pt x="160557" y="288359"/>
                        <a:pt x="157967" y="288359"/>
                        <a:pt x="157967" y="285784"/>
                      </a:cubicBezTo>
                      <a:cubicBezTo>
                        <a:pt x="150198" y="262612"/>
                        <a:pt x="142429" y="249739"/>
                        <a:pt x="145019" y="223993"/>
                      </a:cubicBezTo>
                      <a:cubicBezTo>
                        <a:pt x="145019" y="213694"/>
                        <a:pt x="147609" y="203396"/>
                        <a:pt x="147609" y="190523"/>
                      </a:cubicBezTo>
                      <a:cubicBezTo>
                        <a:pt x="147609" y="187948"/>
                        <a:pt x="147609" y="185373"/>
                        <a:pt x="150198" y="185373"/>
                      </a:cubicBezTo>
                      <a:cubicBezTo>
                        <a:pt x="155377" y="159627"/>
                        <a:pt x="165736" y="131306"/>
                        <a:pt x="165736" y="105560"/>
                      </a:cubicBezTo>
                      <a:cubicBezTo>
                        <a:pt x="165736" y="92687"/>
                        <a:pt x="168326" y="56642"/>
                        <a:pt x="160557" y="48918"/>
                      </a:cubicBezTo>
                      <a:cubicBezTo>
                        <a:pt x="152788" y="41194"/>
                        <a:pt x="142429" y="0"/>
                        <a:pt x="75099" y="0"/>
                      </a:cubicBezTo>
                      <a:cubicBezTo>
                        <a:pt x="59561" y="0"/>
                        <a:pt x="62151" y="12873"/>
                        <a:pt x="62151" y="20597"/>
                      </a:cubicBezTo>
                      <a:cubicBezTo>
                        <a:pt x="59561" y="23172"/>
                        <a:pt x="59561" y="23172"/>
                        <a:pt x="59561" y="25746"/>
                      </a:cubicBezTo>
                      <a:cubicBezTo>
                        <a:pt x="54382" y="25746"/>
                        <a:pt x="51792" y="30896"/>
                        <a:pt x="46613" y="33470"/>
                      </a:cubicBezTo>
                      <a:cubicBezTo>
                        <a:pt x="41434" y="38619"/>
                        <a:pt x="38844" y="51493"/>
                        <a:pt x="44024" y="59216"/>
                      </a:cubicBezTo>
                      <a:cubicBezTo>
                        <a:pt x="44024" y="61791"/>
                        <a:pt x="46613" y="61791"/>
                        <a:pt x="49203" y="64366"/>
                      </a:cubicBezTo>
                      <a:cubicBezTo>
                        <a:pt x="46613" y="66940"/>
                        <a:pt x="46613" y="66940"/>
                        <a:pt x="46613" y="69515"/>
                      </a:cubicBezTo>
                      <a:cubicBezTo>
                        <a:pt x="46613" y="72090"/>
                        <a:pt x="49203" y="74664"/>
                        <a:pt x="51792" y="74664"/>
                      </a:cubicBezTo>
                      <a:cubicBezTo>
                        <a:pt x="44024" y="77239"/>
                        <a:pt x="36255" y="82388"/>
                        <a:pt x="31075" y="87537"/>
                      </a:cubicBezTo>
                      <a:cubicBezTo>
                        <a:pt x="25896" y="95261"/>
                        <a:pt x="28486" y="105560"/>
                        <a:pt x="36255" y="113284"/>
                      </a:cubicBezTo>
                      <a:cubicBezTo>
                        <a:pt x="33665" y="115858"/>
                        <a:pt x="33665" y="115858"/>
                        <a:pt x="33665" y="118433"/>
                      </a:cubicBezTo>
                      <a:cubicBezTo>
                        <a:pt x="33665" y="121008"/>
                        <a:pt x="38844" y="123582"/>
                        <a:pt x="41434" y="123582"/>
                      </a:cubicBezTo>
                      <a:cubicBezTo>
                        <a:pt x="41434" y="123582"/>
                        <a:pt x="44024" y="123582"/>
                        <a:pt x="44024" y="123582"/>
                      </a:cubicBezTo>
                      <a:cubicBezTo>
                        <a:pt x="41434" y="128731"/>
                        <a:pt x="38844" y="131306"/>
                        <a:pt x="38844" y="136455"/>
                      </a:cubicBezTo>
                      <a:cubicBezTo>
                        <a:pt x="31075" y="131306"/>
                        <a:pt x="20717" y="133881"/>
                        <a:pt x="12948" y="144179"/>
                      </a:cubicBezTo>
                      <a:cubicBezTo>
                        <a:pt x="2590" y="162202"/>
                        <a:pt x="0" y="180224"/>
                        <a:pt x="0" y="200821"/>
                      </a:cubicBezTo>
                      <a:cubicBezTo>
                        <a:pt x="0" y="213694"/>
                        <a:pt x="0" y="226567"/>
                        <a:pt x="2590" y="239441"/>
                      </a:cubicBezTo>
                      <a:cubicBezTo>
                        <a:pt x="12948" y="254888"/>
                        <a:pt x="23306" y="275485"/>
                        <a:pt x="33665" y="293508"/>
                      </a:cubicBezTo>
                      <a:close/>
                      <a:moveTo>
                        <a:pt x="33665" y="216269"/>
                      </a:moveTo>
                      <a:lnTo>
                        <a:pt x="46613" y="151903"/>
                      </a:lnTo>
                      <a:cubicBezTo>
                        <a:pt x="49203" y="157052"/>
                        <a:pt x="51792" y="162202"/>
                        <a:pt x="56972" y="164776"/>
                      </a:cubicBezTo>
                      <a:cubicBezTo>
                        <a:pt x="64741" y="172500"/>
                        <a:pt x="75099" y="180224"/>
                        <a:pt x="80278" y="190523"/>
                      </a:cubicBezTo>
                      <a:cubicBezTo>
                        <a:pt x="88047" y="213694"/>
                        <a:pt x="75099" y="231717"/>
                        <a:pt x="75099" y="254888"/>
                      </a:cubicBezTo>
                      <a:lnTo>
                        <a:pt x="46613" y="236866"/>
                      </a:lnTo>
                      <a:cubicBezTo>
                        <a:pt x="36255" y="231717"/>
                        <a:pt x="33665" y="223993"/>
                        <a:pt x="33665" y="21626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</p:grpSp>
          <p:grpSp>
            <p:nvGrpSpPr>
              <p:cNvPr id="18" name="Графический объект 14">
                <a:extLst>
                  <a:ext uri="{FF2B5EF4-FFF2-40B4-BE49-F238E27FC236}">
                    <a16:creationId xmlns:a16="http://schemas.microsoft.com/office/drawing/2014/main" id="{5C3AAD5B-278E-5CEF-DCB5-903B7BE35594}"/>
                  </a:ext>
                </a:extLst>
              </p:cNvPr>
              <p:cNvGrpSpPr/>
              <p:nvPr/>
            </p:nvGrpSpPr>
            <p:grpSpPr>
              <a:xfrm>
                <a:off x="8975250" y="1556331"/>
                <a:ext cx="351385" cy="483874"/>
                <a:chOff x="8517344" y="2088100"/>
                <a:chExt cx="228955" cy="315282"/>
              </a:xfrm>
              <a:solidFill>
                <a:schemeClr val="accent1"/>
              </a:solidFill>
            </p:grpSpPr>
            <p:sp>
              <p:nvSpPr>
                <p:cNvPr id="19" name="Freeform 38">
                  <a:extLst>
                    <a:ext uri="{FF2B5EF4-FFF2-40B4-BE49-F238E27FC236}">
                      <a16:creationId xmlns:a16="http://schemas.microsoft.com/office/drawing/2014/main" id="{70D56E7B-4B71-605A-1E9D-137CC550347E}"/>
                    </a:ext>
                  </a:extLst>
                </p:cNvPr>
                <p:cNvSpPr/>
                <p:nvPr/>
              </p:nvSpPr>
              <p:spPr>
                <a:xfrm>
                  <a:off x="8562057" y="2088100"/>
                  <a:ext cx="59561" cy="44438"/>
                </a:xfrm>
                <a:custGeom>
                  <a:avLst/>
                  <a:gdLst>
                    <a:gd name="connsiteX0" fmla="*/ 2590 w 59561"/>
                    <a:gd name="connsiteY0" fmla="*/ 31565 h 44438"/>
                    <a:gd name="connsiteX1" fmla="*/ 54382 w 59561"/>
                    <a:gd name="connsiteY1" fmla="*/ 44438 h 44438"/>
                    <a:gd name="connsiteX2" fmla="*/ 59561 w 59561"/>
                    <a:gd name="connsiteY2" fmla="*/ 10968 h 44438"/>
                    <a:gd name="connsiteX3" fmla="*/ 49203 w 59561"/>
                    <a:gd name="connsiteY3" fmla="*/ 670 h 44438"/>
                    <a:gd name="connsiteX4" fmla="*/ 10358 w 59561"/>
                    <a:gd name="connsiteY4" fmla="*/ 16117 h 44438"/>
                    <a:gd name="connsiteX5" fmla="*/ 0 w 59561"/>
                    <a:gd name="connsiteY5" fmla="*/ 28991 h 44438"/>
                    <a:gd name="connsiteX6" fmla="*/ 0 w 59561"/>
                    <a:gd name="connsiteY6" fmla="*/ 34140 h 44438"/>
                    <a:gd name="connsiteX7" fmla="*/ 2590 w 59561"/>
                    <a:gd name="connsiteY7" fmla="*/ 31565 h 44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561" h="44438">
                      <a:moveTo>
                        <a:pt x="2590" y="31565"/>
                      </a:moveTo>
                      <a:cubicBezTo>
                        <a:pt x="25896" y="31565"/>
                        <a:pt x="44024" y="36715"/>
                        <a:pt x="54382" y="44438"/>
                      </a:cubicBezTo>
                      <a:lnTo>
                        <a:pt x="59561" y="10968"/>
                      </a:lnTo>
                      <a:cubicBezTo>
                        <a:pt x="59561" y="3244"/>
                        <a:pt x="54382" y="-1905"/>
                        <a:pt x="49203" y="670"/>
                      </a:cubicBezTo>
                      <a:lnTo>
                        <a:pt x="10358" y="16117"/>
                      </a:lnTo>
                      <a:cubicBezTo>
                        <a:pt x="5179" y="18692"/>
                        <a:pt x="0" y="23841"/>
                        <a:pt x="0" y="28991"/>
                      </a:cubicBezTo>
                      <a:lnTo>
                        <a:pt x="0" y="34140"/>
                      </a:lnTo>
                      <a:cubicBezTo>
                        <a:pt x="0" y="31565"/>
                        <a:pt x="0" y="31565"/>
                        <a:pt x="2590" y="31565"/>
                      </a:cubicBezTo>
                      <a:close/>
                    </a:path>
                  </a:pathLst>
                </a:custGeom>
                <a:grpFill/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20" name="Freeform 39">
                  <a:extLst>
                    <a:ext uri="{FF2B5EF4-FFF2-40B4-BE49-F238E27FC236}">
                      <a16:creationId xmlns:a16="http://schemas.microsoft.com/office/drawing/2014/main" id="{D24B40E6-1D04-2D2C-2DF4-AA0E18746A7C}"/>
                    </a:ext>
                  </a:extLst>
                </p:cNvPr>
                <p:cNvSpPr/>
                <p:nvPr/>
              </p:nvSpPr>
              <p:spPr>
                <a:xfrm>
                  <a:off x="8517344" y="2276718"/>
                  <a:ext cx="49457" cy="102985"/>
                </a:xfrm>
                <a:custGeom>
                  <a:avLst/>
                  <a:gdLst>
                    <a:gd name="connsiteX0" fmla="*/ 47302 w 49457"/>
                    <a:gd name="connsiteY0" fmla="*/ 38619 h 102985"/>
                    <a:gd name="connsiteX1" fmla="*/ 23995 w 49457"/>
                    <a:gd name="connsiteY1" fmla="*/ 12873 h 102985"/>
                    <a:gd name="connsiteX2" fmla="*/ 13637 w 49457"/>
                    <a:gd name="connsiteY2" fmla="*/ 0 h 102985"/>
                    <a:gd name="connsiteX3" fmla="*/ 689 w 49457"/>
                    <a:gd name="connsiteY3" fmla="*/ 64366 h 102985"/>
                    <a:gd name="connsiteX4" fmla="*/ 8458 w 49457"/>
                    <a:gd name="connsiteY4" fmla="*/ 84963 h 102985"/>
                    <a:gd name="connsiteX5" fmla="*/ 36944 w 49457"/>
                    <a:gd name="connsiteY5" fmla="*/ 102985 h 102985"/>
                    <a:gd name="connsiteX6" fmla="*/ 47302 w 49457"/>
                    <a:gd name="connsiteY6" fmla="*/ 38619 h 102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9457" h="102985">
                      <a:moveTo>
                        <a:pt x="47302" y="38619"/>
                      </a:moveTo>
                      <a:cubicBezTo>
                        <a:pt x="42123" y="28321"/>
                        <a:pt x="34354" y="20597"/>
                        <a:pt x="23995" y="12873"/>
                      </a:cubicBezTo>
                      <a:cubicBezTo>
                        <a:pt x="18816" y="7724"/>
                        <a:pt x="16226" y="5149"/>
                        <a:pt x="13637" y="0"/>
                      </a:cubicBezTo>
                      <a:lnTo>
                        <a:pt x="689" y="64366"/>
                      </a:lnTo>
                      <a:cubicBezTo>
                        <a:pt x="-1901" y="72090"/>
                        <a:pt x="3278" y="79814"/>
                        <a:pt x="8458" y="84963"/>
                      </a:cubicBezTo>
                      <a:lnTo>
                        <a:pt x="36944" y="102985"/>
                      </a:lnTo>
                      <a:cubicBezTo>
                        <a:pt x="39533" y="82388"/>
                        <a:pt x="55071" y="61791"/>
                        <a:pt x="47302" y="38619"/>
                      </a:cubicBezTo>
                      <a:close/>
                    </a:path>
                  </a:pathLst>
                </a:custGeom>
                <a:grpFill/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21" name="Freeform 40">
                  <a:extLst>
                    <a:ext uri="{FF2B5EF4-FFF2-40B4-BE49-F238E27FC236}">
                      <a16:creationId xmlns:a16="http://schemas.microsoft.com/office/drawing/2014/main" id="{4DD331B7-2F79-5B94-5FF1-BCD4FDFCE880}"/>
                    </a:ext>
                  </a:extLst>
                </p:cNvPr>
                <p:cNvSpPr/>
                <p:nvPr/>
              </p:nvSpPr>
              <p:spPr>
                <a:xfrm>
                  <a:off x="8538750" y="2235524"/>
                  <a:ext cx="25896" cy="1144"/>
                </a:xfrm>
                <a:custGeom>
                  <a:avLst/>
                  <a:gdLst>
                    <a:gd name="connsiteX0" fmla="*/ 0 w 25896"/>
                    <a:gd name="connsiteY0" fmla="*/ 0 h 1144"/>
                    <a:gd name="connsiteX1" fmla="*/ 0 w 25896"/>
                    <a:gd name="connsiteY1" fmla="*/ 0 h 1144"/>
                    <a:gd name="connsiteX2" fmla="*/ 0 w 25896"/>
                    <a:gd name="connsiteY2" fmla="*/ 0 h 1144"/>
                    <a:gd name="connsiteX3" fmla="*/ 0 w 25896"/>
                    <a:gd name="connsiteY3" fmla="*/ 0 h 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896" h="1144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2575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28575" cap="rnd">
                  <a:solidFill>
                    <a:srgbClr val="F2EEEC"/>
                  </a:solidFill>
                  <a:prstDash val="solid"/>
                  <a:round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</p:grpSp>
        </p:grp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D803C0F7-B91F-5EAB-E154-B6A36E03CF0A}"/>
                </a:ext>
              </a:extLst>
            </p:cNvPr>
            <p:cNvGrpSpPr/>
            <p:nvPr/>
          </p:nvGrpSpPr>
          <p:grpSpPr>
            <a:xfrm>
              <a:off x="9863346" y="2243148"/>
              <a:ext cx="1328653" cy="3338907"/>
              <a:chOff x="9877201" y="2118453"/>
              <a:chExt cx="1328653" cy="3338907"/>
            </a:xfrm>
          </p:grpSpPr>
          <p:sp>
            <p:nvSpPr>
              <p:cNvPr id="12" name="Freeform 77">
                <a:extLst>
                  <a:ext uri="{FF2B5EF4-FFF2-40B4-BE49-F238E27FC236}">
                    <a16:creationId xmlns:a16="http://schemas.microsoft.com/office/drawing/2014/main" id="{C80E7E82-2417-B79C-7D93-EB75CBA25A44}"/>
                  </a:ext>
                </a:extLst>
              </p:cNvPr>
              <p:cNvSpPr/>
              <p:nvPr/>
            </p:nvSpPr>
            <p:spPr>
              <a:xfrm>
                <a:off x="9877201" y="3260977"/>
                <a:ext cx="728635" cy="939846"/>
              </a:xfrm>
              <a:custGeom>
                <a:avLst/>
                <a:gdLst>
                  <a:gd name="connsiteX0" fmla="*/ 6042 w 474764"/>
                  <a:gd name="connsiteY0" fmla="*/ 161825 h 612384"/>
                  <a:gd name="connsiteX1" fmla="*/ 13811 w 474764"/>
                  <a:gd name="connsiteY1" fmla="*/ 365221 h 612384"/>
                  <a:gd name="connsiteX2" fmla="*/ 52656 w 474764"/>
                  <a:gd name="connsiteY2" fmla="*/ 612385 h 612384"/>
                  <a:gd name="connsiteX3" fmla="*/ 241698 w 474764"/>
                  <a:gd name="connsiteY3" fmla="*/ 396116 h 612384"/>
                  <a:gd name="connsiteX4" fmla="*/ 353052 w 474764"/>
                  <a:gd name="connsiteY4" fmla="*/ 282832 h 612384"/>
                  <a:gd name="connsiteX5" fmla="*/ 381538 w 474764"/>
                  <a:gd name="connsiteY5" fmla="*/ 208168 h 612384"/>
                  <a:gd name="connsiteX6" fmla="*/ 386717 w 474764"/>
                  <a:gd name="connsiteY6" fmla="*/ 110332 h 612384"/>
                  <a:gd name="connsiteX7" fmla="*/ 399665 w 474764"/>
                  <a:gd name="connsiteY7" fmla="*/ 66563 h 612384"/>
                  <a:gd name="connsiteX8" fmla="*/ 438510 w 474764"/>
                  <a:gd name="connsiteY8" fmla="*/ 53690 h 612384"/>
                  <a:gd name="connsiteX9" fmla="*/ 474764 w 474764"/>
                  <a:gd name="connsiteY9" fmla="*/ 76862 h 612384"/>
                  <a:gd name="connsiteX10" fmla="*/ 378948 w 474764"/>
                  <a:gd name="connsiteY10" fmla="*/ 15071 h 612384"/>
                  <a:gd name="connsiteX11" fmla="*/ 164010 w 474764"/>
                  <a:gd name="connsiteY11" fmla="*/ 4772 h 612384"/>
                  <a:gd name="connsiteX12" fmla="*/ 88910 w 474764"/>
                  <a:gd name="connsiteY12" fmla="*/ 22795 h 612384"/>
                  <a:gd name="connsiteX13" fmla="*/ 6042 w 474764"/>
                  <a:gd name="connsiteY13" fmla="*/ 161825 h 61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4764" h="612384">
                    <a:moveTo>
                      <a:pt x="6042" y="161825"/>
                    </a:moveTo>
                    <a:cubicBezTo>
                      <a:pt x="-6906" y="228765"/>
                      <a:pt x="3453" y="300855"/>
                      <a:pt x="13811" y="365221"/>
                    </a:cubicBezTo>
                    <a:cubicBezTo>
                      <a:pt x="29349" y="447609"/>
                      <a:pt x="52656" y="529997"/>
                      <a:pt x="52656" y="612385"/>
                    </a:cubicBezTo>
                    <a:cubicBezTo>
                      <a:pt x="94090" y="524848"/>
                      <a:pt x="166599" y="457907"/>
                      <a:pt x="241698" y="396116"/>
                    </a:cubicBezTo>
                    <a:cubicBezTo>
                      <a:pt x="283132" y="362646"/>
                      <a:pt x="324566" y="329176"/>
                      <a:pt x="353052" y="282832"/>
                    </a:cubicBezTo>
                    <a:cubicBezTo>
                      <a:pt x="366000" y="259661"/>
                      <a:pt x="378948" y="236489"/>
                      <a:pt x="381538" y="208168"/>
                    </a:cubicBezTo>
                    <a:cubicBezTo>
                      <a:pt x="386717" y="174698"/>
                      <a:pt x="384128" y="143802"/>
                      <a:pt x="386717" y="110332"/>
                    </a:cubicBezTo>
                    <a:cubicBezTo>
                      <a:pt x="386717" y="94884"/>
                      <a:pt x="389307" y="76862"/>
                      <a:pt x="399665" y="66563"/>
                    </a:cubicBezTo>
                    <a:cubicBezTo>
                      <a:pt x="410024" y="56265"/>
                      <a:pt x="425562" y="51116"/>
                      <a:pt x="438510" y="53690"/>
                    </a:cubicBezTo>
                    <a:cubicBezTo>
                      <a:pt x="454047" y="56265"/>
                      <a:pt x="464406" y="66563"/>
                      <a:pt x="474764" y="76862"/>
                    </a:cubicBezTo>
                    <a:cubicBezTo>
                      <a:pt x="466996" y="71713"/>
                      <a:pt x="451458" y="30519"/>
                      <a:pt x="378948" y="15071"/>
                    </a:cubicBezTo>
                    <a:cubicBezTo>
                      <a:pt x="314208" y="2198"/>
                      <a:pt x="228750" y="-5526"/>
                      <a:pt x="164010" y="4772"/>
                    </a:cubicBezTo>
                    <a:cubicBezTo>
                      <a:pt x="138113" y="7347"/>
                      <a:pt x="112217" y="9921"/>
                      <a:pt x="88910" y="22795"/>
                    </a:cubicBezTo>
                    <a:cubicBezTo>
                      <a:pt x="44887" y="51116"/>
                      <a:pt x="16401" y="107758"/>
                      <a:pt x="6042" y="16182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3" name="Freeform 78">
                <a:extLst>
                  <a:ext uri="{FF2B5EF4-FFF2-40B4-BE49-F238E27FC236}">
                    <a16:creationId xmlns:a16="http://schemas.microsoft.com/office/drawing/2014/main" id="{BDFC234B-8776-DFC2-3FC9-F9F34E272AE9}"/>
                  </a:ext>
                </a:extLst>
              </p:cNvPr>
              <p:cNvSpPr/>
              <p:nvPr/>
            </p:nvSpPr>
            <p:spPr>
              <a:xfrm>
                <a:off x="10375323" y="3342000"/>
                <a:ext cx="278703" cy="641498"/>
              </a:xfrm>
              <a:custGeom>
                <a:avLst/>
                <a:gdLst>
                  <a:gd name="connsiteX0" fmla="*/ 33665 w 181597"/>
                  <a:gd name="connsiteY0" fmla="*/ 417987 h 417987"/>
                  <a:gd name="connsiteX1" fmla="*/ 88047 w 181597"/>
                  <a:gd name="connsiteY1" fmla="*/ 417987 h 417987"/>
                  <a:gd name="connsiteX2" fmla="*/ 113944 w 181597"/>
                  <a:gd name="connsiteY2" fmla="*/ 338174 h 417987"/>
                  <a:gd name="connsiteX3" fmla="*/ 178684 w 181597"/>
                  <a:gd name="connsiteY3" fmla="*/ 150226 h 417987"/>
                  <a:gd name="connsiteX4" fmla="*/ 178684 w 181597"/>
                  <a:gd name="connsiteY4" fmla="*/ 147651 h 417987"/>
                  <a:gd name="connsiteX5" fmla="*/ 155377 w 181597"/>
                  <a:gd name="connsiteY5" fmla="*/ 24069 h 417987"/>
                  <a:gd name="connsiteX6" fmla="*/ 119123 w 181597"/>
                  <a:gd name="connsiteY6" fmla="*/ 897 h 417987"/>
                  <a:gd name="connsiteX7" fmla="*/ 80278 w 181597"/>
                  <a:gd name="connsiteY7" fmla="*/ 13770 h 417987"/>
                  <a:gd name="connsiteX8" fmla="*/ 67330 w 181597"/>
                  <a:gd name="connsiteY8" fmla="*/ 57539 h 417987"/>
                  <a:gd name="connsiteX9" fmla="*/ 62151 w 181597"/>
                  <a:gd name="connsiteY9" fmla="*/ 155375 h 417987"/>
                  <a:gd name="connsiteX10" fmla="*/ 33665 w 181597"/>
                  <a:gd name="connsiteY10" fmla="*/ 230039 h 417987"/>
                  <a:gd name="connsiteX11" fmla="*/ 0 w 181597"/>
                  <a:gd name="connsiteY11" fmla="*/ 271233 h 417987"/>
                  <a:gd name="connsiteX12" fmla="*/ 25896 w 181597"/>
                  <a:gd name="connsiteY12" fmla="*/ 348472 h 417987"/>
                  <a:gd name="connsiteX13" fmla="*/ 33665 w 181597"/>
                  <a:gd name="connsiteY13" fmla="*/ 417987 h 417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1597" h="417987">
                    <a:moveTo>
                      <a:pt x="33665" y="417987"/>
                    </a:moveTo>
                    <a:cubicBezTo>
                      <a:pt x="51792" y="417987"/>
                      <a:pt x="69920" y="417987"/>
                      <a:pt x="88047" y="417987"/>
                    </a:cubicBezTo>
                    <a:cubicBezTo>
                      <a:pt x="95816" y="389666"/>
                      <a:pt x="103585" y="363920"/>
                      <a:pt x="113944" y="338174"/>
                    </a:cubicBezTo>
                    <a:cubicBezTo>
                      <a:pt x="137250" y="276383"/>
                      <a:pt x="163146" y="214591"/>
                      <a:pt x="178684" y="150226"/>
                    </a:cubicBezTo>
                    <a:cubicBezTo>
                      <a:pt x="178684" y="150226"/>
                      <a:pt x="178684" y="150226"/>
                      <a:pt x="178684" y="147651"/>
                    </a:cubicBezTo>
                    <a:cubicBezTo>
                      <a:pt x="186453" y="106457"/>
                      <a:pt x="178684" y="57539"/>
                      <a:pt x="155377" y="24069"/>
                    </a:cubicBezTo>
                    <a:cubicBezTo>
                      <a:pt x="145019" y="13770"/>
                      <a:pt x="132071" y="3472"/>
                      <a:pt x="119123" y="897"/>
                    </a:cubicBezTo>
                    <a:cubicBezTo>
                      <a:pt x="103585" y="-1677"/>
                      <a:pt x="88047" y="897"/>
                      <a:pt x="80278" y="13770"/>
                    </a:cubicBezTo>
                    <a:cubicBezTo>
                      <a:pt x="69920" y="24069"/>
                      <a:pt x="69920" y="42091"/>
                      <a:pt x="67330" y="57539"/>
                    </a:cubicBezTo>
                    <a:cubicBezTo>
                      <a:pt x="64741" y="91009"/>
                      <a:pt x="69920" y="124479"/>
                      <a:pt x="62151" y="155375"/>
                    </a:cubicBezTo>
                    <a:cubicBezTo>
                      <a:pt x="56972" y="181121"/>
                      <a:pt x="46613" y="206868"/>
                      <a:pt x="33665" y="230039"/>
                    </a:cubicBezTo>
                    <a:cubicBezTo>
                      <a:pt x="23307" y="245487"/>
                      <a:pt x="12948" y="258360"/>
                      <a:pt x="0" y="271233"/>
                    </a:cubicBezTo>
                    <a:cubicBezTo>
                      <a:pt x="12948" y="296980"/>
                      <a:pt x="20717" y="322726"/>
                      <a:pt x="25896" y="348472"/>
                    </a:cubicBezTo>
                    <a:cubicBezTo>
                      <a:pt x="28486" y="371644"/>
                      <a:pt x="31076" y="394815"/>
                      <a:pt x="33665" y="41798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" name="Freeform 79">
                <a:extLst>
                  <a:ext uri="{FF2B5EF4-FFF2-40B4-BE49-F238E27FC236}">
                    <a16:creationId xmlns:a16="http://schemas.microsoft.com/office/drawing/2014/main" id="{569510AE-E7E9-4C4A-79F2-3B047A6CEBAE}"/>
                  </a:ext>
                </a:extLst>
              </p:cNvPr>
              <p:cNvSpPr/>
              <p:nvPr/>
            </p:nvSpPr>
            <p:spPr>
              <a:xfrm>
                <a:off x="10502513" y="2485931"/>
                <a:ext cx="703341" cy="1501519"/>
              </a:xfrm>
              <a:custGeom>
                <a:avLst/>
                <a:gdLst>
                  <a:gd name="connsiteX0" fmla="*/ 435057 w 458283"/>
                  <a:gd name="connsiteY0" fmla="*/ 38619 h 978359"/>
                  <a:gd name="connsiteX1" fmla="*/ 422109 w 458283"/>
                  <a:gd name="connsiteY1" fmla="*/ 0 h 978359"/>
                  <a:gd name="connsiteX2" fmla="*/ 266731 w 458283"/>
                  <a:gd name="connsiteY2" fmla="*/ 105560 h 978359"/>
                  <a:gd name="connsiteX3" fmla="*/ 152788 w 458283"/>
                  <a:gd name="connsiteY3" fmla="*/ 205970 h 978359"/>
                  <a:gd name="connsiteX4" fmla="*/ 189042 w 458283"/>
                  <a:gd name="connsiteY4" fmla="*/ 324403 h 978359"/>
                  <a:gd name="connsiteX5" fmla="*/ 181274 w 458283"/>
                  <a:gd name="connsiteY5" fmla="*/ 548396 h 978359"/>
                  <a:gd name="connsiteX6" fmla="*/ 93226 w 458283"/>
                  <a:gd name="connsiteY6" fmla="*/ 702874 h 978359"/>
                  <a:gd name="connsiteX7" fmla="*/ 93226 w 458283"/>
                  <a:gd name="connsiteY7" fmla="*/ 708023 h 978359"/>
                  <a:gd name="connsiteX8" fmla="*/ 93226 w 458283"/>
                  <a:gd name="connsiteY8" fmla="*/ 710598 h 978359"/>
                  <a:gd name="connsiteX9" fmla="*/ 28486 w 458283"/>
                  <a:gd name="connsiteY9" fmla="*/ 898546 h 978359"/>
                  <a:gd name="connsiteX10" fmla="*/ 2590 w 458283"/>
                  <a:gd name="connsiteY10" fmla="*/ 978359 h 978359"/>
                  <a:gd name="connsiteX11" fmla="*/ 0 w 458283"/>
                  <a:gd name="connsiteY11" fmla="*/ 978359 h 978359"/>
                  <a:gd name="connsiteX12" fmla="*/ 31075 w 458283"/>
                  <a:gd name="connsiteY12" fmla="*/ 978359 h 978359"/>
                  <a:gd name="connsiteX13" fmla="*/ 126891 w 458283"/>
                  <a:gd name="connsiteY13" fmla="*/ 787837 h 978359"/>
                  <a:gd name="connsiteX14" fmla="*/ 266731 w 458283"/>
                  <a:gd name="connsiteY14" fmla="*/ 664255 h 978359"/>
                  <a:gd name="connsiteX15" fmla="*/ 435057 w 458283"/>
                  <a:gd name="connsiteY15" fmla="*/ 38619 h 978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58283" h="978359">
                    <a:moveTo>
                      <a:pt x="435057" y="38619"/>
                    </a:moveTo>
                    <a:cubicBezTo>
                      <a:pt x="432467" y="25746"/>
                      <a:pt x="427288" y="12873"/>
                      <a:pt x="422109" y="0"/>
                    </a:cubicBezTo>
                    <a:cubicBezTo>
                      <a:pt x="378085" y="46343"/>
                      <a:pt x="318524" y="69515"/>
                      <a:pt x="266731" y="105560"/>
                    </a:cubicBezTo>
                    <a:cubicBezTo>
                      <a:pt x="225297" y="133881"/>
                      <a:pt x="186453" y="169926"/>
                      <a:pt x="152788" y="205970"/>
                    </a:cubicBezTo>
                    <a:cubicBezTo>
                      <a:pt x="168326" y="244590"/>
                      <a:pt x="181274" y="283209"/>
                      <a:pt x="189042" y="324403"/>
                    </a:cubicBezTo>
                    <a:cubicBezTo>
                      <a:pt x="204580" y="399068"/>
                      <a:pt x="204580" y="476307"/>
                      <a:pt x="181274" y="548396"/>
                    </a:cubicBezTo>
                    <a:cubicBezTo>
                      <a:pt x="163146" y="602463"/>
                      <a:pt x="126891" y="653956"/>
                      <a:pt x="93226" y="702874"/>
                    </a:cubicBezTo>
                    <a:cubicBezTo>
                      <a:pt x="93226" y="705449"/>
                      <a:pt x="93226" y="705449"/>
                      <a:pt x="93226" y="708023"/>
                    </a:cubicBezTo>
                    <a:cubicBezTo>
                      <a:pt x="93226" y="708023"/>
                      <a:pt x="93226" y="708023"/>
                      <a:pt x="93226" y="710598"/>
                    </a:cubicBezTo>
                    <a:cubicBezTo>
                      <a:pt x="80278" y="774964"/>
                      <a:pt x="51792" y="836755"/>
                      <a:pt x="28486" y="898546"/>
                    </a:cubicBezTo>
                    <a:cubicBezTo>
                      <a:pt x="18127" y="924292"/>
                      <a:pt x="10358" y="952613"/>
                      <a:pt x="2590" y="978359"/>
                    </a:cubicBezTo>
                    <a:cubicBezTo>
                      <a:pt x="2590" y="978359"/>
                      <a:pt x="0" y="978359"/>
                      <a:pt x="0" y="978359"/>
                    </a:cubicBezTo>
                    <a:cubicBezTo>
                      <a:pt x="10358" y="978359"/>
                      <a:pt x="20717" y="978359"/>
                      <a:pt x="31075" y="978359"/>
                    </a:cubicBezTo>
                    <a:cubicBezTo>
                      <a:pt x="49203" y="906270"/>
                      <a:pt x="72509" y="841904"/>
                      <a:pt x="126891" y="787837"/>
                    </a:cubicBezTo>
                    <a:cubicBezTo>
                      <a:pt x="170915" y="744068"/>
                      <a:pt x="222708" y="708023"/>
                      <a:pt x="266731" y="664255"/>
                    </a:cubicBezTo>
                    <a:cubicBezTo>
                      <a:pt x="432467" y="507202"/>
                      <a:pt x="497208" y="254888"/>
                      <a:pt x="435057" y="3861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" name="Freeform 80">
                <a:extLst>
                  <a:ext uri="{FF2B5EF4-FFF2-40B4-BE49-F238E27FC236}">
                    <a16:creationId xmlns:a16="http://schemas.microsoft.com/office/drawing/2014/main" id="{3B6F1705-6CF3-B8EF-9716-BA9198157D66}"/>
                  </a:ext>
                </a:extLst>
              </p:cNvPr>
              <p:cNvSpPr/>
              <p:nvPr/>
            </p:nvSpPr>
            <p:spPr>
              <a:xfrm>
                <a:off x="10083437" y="3989766"/>
                <a:ext cx="800109" cy="1467594"/>
              </a:xfrm>
              <a:custGeom>
                <a:avLst/>
                <a:gdLst>
                  <a:gd name="connsiteX0" fmla="*/ 394774 w 521335"/>
                  <a:gd name="connsiteY0" fmla="*/ 873866 h 956254"/>
                  <a:gd name="connsiteX1" fmla="*/ 516486 w 521335"/>
                  <a:gd name="connsiteY1" fmla="*/ 433604 h 956254"/>
                  <a:gd name="connsiteX2" fmla="*/ 410312 w 521335"/>
                  <a:gd name="connsiteY2" fmla="*/ 173567 h 956254"/>
                  <a:gd name="connsiteX3" fmla="*/ 361109 w 521335"/>
                  <a:gd name="connsiteY3" fmla="*/ 70581 h 956254"/>
                  <a:gd name="connsiteX4" fmla="*/ 387005 w 521335"/>
                  <a:gd name="connsiteY4" fmla="*/ 29387 h 956254"/>
                  <a:gd name="connsiteX5" fmla="*/ 371467 w 521335"/>
                  <a:gd name="connsiteY5" fmla="*/ 3641 h 956254"/>
                  <a:gd name="connsiteX6" fmla="*/ 143580 w 521335"/>
                  <a:gd name="connsiteY6" fmla="*/ 1067 h 956254"/>
                  <a:gd name="connsiteX7" fmla="*/ 133222 w 521335"/>
                  <a:gd name="connsiteY7" fmla="*/ 37111 h 956254"/>
                  <a:gd name="connsiteX8" fmla="*/ 164297 w 521335"/>
                  <a:gd name="connsiteY8" fmla="*/ 68007 h 956254"/>
                  <a:gd name="connsiteX9" fmla="*/ 140991 w 521335"/>
                  <a:gd name="connsiteY9" fmla="*/ 137522 h 956254"/>
                  <a:gd name="connsiteX10" fmla="*/ 94377 w 521335"/>
                  <a:gd name="connsiteY10" fmla="*/ 212186 h 956254"/>
                  <a:gd name="connsiteX11" fmla="*/ 21868 w 521335"/>
                  <a:gd name="connsiteY11" fmla="*/ 384686 h 956254"/>
                  <a:gd name="connsiteX12" fmla="*/ 6330 w 521335"/>
                  <a:gd name="connsiteY12" fmla="*/ 616403 h 956254"/>
                  <a:gd name="connsiteX13" fmla="*/ 99557 w 521335"/>
                  <a:gd name="connsiteY13" fmla="*/ 832672 h 956254"/>
                  <a:gd name="connsiteX14" fmla="*/ 148760 w 521335"/>
                  <a:gd name="connsiteY14" fmla="*/ 899612 h 956254"/>
                  <a:gd name="connsiteX15" fmla="*/ 146170 w 521335"/>
                  <a:gd name="connsiteY15" fmla="*/ 948530 h 956254"/>
                  <a:gd name="connsiteX16" fmla="*/ 368878 w 521335"/>
                  <a:gd name="connsiteY16" fmla="*/ 956254 h 956254"/>
                  <a:gd name="connsiteX17" fmla="*/ 368878 w 521335"/>
                  <a:gd name="connsiteY17" fmla="*/ 909911 h 956254"/>
                  <a:gd name="connsiteX18" fmla="*/ 394774 w 521335"/>
                  <a:gd name="connsiteY18" fmla="*/ 873866 h 956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21335" h="956254">
                    <a:moveTo>
                      <a:pt x="394774" y="873866"/>
                    </a:moveTo>
                    <a:cubicBezTo>
                      <a:pt x="490590" y="752858"/>
                      <a:pt x="537203" y="588082"/>
                      <a:pt x="516486" y="433604"/>
                    </a:cubicBezTo>
                    <a:cubicBezTo>
                      <a:pt x="503538" y="335768"/>
                      <a:pt x="464694" y="253380"/>
                      <a:pt x="410312" y="173567"/>
                    </a:cubicBezTo>
                    <a:cubicBezTo>
                      <a:pt x="389595" y="145246"/>
                      <a:pt x="348161" y="116925"/>
                      <a:pt x="361109" y="70581"/>
                    </a:cubicBezTo>
                    <a:cubicBezTo>
                      <a:pt x="363698" y="60283"/>
                      <a:pt x="384415" y="37111"/>
                      <a:pt x="387005" y="29387"/>
                    </a:cubicBezTo>
                    <a:cubicBezTo>
                      <a:pt x="389595" y="19089"/>
                      <a:pt x="389595" y="3641"/>
                      <a:pt x="371467" y="3641"/>
                    </a:cubicBezTo>
                    <a:cubicBezTo>
                      <a:pt x="330033" y="1067"/>
                      <a:pt x="187604" y="-1508"/>
                      <a:pt x="143580" y="1067"/>
                    </a:cubicBezTo>
                    <a:cubicBezTo>
                      <a:pt x="133222" y="1067"/>
                      <a:pt x="117684" y="24238"/>
                      <a:pt x="133222" y="37111"/>
                    </a:cubicBezTo>
                    <a:cubicBezTo>
                      <a:pt x="140991" y="44835"/>
                      <a:pt x="161708" y="57708"/>
                      <a:pt x="164297" y="68007"/>
                    </a:cubicBezTo>
                    <a:cubicBezTo>
                      <a:pt x="172066" y="96328"/>
                      <a:pt x="148760" y="122074"/>
                      <a:pt x="140991" y="137522"/>
                    </a:cubicBezTo>
                    <a:cubicBezTo>
                      <a:pt x="130632" y="160694"/>
                      <a:pt x="107326" y="191589"/>
                      <a:pt x="94377" y="212186"/>
                    </a:cubicBezTo>
                    <a:cubicBezTo>
                      <a:pt x="63302" y="271403"/>
                      <a:pt x="39995" y="317746"/>
                      <a:pt x="21868" y="384686"/>
                    </a:cubicBezTo>
                    <a:cubicBezTo>
                      <a:pt x="1151" y="459351"/>
                      <a:pt x="-6618" y="539164"/>
                      <a:pt x="6330" y="616403"/>
                    </a:cubicBezTo>
                    <a:cubicBezTo>
                      <a:pt x="19278" y="696217"/>
                      <a:pt x="55533" y="765732"/>
                      <a:pt x="99557" y="832672"/>
                    </a:cubicBezTo>
                    <a:cubicBezTo>
                      <a:pt x="112505" y="853269"/>
                      <a:pt x="148760" y="899612"/>
                      <a:pt x="148760" y="899612"/>
                    </a:cubicBezTo>
                    <a:cubicBezTo>
                      <a:pt x="148760" y="899612"/>
                      <a:pt x="148760" y="927933"/>
                      <a:pt x="146170" y="948530"/>
                    </a:cubicBezTo>
                    <a:cubicBezTo>
                      <a:pt x="179835" y="951105"/>
                      <a:pt x="368878" y="953680"/>
                      <a:pt x="368878" y="956254"/>
                    </a:cubicBezTo>
                    <a:cubicBezTo>
                      <a:pt x="371467" y="940807"/>
                      <a:pt x="368878" y="925359"/>
                      <a:pt x="368878" y="909911"/>
                    </a:cubicBezTo>
                    <a:cubicBezTo>
                      <a:pt x="366288" y="899612"/>
                      <a:pt x="387005" y="881590"/>
                      <a:pt x="394774" y="873866"/>
                    </a:cubicBezTo>
                    <a:close/>
                  </a:path>
                </a:pathLst>
              </a:custGeom>
              <a:noFill/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6" name="Freeform 81">
                <a:extLst>
                  <a:ext uri="{FF2B5EF4-FFF2-40B4-BE49-F238E27FC236}">
                    <a16:creationId xmlns:a16="http://schemas.microsoft.com/office/drawing/2014/main" id="{0EB5F3AF-81FB-BFDD-2A1C-3C7F125F096D}"/>
                  </a:ext>
                </a:extLst>
              </p:cNvPr>
              <p:cNvSpPr/>
              <p:nvPr/>
            </p:nvSpPr>
            <p:spPr>
              <a:xfrm>
                <a:off x="10112083" y="2118453"/>
                <a:ext cx="705119" cy="1450152"/>
              </a:xfrm>
              <a:custGeom>
                <a:avLst/>
                <a:gdLst>
                  <a:gd name="connsiteX0" fmla="*/ 16145 w 459441"/>
                  <a:gd name="connsiteY0" fmla="*/ 751792 h 944889"/>
                  <a:gd name="connsiteX1" fmla="*/ 231084 w 459441"/>
                  <a:gd name="connsiteY1" fmla="*/ 762091 h 944889"/>
                  <a:gd name="connsiteX2" fmla="*/ 326900 w 459441"/>
                  <a:gd name="connsiteY2" fmla="*/ 823882 h 944889"/>
                  <a:gd name="connsiteX3" fmla="*/ 326900 w 459441"/>
                  <a:gd name="connsiteY3" fmla="*/ 823882 h 944889"/>
                  <a:gd name="connsiteX4" fmla="*/ 352796 w 459441"/>
                  <a:gd name="connsiteY4" fmla="*/ 944889 h 944889"/>
                  <a:gd name="connsiteX5" fmla="*/ 440844 w 459441"/>
                  <a:gd name="connsiteY5" fmla="*/ 790411 h 944889"/>
                  <a:gd name="connsiteX6" fmla="*/ 448612 w 459441"/>
                  <a:gd name="connsiteY6" fmla="*/ 566419 h 944889"/>
                  <a:gd name="connsiteX7" fmla="*/ 337259 w 459441"/>
                  <a:gd name="connsiteY7" fmla="*/ 283209 h 944889"/>
                  <a:gd name="connsiteX8" fmla="*/ 231084 w 459441"/>
                  <a:gd name="connsiteY8" fmla="*/ 0 h 944889"/>
                  <a:gd name="connsiteX9" fmla="*/ 54989 w 459441"/>
                  <a:gd name="connsiteY9" fmla="*/ 422239 h 944889"/>
                  <a:gd name="connsiteX10" fmla="*/ 8376 w 459441"/>
                  <a:gd name="connsiteY10" fmla="*/ 756941 h 944889"/>
                  <a:gd name="connsiteX11" fmla="*/ 16145 w 459441"/>
                  <a:gd name="connsiteY11" fmla="*/ 751792 h 94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59441" h="944889">
                    <a:moveTo>
                      <a:pt x="16145" y="751792"/>
                    </a:moveTo>
                    <a:cubicBezTo>
                      <a:pt x="80886" y="741493"/>
                      <a:pt x="166343" y="749217"/>
                      <a:pt x="231084" y="762091"/>
                    </a:cubicBezTo>
                    <a:cubicBezTo>
                      <a:pt x="303593" y="777538"/>
                      <a:pt x="319131" y="816158"/>
                      <a:pt x="326900" y="823882"/>
                    </a:cubicBezTo>
                    <a:cubicBezTo>
                      <a:pt x="326900" y="823882"/>
                      <a:pt x="326900" y="823882"/>
                      <a:pt x="326900" y="823882"/>
                    </a:cubicBezTo>
                    <a:cubicBezTo>
                      <a:pt x="350207" y="857352"/>
                      <a:pt x="357976" y="903695"/>
                      <a:pt x="352796" y="944889"/>
                    </a:cubicBezTo>
                    <a:cubicBezTo>
                      <a:pt x="386461" y="895971"/>
                      <a:pt x="422716" y="844479"/>
                      <a:pt x="440844" y="790411"/>
                    </a:cubicBezTo>
                    <a:cubicBezTo>
                      <a:pt x="464150" y="718322"/>
                      <a:pt x="464150" y="641083"/>
                      <a:pt x="448612" y="566419"/>
                    </a:cubicBezTo>
                    <a:cubicBezTo>
                      <a:pt x="427895" y="466008"/>
                      <a:pt x="381282" y="375896"/>
                      <a:pt x="337259" y="283209"/>
                    </a:cubicBezTo>
                    <a:cubicBezTo>
                      <a:pt x="293235" y="193097"/>
                      <a:pt x="249211" y="100411"/>
                      <a:pt x="231084" y="0"/>
                    </a:cubicBezTo>
                    <a:cubicBezTo>
                      <a:pt x="179291" y="144179"/>
                      <a:pt x="111961" y="278060"/>
                      <a:pt x="54989" y="422239"/>
                    </a:cubicBezTo>
                    <a:cubicBezTo>
                      <a:pt x="13555" y="527799"/>
                      <a:pt x="-14930" y="648807"/>
                      <a:pt x="8376" y="756941"/>
                    </a:cubicBezTo>
                    <a:cubicBezTo>
                      <a:pt x="8376" y="751792"/>
                      <a:pt x="10966" y="751792"/>
                      <a:pt x="16145" y="75179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0" y="192813"/>
            <a:ext cx="5669280" cy="4763395"/>
          </a:xfrm>
        </p:spPr>
        <p:txBody>
          <a:bodyPr lIns="0" tIns="0" rIns="0" bIns="0" rtlCol="0" anchor="b">
            <a:noAutofit/>
          </a:bodyPr>
          <a:lstStyle>
            <a:lvl1pPr algn="l">
              <a:defRPr lang="ru-RU" sz="6000" b="1" cap="none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77335" y="5055078"/>
            <a:ext cx="5669280" cy="1086923"/>
          </a:xfrm>
        </p:spPr>
        <p:txBody>
          <a:bodyPr lIns="0" tIns="0" rIns="0" bIns="0" rtlCol="0" anchor="t">
            <a:normAutofit/>
          </a:bodyPr>
          <a:lstStyle>
            <a:lvl1pPr marL="0" indent="0" algn="l">
              <a:buNone/>
              <a:defRPr lang="ru-RU" sz="2800">
                <a:solidFill>
                  <a:schemeClr val="bg1"/>
                </a:solidFill>
              </a:defRPr>
            </a:lvl1pPr>
            <a:lvl2pPr marL="4572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Подзаголовок слайда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57F1E4F-1CFF-5643-939E-217C01CDF565}" type="slidenum">
              <a:rPr lang="ru-RU" dirty="0"/>
              <a:pPr/>
              <a:t>‹#›</a:t>
            </a:fld>
            <a:endParaRPr lang="ru-RU" dirty="0"/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C1575A4E-F41A-CBD9-8229-BFD90E8D5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018732" y="-1499899"/>
            <a:ext cx="3011213" cy="6011012"/>
          </a:xfrm>
          <a:custGeom>
            <a:avLst/>
            <a:gdLst>
              <a:gd name="connsiteX0" fmla="*/ 2187635 w 2191789"/>
              <a:gd name="connsiteY0" fmla="*/ 0 h 4375270"/>
              <a:gd name="connsiteX1" fmla="*/ 2191789 w 2191789"/>
              <a:gd name="connsiteY1" fmla="*/ 210 h 4375270"/>
              <a:gd name="connsiteX2" fmla="*/ 2191789 w 2191789"/>
              <a:gd name="connsiteY2" fmla="*/ 4375060 h 4375270"/>
              <a:gd name="connsiteX3" fmla="*/ 2187635 w 2191789"/>
              <a:gd name="connsiteY3" fmla="*/ 4375270 h 4375270"/>
              <a:gd name="connsiteX4" fmla="*/ 0 w 2191789"/>
              <a:gd name="connsiteY4" fmla="*/ 2187635 h 4375270"/>
              <a:gd name="connsiteX5" fmla="*/ 2187635 w 2191789"/>
              <a:gd name="connsiteY5" fmla="*/ 0 h 437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1789" h="4375270">
                <a:moveTo>
                  <a:pt x="2187635" y="0"/>
                </a:moveTo>
                <a:lnTo>
                  <a:pt x="2191789" y="210"/>
                </a:lnTo>
                <a:lnTo>
                  <a:pt x="2191789" y="4375060"/>
                </a:lnTo>
                <a:lnTo>
                  <a:pt x="2187635" y="4375270"/>
                </a:lnTo>
                <a:cubicBezTo>
                  <a:pt x="979438" y="4375270"/>
                  <a:pt x="0" y="3395832"/>
                  <a:pt x="0" y="2187635"/>
                </a:cubicBezTo>
                <a:cubicBezTo>
                  <a:pt x="0" y="979438"/>
                  <a:pt x="979438" y="0"/>
                  <a:pt x="2187635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21BAEE7E-8CC9-ECC8-5760-0D01D0DAE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565081" y="805621"/>
            <a:ext cx="5052499" cy="5023238"/>
            <a:chOff x="5299423" y="778123"/>
            <a:chExt cx="5332638" cy="5301755"/>
          </a:xfrm>
        </p:grpSpPr>
        <p:grpSp>
          <p:nvGrpSpPr>
            <p:cNvPr id="8" name="Графический объект 14">
              <a:extLst>
                <a:ext uri="{FF2B5EF4-FFF2-40B4-BE49-F238E27FC236}">
                  <a16:creationId xmlns:a16="http://schemas.microsoft.com/office/drawing/2014/main" id="{260FEA07-86C2-B7DD-29F9-4722EA27E09B}"/>
                </a:ext>
              </a:extLst>
            </p:cNvPr>
            <p:cNvGrpSpPr/>
            <p:nvPr/>
          </p:nvGrpSpPr>
          <p:grpSpPr>
            <a:xfrm>
              <a:off x="5299423" y="778123"/>
              <a:ext cx="3472328" cy="4380719"/>
              <a:chOff x="5763865" y="1104733"/>
              <a:chExt cx="2672253" cy="3371338"/>
            </a:xfrm>
            <a:solidFill>
              <a:srgbClr val="EE2E61"/>
            </a:solidFill>
          </p:grpSpPr>
          <p:sp>
            <p:nvSpPr>
              <p:cNvPr id="36" name="Freeform 69">
                <a:extLst>
                  <a:ext uri="{FF2B5EF4-FFF2-40B4-BE49-F238E27FC236}">
                    <a16:creationId xmlns:a16="http://schemas.microsoft.com/office/drawing/2014/main" id="{2D24B1A9-556B-6CC8-8756-A3A51D992042}"/>
                  </a:ext>
                </a:extLst>
              </p:cNvPr>
              <p:cNvSpPr/>
              <p:nvPr/>
            </p:nvSpPr>
            <p:spPr>
              <a:xfrm>
                <a:off x="5763865" y="1104733"/>
                <a:ext cx="2672253" cy="3371338"/>
              </a:xfrm>
              <a:custGeom>
                <a:avLst/>
                <a:gdLst>
                  <a:gd name="connsiteX0" fmla="*/ 2671455 w 2672253"/>
                  <a:gd name="connsiteY0" fmla="*/ 1291702 h 3371338"/>
                  <a:gd name="connsiteX1" fmla="*/ 2604940 w 2672253"/>
                  <a:gd name="connsiteY1" fmla="*/ 1274985 h 3371338"/>
                  <a:gd name="connsiteX2" fmla="*/ 2624894 w 2672253"/>
                  <a:gd name="connsiteY2" fmla="*/ 1191398 h 3371338"/>
                  <a:gd name="connsiteX3" fmla="*/ 2624894 w 2672253"/>
                  <a:gd name="connsiteY3" fmla="*/ 1194742 h 3371338"/>
                  <a:gd name="connsiteX4" fmla="*/ 2382116 w 2672253"/>
                  <a:gd name="connsiteY4" fmla="*/ 1124529 h 3371338"/>
                  <a:gd name="connsiteX5" fmla="*/ 2348859 w 2672253"/>
                  <a:gd name="connsiteY5" fmla="*/ 1094438 h 3371338"/>
                  <a:gd name="connsiteX6" fmla="*/ 2412047 w 2672253"/>
                  <a:gd name="connsiteY6" fmla="*/ 1037599 h 3371338"/>
                  <a:gd name="connsiteX7" fmla="*/ 2465259 w 2672253"/>
                  <a:gd name="connsiteY7" fmla="*/ 1057660 h 3371338"/>
                  <a:gd name="connsiteX8" fmla="*/ 2458608 w 2672253"/>
                  <a:gd name="connsiteY8" fmla="*/ 1034255 h 3371338"/>
                  <a:gd name="connsiteX9" fmla="*/ 2332230 w 2672253"/>
                  <a:gd name="connsiteY9" fmla="*/ 980760 h 3371338"/>
                  <a:gd name="connsiteX10" fmla="*/ 2302298 w 2672253"/>
                  <a:gd name="connsiteY10" fmla="*/ 917234 h 3371338"/>
                  <a:gd name="connsiteX11" fmla="*/ 2335556 w 2672253"/>
                  <a:gd name="connsiteY11" fmla="*/ 907204 h 3371338"/>
                  <a:gd name="connsiteX12" fmla="*/ 2471911 w 2672253"/>
                  <a:gd name="connsiteY12" fmla="*/ 903860 h 3371338"/>
                  <a:gd name="connsiteX13" fmla="*/ 2551728 w 2672253"/>
                  <a:gd name="connsiteY13" fmla="*/ 930608 h 3371338"/>
                  <a:gd name="connsiteX14" fmla="*/ 2634871 w 2672253"/>
                  <a:gd name="connsiteY14" fmla="*/ 1010851 h 3371338"/>
                  <a:gd name="connsiteX15" fmla="*/ 2345533 w 2672253"/>
                  <a:gd name="connsiteY15" fmla="*/ 459179 h 3371338"/>
                  <a:gd name="connsiteX16" fmla="*/ 1284624 w 2672253"/>
                  <a:gd name="connsiteY16" fmla="*/ 1124 h 3371338"/>
                  <a:gd name="connsiteX17" fmla="*/ 892 w 2672253"/>
                  <a:gd name="connsiteY17" fmla="*/ 1395350 h 3371338"/>
                  <a:gd name="connsiteX18" fmla="*/ 469820 w 2672253"/>
                  <a:gd name="connsiteY18" fmla="*/ 2364955 h 3371338"/>
                  <a:gd name="connsiteX19" fmla="*/ 819022 w 2672253"/>
                  <a:gd name="connsiteY19" fmla="*/ 3137296 h 3371338"/>
                  <a:gd name="connsiteX20" fmla="*/ 819022 w 2672253"/>
                  <a:gd name="connsiteY20" fmla="*/ 3371339 h 3371338"/>
                  <a:gd name="connsiteX21" fmla="*/ 1859976 w 2672253"/>
                  <a:gd name="connsiteY21" fmla="*/ 3371339 h 3371338"/>
                  <a:gd name="connsiteX22" fmla="*/ 1859976 w 2672253"/>
                  <a:gd name="connsiteY22" fmla="*/ 3137296 h 3371338"/>
                  <a:gd name="connsiteX23" fmla="*/ 2219155 w 2672253"/>
                  <a:gd name="connsiteY23" fmla="*/ 2354925 h 3371338"/>
                  <a:gd name="connsiteX24" fmla="*/ 2671455 w 2672253"/>
                  <a:gd name="connsiteY24" fmla="*/ 1291702 h 3371338"/>
                  <a:gd name="connsiteX25" fmla="*/ 2305624 w 2672253"/>
                  <a:gd name="connsiteY25" fmla="*/ 1020882 h 3371338"/>
                  <a:gd name="connsiteX26" fmla="*/ 2338881 w 2672253"/>
                  <a:gd name="connsiteY26" fmla="*/ 994134 h 3371338"/>
                  <a:gd name="connsiteX27" fmla="*/ 2305624 w 2672253"/>
                  <a:gd name="connsiteY27" fmla="*/ 1020882 h 337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672253" h="3371338">
                    <a:moveTo>
                      <a:pt x="2671455" y="1291702"/>
                    </a:moveTo>
                    <a:lnTo>
                      <a:pt x="2604940" y="1274985"/>
                    </a:lnTo>
                    <a:lnTo>
                      <a:pt x="2624894" y="1191398"/>
                    </a:lnTo>
                    <a:lnTo>
                      <a:pt x="2624894" y="1194742"/>
                    </a:lnTo>
                    <a:cubicBezTo>
                      <a:pt x="2541751" y="1161307"/>
                      <a:pt x="2435328" y="1154620"/>
                      <a:pt x="2382116" y="1124529"/>
                    </a:cubicBezTo>
                    <a:cubicBezTo>
                      <a:pt x="2368813" y="1114499"/>
                      <a:pt x="2358836" y="1104468"/>
                      <a:pt x="2348859" y="1094438"/>
                    </a:cubicBezTo>
                    <a:lnTo>
                      <a:pt x="2412047" y="1037599"/>
                    </a:lnTo>
                    <a:cubicBezTo>
                      <a:pt x="2428676" y="1047629"/>
                      <a:pt x="2445305" y="1054316"/>
                      <a:pt x="2465259" y="1057660"/>
                    </a:cubicBezTo>
                    <a:cubicBezTo>
                      <a:pt x="2465259" y="1047629"/>
                      <a:pt x="2461933" y="1040942"/>
                      <a:pt x="2458608" y="1034255"/>
                    </a:cubicBezTo>
                    <a:cubicBezTo>
                      <a:pt x="2432002" y="974073"/>
                      <a:pt x="2382116" y="990790"/>
                      <a:pt x="2332230" y="980760"/>
                    </a:cubicBezTo>
                    <a:cubicBezTo>
                      <a:pt x="2305624" y="974073"/>
                      <a:pt x="2275693" y="940638"/>
                      <a:pt x="2302298" y="917234"/>
                    </a:cubicBezTo>
                    <a:cubicBezTo>
                      <a:pt x="2312276" y="910547"/>
                      <a:pt x="2325579" y="907204"/>
                      <a:pt x="2335556" y="907204"/>
                    </a:cubicBezTo>
                    <a:cubicBezTo>
                      <a:pt x="2382116" y="900517"/>
                      <a:pt x="2425350" y="900517"/>
                      <a:pt x="2471911" y="903860"/>
                    </a:cubicBezTo>
                    <a:cubicBezTo>
                      <a:pt x="2501842" y="907204"/>
                      <a:pt x="2528448" y="917234"/>
                      <a:pt x="2551728" y="930608"/>
                    </a:cubicBezTo>
                    <a:cubicBezTo>
                      <a:pt x="2581660" y="954012"/>
                      <a:pt x="2608266" y="980760"/>
                      <a:pt x="2634871" y="1010851"/>
                    </a:cubicBezTo>
                    <a:cubicBezTo>
                      <a:pt x="2584985" y="813587"/>
                      <a:pt x="2488539" y="623009"/>
                      <a:pt x="2345533" y="459179"/>
                    </a:cubicBezTo>
                    <a:cubicBezTo>
                      <a:pt x="2076149" y="154924"/>
                      <a:pt x="1687038" y="-15593"/>
                      <a:pt x="1284624" y="1124"/>
                    </a:cubicBezTo>
                    <a:cubicBezTo>
                      <a:pt x="546312" y="31215"/>
                      <a:pt x="-25714" y="656444"/>
                      <a:pt x="892" y="1395350"/>
                    </a:cubicBezTo>
                    <a:cubicBezTo>
                      <a:pt x="14195" y="1769818"/>
                      <a:pt x="183807" y="2120882"/>
                      <a:pt x="469820" y="2364955"/>
                    </a:cubicBezTo>
                    <a:cubicBezTo>
                      <a:pt x="692644" y="2558876"/>
                      <a:pt x="819022" y="2839728"/>
                      <a:pt x="819022" y="3137296"/>
                    </a:cubicBezTo>
                    <a:lnTo>
                      <a:pt x="819022" y="3371339"/>
                    </a:lnTo>
                    <a:lnTo>
                      <a:pt x="1859976" y="3371339"/>
                    </a:lnTo>
                    <a:lnTo>
                      <a:pt x="1859976" y="3137296"/>
                    </a:lnTo>
                    <a:cubicBezTo>
                      <a:pt x="1859976" y="2836384"/>
                      <a:pt x="1993005" y="2548846"/>
                      <a:pt x="2219155" y="2354925"/>
                    </a:cubicBezTo>
                    <a:cubicBezTo>
                      <a:pt x="2531774" y="2077417"/>
                      <a:pt x="2684757" y="1682888"/>
                      <a:pt x="2671455" y="1291702"/>
                    </a:cubicBezTo>
                    <a:close/>
                    <a:moveTo>
                      <a:pt x="2305624" y="1020882"/>
                    </a:moveTo>
                    <a:cubicBezTo>
                      <a:pt x="2302298" y="1000821"/>
                      <a:pt x="2315601" y="987447"/>
                      <a:pt x="2338881" y="994134"/>
                    </a:cubicBezTo>
                    <a:lnTo>
                      <a:pt x="2305624" y="1020882"/>
                    </a:lnTo>
                    <a:close/>
                  </a:path>
                </a:pathLst>
              </a:custGeom>
              <a:solidFill>
                <a:schemeClr val="accent1"/>
              </a:solidFill>
              <a:ln w="33223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7" name="Freeform 70">
                <a:extLst>
                  <a:ext uri="{FF2B5EF4-FFF2-40B4-BE49-F238E27FC236}">
                    <a16:creationId xmlns:a16="http://schemas.microsoft.com/office/drawing/2014/main" id="{A722F8C6-1253-4ABC-1103-253E91EC63CF}"/>
                  </a:ext>
                </a:extLst>
              </p:cNvPr>
              <p:cNvSpPr/>
              <p:nvPr/>
            </p:nvSpPr>
            <p:spPr>
              <a:xfrm>
                <a:off x="8412039" y="2202515"/>
                <a:ext cx="3325" cy="3343"/>
              </a:xfrm>
              <a:custGeom>
                <a:avLst/>
                <a:gdLst>
                  <a:gd name="connsiteX0" fmla="*/ 3326 w 3325"/>
                  <a:gd name="connsiteY0" fmla="*/ 0 h 3343"/>
                  <a:gd name="connsiteX1" fmla="*/ 3326 w 3325"/>
                  <a:gd name="connsiteY1" fmla="*/ 0 h 3343"/>
                  <a:gd name="connsiteX2" fmla="*/ 0 w 3325"/>
                  <a:gd name="connsiteY2" fmla="*/ 3344 h 3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25" h="3343">
                    <a:moveTo>
                      <a:pt x="3326" y="0"/>
                    </a:moveTo>
                    <a:lnTo>
                      <a:pt x="3326" y="0"/>
                    </a:lnTo>
                    <a:lnTo>
                      <a:pt x="0" y="3344"/>
                    </a:lnTo>
                    <a:close/>
                  </a:path>
                </a:pathLst>
              </a:custGeom>
              <a:solidFill>
                <a:srgbClr val="EE2E61"/>
              </a:solidFill>
              <a:ln w="33223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7D6AFE4-A212-DDB9-5B72-E6DBFC14E790}"/>
                </a:ext>
              </a:extLst>
            </p:cNvPr>
            <p:cNvSpPr/>
            <p:nvPr/>
          </p:nvSpPr>
          <p:spPr>
            <a:xfrm>
              <a:off x="9126765" y="5710595"/>
              <a:ext cx="663811" cy="364938"/>
            </a:xfrm>
            <a:custGeom>
              <a:avLst/>
              <a:gdLst>
                <a:gd name="connsiteX0" fmla="*/ 228173 w 510859"/>
                <a:gd name="connsiteY0" fmla="*/ 6687 h 280851"/>
                <a:gd name="connsiteX1" fmla="*/ 135052 w 510859"/>
                <a:gd name="connsiteY1" fmla="*/ 140426 h 280851"/>
                <a:gd name="connsiteX2" fmla="*/ 135052 w 510859"/>
                <a:gd name="connsiteY2" fmla="*/ 140426 h 280851"/>
                <a:gd name="connsiteX3" fmla="*/ 98469 w 510859"/>
                <a:gd name="connsiteY3" fmla="*/ 157143 h 280851"/>
                <a:gd name="connsiteX4" fmla="*/ 28629 w 510859"/>
                <a:gd name="connsiteY4" fmla="*/ 183891 h 280851"/>
                <a:gd name="connsiteX5" fmla="*/ 2023 w 510859"/>
                <a:gd name="connsiteY5" fmla="*/ 247417 h 280851"/>
                <a:gd name="connsiteX6" fmla="*/ 88492 w 510859"/>
                <a:gd name="connsiteY6" fmla="*/ 280851 h 280851"/>
                <a:gd name="connsiteX7" fmla="*/ 477603 w 510859"/>
                <a:gd name="connsiteY7" fmla="*/ 280851 h 280851"/>
                <a:gd name="connsiteX8" fmla="*/ 510860 w 510859"/>
                <a:gd name="connsiteY8" fmla="*/ 173860 h 280851"/>
                <a:gd name="connsiteX9" fmla="*/ 510860 w 510859"/>
                <a:gd name="connsiteY9" fmla="*/ 147113 h 280851"/>
                <a:gd name="connsiteX10" fmla="*/ 494231 w 510859"/>
                <a:gd name="connsiteY10" fmla="*/ 0 h 280851"/>
                <a:gd name="connsiteX11" fmla="*/ 228173 w 510859"/>
                <a:gd name="connsiteY11" fmla="*/ 6687 h 28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0859" h="280851">
                  <a:moveTo>
                    <a:pt x="228173" y="6687"/>
                  </a:moveTo>
                  <a:cubicBezTo>
                    <a:pt x="214870" y="60183"/>
                    <a:pt x="181612" y="110335"/>
                    <a:pt x="135052" y="140426"/>
                  </a:cubicBezTo>
                  <a:lnTo>
                    <a:pt x="135052" y="140426"/>
                  </a:lnTo>
                  <a:cubicBezTo>
                    <a:pt x="125075" y="147113"/>
                    <a:pt x="111772" y="153799"/>
                    <a:pt x="98469" y="157143"/>
                  </a:cubicBezTo>
                  <a:cubicBezTo>
                    <a:pt x="75189" y="163830"/>
                    <a:pt x="51909" y="173860"/>
                    <a:pt x="28629" y="183891"/>
                  </a:cubicBezTo>
                  <a:cubicBezTo>
                    <a:pt x="5349" y="197265"/>
                    <a:pt x="-4629" y="220669"/>
                    <a:pt x="2023" y="247417"/>
                  </a:cubicBezTo>
                  <a:cubicBezTo>
                    <a:pt x="12000" y="277508"/>
                    <a:pt x="88492" y="280851"/>
                    <a:pt x="88492" y="280851"/>
                  </a:cubicBezTo>
                  <a:lnTo>
                    <a:pt x="477603" y="280851"/>
                  </a:lnTo>
                  <a:cubicBezTo>
                    <a:pt x="477603" y="270821"/>
                    <a:pt x="474277" y="210639"/>
                    <a:pt x="510860" y="173860"/>
                  </a:cubicBezTo>
                  <a:cubicBezTo>
                    <a:pt x="510860" y="163830"/>
                    <a:pt x="510860" y="153799"/>
                    <a:pt x="510860" y="147113"/>
                  </a:cubicBezTo>
                  <a:cubicBezTo>
                    <a:pt x="507534" y="96961"/>
                    <a:pt x="500883" y="50152"/>
                    <a:pt x="494231" y="0"/>
                  </a:cubicBezTo>
                  <a:cubicBezTo>
                    <a:pt x="404436" y="6687"/>
                    <a:pt x="301339" y="13374"/>
                    <a:pt x="228173" y="6687"/>
                  </a:cubicBezTo>
                  <a:close/>
                </a:path>
              </a:pathLst>
            </a:custGeom>
            <a:noFill/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F6FF50CC-283A-8F78-84B4-A01C194D6463}"/>
                </a:ext>
              </a:extLst>
            </p:cNvPr>
            <p:cNvSpPr/>
            <p:nvPr/>
          </p:nvSpPr>
          <p:spPr>
            <a:xfrm>
              <a:off x="9746046" y="5762729"/>
              <a:ext cx="584712" cy="317149"/>
            </a:xfrm>
            <a:custGeom>
              <a:avLst/>
              <a:gdLst>
                <a:gd name="connsiteX0" fmla="*/ 413403 w 449986"/>
                <a:gd name="connsiteY0" fmla="*/ 133739 h 244073"/>
                <a:gd name="connsiteX1" fmla="*/ 363517 w 449986"/>
                <a:gd name="connsiteY1" fmla="*/ 63526 h 244073"/>
                <a:gd name="connsiteX2" fmla="*/ 363517 w 449986"/>
                <a:gd name="connsiteY2" fmla="*/ 0 h 244073"/>
                <a:gd name="connsiteX3" fmla="*/ 114087 w 449986"/>
                <a:gd name="connsiteY3" fmla="*/ 3344 h 244073"/>
                <a:gd name="connsiteX4" fmla="*/ 114087 w 449986"/>
                <a:gd name="connsiteY4" fmla="*/ 43465 h 244073"/>
                <a:gd name="connsiteX5" fmla="*/ 107436 w 449986"/>
                <a:gd name="connsiteY5" fmla="*/ 73556 h 244073"/>
                <a:gd name="connsiteX6" fmla="*/ 57550 w 449986"/>
                <a:gd name="connsiteY6" fmla="*/ 113678 h 244073"/>
                <a:gd name="connsiteX7" fmla="*/ 1012 w 449986"/>
                <a:gd name="connsiteY7" fmla="*/ 244073 h 244073"/>
                <a:gd name="connsiteX8" fmla="*/ 449986 w 449986"/>
                <a:gd name="connsiteY8" fmla="*/ 244073 h 244073"/>
                <a:gd name="connsiteX9" fmla="*/ 413403 w 449986"/>
                <a:gd name="connsiteY9" fmla="*/ 133739 h 24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9986" h="244073">
                  <a:moveTo>
                    <a:pt x="413403" y="133739"/>
                  </a:moveTo>
                  <a:cubicBezTo>
                    <a:pt x="390123" y="110335"/>
                    <a:pt x="363517" y="100304"/>
                    <a:pt x="363517" y="63526"/>
                  </a:cubicBezTo>
                  <a:cubicBezTo>
                    <a:pt x="363517" y="46809"/>
                    <a:pt x="363517" y="23404"/>
                    <a:pt x="363517" y="0"/>
                  </a:cubicBezTo>
                  <a:cubicBezTo>
                    <a:pt x="297003" y="6687"/>
                    <a:pt x="197231" y="10031"/>
                    <a:pt x="114087" y="3344"/>
                  </a:cubicBezTo>
                  <a:cubicBezTo>
                    <a:pt x="114087" y="26748"/>
                    <a:pt x="114087" y="43465"/>
                    <a:pt x="114087" y="43465"/>
                  </a:cubicBezTo>
                  <a:cubicBezTo>
                    <a:pt x="114087" y="53496"/>
                    <a:pt x="110761" y="66869"/>
                    <a:pt x="107436" y="73556"/>
                  </a:cubicBezTo>
                  <a:cubicBezTo>
                    <a:pt x="94133" y="90274"/>
                    <a:pt x="77504" y="103648"/>
                    <a:pt x="57550" y="113678"/>
                  </a:cubicBezTo>
                  <a:cubicBezTo>
                    <a:pt x="-12291" y="150456"/>
                    <a:pt x="1012" y="244073"/>
                    <a:pt x="1012" y="244073"/>
                  </a:cubicBezTo>
                  <a:lnTo>
                    <a:pt x="449986" y="244073"/>
                  </a:lnTo>
                  <a:cubicBezTo>
                    <a:pt x="449986" y="203952"/>
                    <a:pt x="440009" y="163830"/>
                    <a:pt x="413403" y="133739"/>
                  </a:cubicBezTo>
                  <a:close/>
                </a:path>
              </a:pathLst>
            </a:custGeom>
            <a:noFill/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339F32A9-293A-43B0-A448-6F32EF99CB83}"/>
                </a:ext>
              </a:extLst>
            </p:cNvPr>
            <p:cNvSpPr/>
            <p:nvPr/>
          </p:nvSpPr>
          <p:spPr>
            <a:xfrm>
              <a:off x="8989287" y="2934458"/>
              <a:ext cx="1323290" cy="2835473"/>
            </a:xfrm>
            <a:custGeom>
              <a:avLst/>
              <a:gdLst>
                <a:gd name="connsiteX0" fmla="*/ 955886 w 1018385"/>
                <a:gd name="connsiteY0" fmla="*/ 103648 h 2182139"/>
                <a:gd name="connsiteX1" fmla="*/ 779622 w 1018385"/>
                <a:gd name="connsiteY1" fmla="*/ 86930 h 2182139"/>
                <a:gd name="connsiteX2" fmla="*/ 526866 w 1018385"/>
                <a:gd name="connsiteY2" fmla="*/ 43465 h 2182139"/>
                <a:gd name="connsiteX3" fmla="*/ 526866 w 1018385"/>
                <a:gd name="connsiteY3" fmla="*/ 30091 h 2182139"/>
                <a:gd name="connsiteX4" fmla="*/ 297391 w 1018385"/>
                <a:gd name="connsiteY4" fmla="*/ 10031 h 2182139"/>
                <a:gd name="connsiteX5" fmla="*/ 270785 w 1018385"/>
                <a:gd name="connsiteY5" fmla="*/ 0 h 2182139"/>
                <a:gd name="connsiteX6" fmla="*/ 234202 w 1018385"/>
                <a:gd name="connsiteY6" fmla="*/ 100304 h 2182139"/>
                <a:gd name="connsiteX7" fmla="*/ 41309 w 1018385"/>
                <a:gd name="connsiteY7" fmla="*/ 845897 h 2182139"/>
                <a:gd name="connsiteX8" fmla="*/ 44635 w 1018385"/>
                <a:gd name="connsiteY8" fmla="*/ 1307295 h 2182139"/>
                <a:gd name="connsiteX9" fmla="*/ 294065 w 1018385"/>
                <a:gd name="connsiteY9" fmla="*/ 2136475 h 2182139"/>
                <a:gd name="connsiteX10" fmla="*/ 623312 w 1018385"/>
                <a:gd name="connsiteY10" fmla="*/ 2133132 h 2182139"/>
                <a:gd name="connsiteX11" fmla="*/ 626638 w 1018385"/>
                <a:gd name="connsiteY11" fmla="*/ 2169910 h 2182139"/>
                <a:gd name="connsiteX12" fmla="*/ 1012423 w 1018385"/>
                <a:gd name="connsiteY12" fmla="*/ 2156536 h 2182139"/>
                <a:gd name="connsiteX13" fmla="*/ 985817 w 1018385"/>
                <a:gd name="connsiteY13" fmla="*/ 317629 h 2182139"/>
                <a:gd name="connsiteX14" fmla="*/ 955886 w 1018385"/>
                <a:gd name="connsiteY14" fmla="*/ 103648 h 2182139"/>
                <a:gd name="connsiteX15" fmla="*/ 413792 w 1018385"/>
                <a:gd name="connsiteY15" fmla="*/ 1093314 h 2182139"/>
                <a:gd name="connsiteX16" fmla="*/ 526866 w 1018385"/>
                <a:gd name="connsiteY16" fmla="*/ 822493 h 2182139"/>
                <a:gd name="connsiteX17" fmla="*/ 603358 w 1018385"/>
                <a:gd name="connsiteY17" fmla="*/ 1728572 h 2182139"/>
                <a:gd name="connsiteX18" fmla="*/ 413792 w 1018385"/>
                <a:gd name="connsiteY18" fmla="*/ 1093314 h 2182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8385" h="2182139">
                  <a:moveTo>
                    <a:pt x="955886" y="103648"/>
                  </a:moveTo>
                  <a:cubicBezTo>
                    <a:pt x="896023" y="100304"/>
                    <a:pt x="839485" y="93617"/>
                    <a:pt x="779622" y="86930"/>
                  </a:cubicBezTo>
                  <a:cubicBezTo>
                    <a:pt x="759667" y="83587"/>
                    <a:pt x="526866" y="50152"/>
                    <a:pt x="526866" y="43465"/>
                  </a:cubicBezTo>
                  <a:cubicBezTo>
                    <a:pt x="526866" y="40122"/>
                    <a:pt x="526866" y="33435"/>
                    <a:pt x="526866" y="30091"/>
                  </a:cubicBezTo>
                  <a:cubicBezTo>
                    <a:pt x="470329" y="23404"/>
                    <a:pt x="327322" y="16717"/>
                    <a:pt x="297391" y="10031"/>
                  </a:cubicBezTo>
                  <a:cubicBezTo>
                    <a:pt x="287414" y="6687"/>
                    <a:pt x="280762" y="3344"/>
                    <a:pt x="270785" y="0"/>
                  </a:cubicBezTo>
                  <a:cubicBezTo>
                    <a:pt x="257482" y="26748"/>
                    <a:pt x="244179" y="60183"/>
                    <a:pt x="234202" y="100304"/>
                  </a:cubicBezTo>
                  <a:cubicBezTo>
                    <a:pt x="190967" y="250760"/>
                    <a:pt x="121127" y="541642"/>
                    <a:pt x="41309" y="845897"/>
                  </a:cubicBezTo>
                  <a:cubicBezTo>
                    <a:pt x="1401" y="996353"/>
                    <a:pt x="-28531" y="1073253"/>
                    <a:pt x="44635" y="1307295"/>
                  </a:cubicBezTo>
                  <a:cubicBezTo>
                    <a:pt x="121127" y="1554712"/>
                    <a:pt x="267459" y="1959271"/>
                    <a:pt x="294065" y="2136475"/>
                  </a:cubicBezTo>
                  <a:cubicBezTo>
                    <a:pt x="367231" y="2153193"/>
                    <a:pt x="516889" y="2143162"/>
                    <a:pt x="623312" y="2133132"/>
                  </a:cubicBezTo>
                  <a:lnTo>
                    <a:pt x="626638" y="2169910"/>
                  </a:lnTo>
                  <a:cubicBezTo>
                    <a:pt x="753016" y="2193314"/>
                    <a:pt x="1012423" y="2179941"/>
                    <a:pt x="1012423" y="2156536"/>
                  </a:cubicBezTo>
                  <a:cubicBezTo>
                    <a:pt x="1019075" y="1725229"/>
                    <a:pt x="1029052" y="675380"/>
                    <a:pt x="985817" y="317629"/>
                  </a:cubicBezTo>
                  <a:cubicBezTo>
                    <a:pt x="982492" y="277508"/>
                    <a:pt x="979166" y="193921"/>
                    <a:pt x="955886" y="103648"/>
                  </a:cubicBezTo>
                  <a:close/>
                  <a:moveTo>
                    <a:pt x="413792" y="1093314"/>
                  </a:moveTo>
                  <a:cubicBezTo>
                    <a:pt x="413792" y="1093314"/>
                    <a:pt x="460352" y="979636"/>
                    <a:pt x="526866" y="822493"/>
                  </a:cubicBezTo>
                  <a:cubicBezTo>
                    <a:pt x="560124" y="1103344"/>
                    <a:pt x="580078" y="1337387"/>
                    <a:pt x="603358" y="1728572"/>
                  </a:cubicBezTo>
                  <a:cubicBezTo>
                    <a:pt x="516889" y="1437691"/>
                    <a:pt x="413792" y="1093314"/>
                    <a:pt x="413792" y="1093314"/>
                  </a:cubicBezTo>
                  <a:close/>
                </a:path>
              </a:pathLst>
            </a:custGeom>
            <a:noFill/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099E173-F7EA-B291-D0CE-6720DC6D73E5}"/>
                </a:ext>
              </a:extLst>
            </p:cNvPr>
            <p:cNvSpPr/>
            <p:nvPr/>
          </p:nvSpPr>
          <p:spPr>
            <a:xfrm>
              <a:off x="7348953" y="2990936"/>
              <a:ext cx="43214" cy="43444"/>
            </a:xfrm>
            <a:custGeom>
              <a:avLst/>
              <a:gdLst>
                <a:gd name="connsiteX0" fmla="*/ 0 w 33257"/>
                <a:gd name="connsiteY0" fmla="*/ 0 h 33434"/>
                <a:gd name="connsiteX1" fmla="*/ 0 w 33257"/>
                <a:gd name="connsiteY1" fmla="*/ 0 h 33434"/>
                <a:gd name="connsiteX2" fmla="*/ 0 w 33257"/>
                <a:gd name="connsiteY2" fmla="*/ 0 h 33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57" h="3343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3A2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B9B66803-EC50-9A2F-D5FC-73BA095705A7}"/>
                </a:ext>
              </a:extLst>
            </p:cNvPr>
            <p:cNvSpPr/>
            <p:nvPr/>
          </p:nvSpPr>
          <p:spPr>
            <a:xfrm>
              <a:off x="7227952" y="2517385"/>
              <a:ext cx="257406" cy="495273"/>
            </a:xfrm>
            <a:custGeom>
              <a:avLst/>
              <a:gdLst>
                <a:gd name="connsiteX0" fmla="*/ 89795 w 198096"/>
                <a:gd name="connsiteY0" fmla="*/ 377812 h 381155"/>
                <a:gd name="connsiteX1" fmla="*/ 89795 w 198096"/>
                <a:gd name="connsiteY1" fmla="*/ 377812 h 381155"/>
                <a:gd name="connsiteX2" fmla="*/ 96446 w 198096"/>
                <a:gd name="connsiteY2" fmla="*/ 381155 h 381155"/>
                <a:gd name="connsiteX3" fmla="*/ 103098 w 198096"/>
                <a:gd name="connsiteY3" fmla="*/ 381155 h 381155"/>
                <a:gd name="connsiteX4" fmla="*/ 166287 w 198096"/>
                <a:gd name="connsiteY4" fmla="*/ 93617 h 381155"/>
                <a:gd name="connsiteX5" fmla="*/ 9977 w 198096"/>
                <a:gd name="connsiteY5" fmla="*/ 0 h 381155"/>
                <a:gd name="connsiteX6" fmla="*/ 0 w 198096"/>
                <a:gd name="connsiteY6" fmla="*/ 10030 h 381155"/>
                <a:gd name="connsiteX7" fmla="*/ 6651 w 198096"/>
                <a:gd name="connsiteY7" fmla="*/ 20061 h 381155"/>
                <a:gd name="connsiteX8" fmla="*/ 6651 w 198096"/>
                <a:gd name="connsiteY8" fmla="*/ 20061 h 381155"/>
                <a:gd name="connsiteX9" fmla="*/ 176264 w 198096"/>
                <a:gd name="connsiteY9" fmla="*/ 227356 h 381155"/>
                <a:gd name="connsiteX10" fmla="*/ 93121 w 198096"/>
                <a:gd name="connsiteY10" fmla="*/ 367781 h 381155"/>
                <a:gd name="connsiteX11" fmla="*/ 89795 w 198096"/>
                <a:gd name="connsiteY11" fmla="*/ 377812 h 38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96" h="381155">
                  <a:moveTo>
                    <a:pt x="89795" y="377812"/>
                  </a:moveTo>
                  <a:cubicBezTo>
                    <a:pt x="89795" y="377812"/>
                    <a:pt x="89795" y="377812"/>
                    <a:pt x="89795" y="377812"/>
                  </a:cubicBezTo>
                  <a:cubicBezTo>
                    <a:pt x="93121" y="381155"/>
                    <a:pt x="93121" y="381155"/>
                    <a:pt x="96446" y="381155"/>
                  </a:cubicBezTo>
                  <a:cubicBezTo>
                    <a:pt x="99772" y="381155"/>
                    <a:pt x="99772" y="381155"/>
                    <a:pt x="103098" y="381155"/>
                  </a:cubicBezTo>
                  <a:cubicBezTo>
                    <a:pt x="199544" y="320973"/>
                    <a:pt x="226150" y="190578"/>
                    <a:pt x="166287" y="93617"/>
                  </a:cubicBezTo>
                  <a:cubicBezTo>
                    <a:pt x="133029" y="40122"/>
                    <a:pt x="73166" y="3343"/>
                    <a:pt x="9977" y="0"/>
                  </a:cubicBezTo>
                  <a:cubicBezTo>
                    <a:pt x="3326" y="0"/>
                    <a:pt x="0" y="3343"/>
                    <a:pt x="0" y="10030"/>
                  </a:cubicBezTo>
                  <a:cubicBezTo>
                    <a:pt x="0" y="16717"/>
                    <a:pt x="3326" y="20061"/>
                    <a:pt x="6651" y="20061"/>
                  </a:cubicBezTo>
                  <a:cubicBezTo>
                    <a:pt x="6651" y="20061"/>
                    <a:pt x="6651" y="20061"/>
                    <a:pt x="6651" y="20061"/>
                  </a:cubicBezTo>
                  <a:cubicBezTo>
                    <a:pt x="109749" y="30091"/>
                    <a:pt x="186241" y="120365"/>
                    <a:pt x="176264" y="227356"/>
                  </a:cubicBezTo>
                  <a:cubicBezTo>
                    <a:pt x="169612" y="284195"/>
                    <a:pt x="139681" y="337690"/>
                    <a:pt x="93121" y="367781"/>
                  </a:cubicBezTo>
                  <a:cubicBezTo>
                    <a:pt x="89795" y="367781"/>
                    <a:pt x="86469" y="374468"/>
                    <a:pt x="89795" y="377812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Freeform 47">
              <a:extLst>
                <a:ext uri="{FF2B5EF4-FFF2-40B4-BE49-F238E27FC236}">
                  <a16:creationId xmlns:a16="http://schemas.microsoft.com/office/drawing/2014/main" id="{6FFB5EDE-C0EC-61F3-954E-E7903EA7832E}"/>
                </a:ext>
              </a:extLst>
            </p:cNvPr>
            <p:cNvSpPr/>
            <p:nvPr/>
          </p:nvSpPr>
          <p:spPr>
            <a:xfrm>
              <a:off x="7667290" y="2452217"/>
              <a:ext cx="247772" cy="438795"/>
            </a:xfrm>
            <a:custGeom>
              <a:avLst/>
              <a:gdLst>
                <a:gd name="connsiteX0" fmla="*/ 154100 w 190682"/>
                <a:gd name="connsiteY0" fmla="*/ 26748 h 337690"/>
                <a:gd name="connsiteX1" fmla="*/ 184031 w 190682"/>
                <a:gd name="connsiteY1" fmla="*/ 16717 h 337690"/>
                <a:gd name="connsiteX2" fmla="*/ 184031 w 190682"/>
                <a:gd name="connsiteY2" fmla="*/ 16717 h 337690"/>
                <a:gd name="connsiteX3" fmla="*/ 190683 w 190682"/>
                <a:gd name="connsiteY3" fmla="*/ 6687 h 337690"/>
                <a:gd name="connsiteX4" fmla="*/ 180706 w 190682"/>
                <a:gd name="connsiteY4" fmla="*/ 0 h 337690"/>
                <a:gd name="connsiteX5" fmla="*/ 7768 w 190682"/>
                <a:gd name="connsiteY5" fmla="*/ 297569 h 337690"/>
                <a:gd name="connsiteX6" fmla="*/ 17745 w 190682"/>
                <a:gd name="connsiteY6" fmla="*/ 331003 h 337690"/>
                <a:gd name="connsiteX7" fmla="*/ 27722 w 190682"/>
                <a:gd name="connsiteY7" fmla="*/ 337690 h 337690"/>
                <a:gd name="connsiteX8" fmla="*/ 31048 w 190682"/>
                <a:gd name="connsiteY8" fmla="*/ 337690 h 337690"/>
                <a:gd name="connsiteX9" fmla="*/ 37699 w 190682"/>
                <a:gd name="connsiteY9" fmla="*/ 324316 h 337690"/>
                <a:gd name="connsiteX10" fmla="*/ 37699 w 190682"/>
                <a:gd name="connsiteY10" fmla="*/ 324316 h 337690"/>
                <a:gd name="connsiteX11" fmla="*/ 154100 w 190682"/>
                <a:gd name="connsiteY11" fmla="*/ 26748 h 33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682" h="337690">
                  <a:moveTo>
                    <a:pt x="154100" y="26748"/>
                  </a:moveTo>
                  <a:cubicBezTo>
                    <a:pt x="164077" y="23404"/>
                    <a:pt x="174054" y="20061"/>
                    <a:pt x="184031" y="16717"/>
                  </a:cubicBezTo>
                  <a:lnTo>
                    <a:pt x="184031" y="16717"/>
                  </a:lnTo>
                  <a:cubicBezTo>
                    <a:pt x="190683" y="16717"/>
                    <a:pt x="190683" y="10030"/>
                    <a:pt x="190683" y="6687"/>
                  </a:cubicBezTo>
                  <a:cubicBezTo>
                    <a:pt x="190683" y="0"/>
                    <a:pt x="184031" y="0"/>
                    <a:pt x="180706" y="0"/>
                  </a:cubicBezTo>
                  <a:cubicBezTo>
                    <a:pt x="51002" y="33435"/>
                    <a:pt x="-25490" y="167173"/>
                    <a:pt x="7768" y="297569"/>
                  </a:cubicBezTo>
                  <a:cubicBezTo>
                    <a:pt x="11093" y="307599"/>
                    <a:pt x="14419" y="320973"/>
                    <a:pt x="17745" y="331003"/>
                  </a:cubicBezTo>
                  <a:cubicBezTo>
                    <a:pt x="17745" y="334347"/>
                    <a:pt x="24396" y="337690"/>
                    <a:pt x="27722" y="337690"/>
                  </a:cubicBezTo>
                  <a:lnTo>
                    <a:pt x="31048" y="337690"/>
                  </a:lnTo>
                  <a:cubicBezTo>
                    <a:pt x="34373" y="334347"/>
                    <a:pt x="37699" y="331003"/>
                    <a:pt x="37699" y="324316"/>
                  </a:cubicBezTo>
                  <a:cubicBezTo>
                    <a:pt x="37699" y="324316"/>
                    <a:pt x="37699" y="324316"/>
                    <a:pt x="37699" y="324316"/>
                  </a:cubicBezTo>
                  <a:cubicBezTo>
                    <a:pt x="-12187" y="207295"/>
                    <a:pt x="41025" y="76900"/>
                    <a:pt x="154100" y="26748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Freeform 48">
              <a:extLst>
                <a:ext uri="{FF2B5EF4-FFF2-40B4-BE49-F238E27FC236}">
                  <a16:creationId xmlns:a16="http://schemas.microsoft.com/office/drawing/2014/main" id="{4C493217-D60B-9157-50DA-3C7AC4BA79BA}"/>
                </a:ext>
              </a:extLst>
            </p:cNvPr>
            <p:cNvSpPr/>
            <p:nvPr/>
          </p:nvSpPr>
          <p:spPr>
            <a:xfrm>
              <a:off x="6964110" y="2248708"/>
              <a:ext cx="481703" cy="273021"/>
            </a:xfrm>
            <a:custGeom>
              <a:avLst/>
              <a:gdLst>
                <a:gd name="connsiteX0" fmla="*/ 352707 w 370712"/>
                <a:gd name="connsiteY0" fmla="*/ 119840 h 210113"/>
                <a:gd name="connsiteX1" fmla="*/ 366010 w 370712"/>
                <a:gd name="connsiteY1" fmla="*/ 123183 h 210113"/>
                <a:gd name="connsiteX2" fmla="*/ 369335 w 370712"/>
                <a:gd name="connsiteY2" fmla="*/ 109810 h 210113"/>
                <a:gd name="connsiteX3" fmla="*/ 109928 w 370712"/>
                <a:gd name="connsiteY3" fmla="*/ 19536 h 210113"/>
                <a:gd name="connsiteX4" fmla="*/ 179 w 370712"/>
                <a:gd name="connsiteY4" fmla="*/ 200083 h 210113"/>
                <a:gd name="connsiteX5" fmla="*/ 10156 w 370712"/>
                <a:gd name="connsiteY5" fmla="*/ 210114 h 210113"/>
                <a:gd name="connsiteX6" fmla="*/ 20133 w 370712"/>
                <a:gd name="connsiteY6" fmla="*/ 200083 h 210113"/>
                <a:gd name="connsiteX7" fmla="*/ 20133 w 370712"/>
                <a:gd name="connsiteY7" fmla="*/ 200083 h 210113"/>
                <a:gd name="connsiteX8" fmla="*/ 153163 w 370712"/>
                <a:gd name="connsiteY8" fmla="*/ 22879 h 210113"/>
                <a:gd name="connsiteX9" fmla="*/ 352707 w 370712"/>
                <a:gd name="connsiteY9" fmla="*/ 119840 h 210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0712" h="210113">
                  <a:moveTo>
                    <a:pt x="352707" y="119840"/>
                  </a:moveTo>
                  <a:cubicBezTo>
                    <a:pt x="356032" y="123183"/>
                    <a:pt x="359358" y="126527"/>
                    <a:pt x="366010" y="123183"/>
                  </a:cubicBezTo>
                  <a:cubicBezTo>
                    <a:pt x="369335" y="119840"/>
                    <a:pt x="372661" y="116497"/>
                    <a:pt x="369335" y="109810"/>
                  </a:cubicBezTo>
                  <a:cubicBezTo>
                    <a:pt x="322775" y="12849"/>
                    <a:pt x="206374" y="-27273"/>
                    <a:pt x="109928" y="19536"/>
                  </a:cubicBezTo>
                  <a:cubicBezTo>
                    <a:pt x="40088" y="52971"/>
                    <a:pt x="-3147" y="123183"/>
                    <a:pt x="179" y="200083"/>
                  </a:cubicBezTo>
                  <a:cubicBezTo>
                    <a:pt x="179" y="206770"/>
                    <a:pt x="3505" y="210114"/>
                    <a:pt x="10156" y="210114"/>
                  </a:cubicBezTo>
                  <a:cubicBezTo>
                    <a:pt x="16808" y="210114"/>
                    <a:pt x="20133" y="206770"/>
                    <a:pt x="20133" y="200083"/>
                  </a:cubicBezTo>
                  <a:cubicBezTo>
                    <a:pt x="20133" y="200083"/>
                    <a:pt x="20133" y="200083"/>
                    <a:pt x="20133" y="200083"/>
                  </a:cubicBezTo>
                  <a:cubicBezTo>
                    <a:pt x="20133" y="116497"/>
                    <a:pt x="73345" y="42940"/>
                    <a:pt x="153163" y="22879"/>
                  </a:cubicBezTo>
                  <a:cubicBezTo>
                    <a:pt x="236306" y="6162"/>
                    <a:pt x="316124" y="46284"/>
                    <a:pt x="352707" y="119840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" name="Freeform 49">
              <a:extLst>
                <a:ext uri="{FF2B5EF4-FFF2-40B4-BE49-F238E27FC236}">
                  <a16:creationId xmlns:a16="http://schemas.microsoft.com/office/drawing/2014/main" id="{1BFC1046-ADC1-EB24-6774-C96D0D19B81D}"/>
                </a:ext>
              </a:extLst>
            </p:cNvPr>
            <p:cNvSpPr/>
            <p:nvPr/>
          </p:nvSpPr>
          <p:spPr>
            <a:xfrm>
              <a:off x="7266846" y="1061977"/>
              <a:ext cx="211750" cy="430106"/>
            </a:xfrm>
            <a:custGeom>
              <a:avLst/>
              <a:gdLst>
                <a:gd name="connsiteX0" fmla="*/ 9977 w 162960"/>
                <a:gd name="connsiteY0" fmla="*/ 170517 h 331003"/>
                <a:gd name="connsiteX1" fmla="*/ 123052 w 162960"/>
                <a:gd name="connsiteY1" fmla="*/ 200608 h 331003"/>
                <a:gd name="connsiteX2" fmla="*/ 29932 w 162960"/>
                <a:gd name="connsiteY2" fmla="*/ 314286 h 331003"/>
                <a:gd name="connsiteX3" fmla="*/ 29932 w 162960"/>
                <a:gd name="connsiteY3" fmla="*/ 327660 h 331003"/>
                <a:gd name="connsiteX4" fmla="*/ 36583 w 162960"/>
                <a:gd name="connsiteY4" fmla="*/ 331003 h 331003"/>
                <a:gd name="connsiteX5" fmla="*/ 43234 w 162960"/>
                <a:gd name="connsiteY5" fmla="*/ 327660 h 331003"/>
                <a:gd name="connsiteX6" fmla="*/ 146332 w 162960"/>
                <a:gd name="connsiteY6" fmla="*/ 203951 h 331003"/>
                <a:gd name="connsiteX7" fmla="*/ 149658 w 162960"/>
                <a:gd name="connsiteY7" fmla="*/ 193921 h 331003"/>
                <a:gd name="connsiteX8" fmla="*/ 143006 w 162960"/>
                <a:gd name="connsiteY8" fmla="*/ 187234 h 331003"/>
                <a:gd name="connsiteX9" fmla="*/ 29932 w 162960"/>
                <a:gd name="connsiteY9" fmla="*/ 157143 h 331003"/>
                <a:gd name="connsiteX10" fmla="*/ 139681 w 162960"/>
                <a:gd name="connsiteY10" fmla="*/ 36778 h 331003"/>
                <a:gd name="connsiteX11" fmla="*/ 136355 w 162960"/>
                <a:gd name="connsiteY11" fmla="*/ 93617 h 331003"/>
                <a:gd name="connsiteX12" fmla="*/ 146332 w 162960"/>
                <a:gd name="connsiteY12" fmla="*/ 103647 h 331003"/>
                <a:gd name="connsiteX13" fmla="*/ 156309 w 162960"/>
                <a:gd name="connsiteY13" fmla="*/ 93617 h 331003"/>
                <a:gd name="connsiteX14" fmla="*/ 162961 w 162960"/>
                <a:gd name="connsiteY14" fmla="*/ 10030 h 331003"/>
                <a:gd name="connsiteX15" fmla="*/ 152984 w 162960"/>
                <a:gd name="connsiteY15" fmla="*/ 0 h 331003"/>
                <a:gd name="connsiteX16" fmla="*/ 149658 w 162960"/>
                <a:gd name="connsiteY16" fmla="*/ 0 h 331003"/>
                <a:gd name="connsiteX17" fmla="*/ 63189 w 162960"/>
                <a:gd name="connsiteY17" fmla="*/ 16717 h 331003"/>
                <a:gd name="connsiteX18" fmla="*/ 53212 w 162960"/>
                <a:gd name="connsiteY18" fmla="*/ 26748 h 331003"/>
                <a:gd name="connsiteX19" fmla="*/ 63189 w 162960"/>
                <a:gd name="connsiteY19" fmla="*/ 36778 h 331003"/>
                <a:gd name="connsiteX20" fmla="*/ 66515 w 162960"/>
                <a:gd name="connsiteY20" fmla="*/ 36778 h 331003"/>
                <a:gd name="connsiteX21" fmla="*/ 123052 w 162960"/>
                <a:gd name="connsiteY21" fmla="*/ 26748 h 331003"/>
                <a:gd name="connsiteX22" fmla="*/ 3326 w 162960"/>
                <a:gd name="connsiteY22" fmla="*/ 157143 h 331003"/>
                <a:gd name="connsiteX23" fmla="*/ 0 w 162960"/>
                <a:gd name="connsiteY23" fmla="*/ 167173 h 331003"/>
                <a:gd name="connsiteX24" fmla="*/ 9977 w 162960"/>
                <a:gd name="connsiteY24" fmla="*/ 170517 h 33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2960" h="331003">
                  <a:moveTo>
                    <a:pt x="9977" y="170517"/>
                  </a:moveTo>
                  <a:lnTo>
                    <a:pt x="123052" y="200608"/>
                  </a:lnTo>
                  <a:lnTo>
                    <a:pt x="29932" y="314286"/>
                  </a:lnTo>
                  <a:cubicBezTo>
                    <a:pt x="26606" y="317629"/>
                    <a:pt x="26606" y="324316"/>
                    <a:pt x="29932" y="327660"/>
                  </a:cubicBezTo>
                  <a:cubicBezTo>
                    <a:pt x="33257" y="327660"/>
                    <a:pt x="33257" y="331003"/>
                    <a:pt x="36583" y="331003"/>
                  </a:cubicBezTo>
                  <a:cubicBezTo>
                    <a:pt x="39909" y="331003"/>
                    <a:pt x="43234" y="331003"/>
                    <a:pt x="43234" y="327660"/>
                  </a:cubicBezTo>
                  <a:lnTo>
                    <a:pt x="146332" y="203951"/>
                  </a:lnTo>
                  <a:cubicBezTo>
                    <a:pt x="149658" y="200608"/>
                    <a:pt x="149658" y="197265"/>
                    <a:pt x="149658" y="193921"/>
                  </a:cubicBezTo>
                  <a:cubicBezTo>
                    <a:pt x="149658" y="190578"/>
                    <a:pt x="146332" y="187234"/>
                    <a:pt x="143006" y="187234"/>
                  </a:cubicBezTo>
                  <a:lnTo>
                    <a:pt x="29932" y="157143"/>
                  </a:lnTo>
                  <a:lnTo>
                    <a:pt x="139681" y="36778"/>
                  </a:lnTo>
                  <a:lnTo>
                    <a:pt x="136355" y="93617"/>
                  </a:lnTo>
                  <a:cubicBezTo>
                    <a:pt x="136355" y="100304"/>
                    <a:pt x="139681" y="103647"/>
                    <a:pt x="146332" y="103647"/>
                  </a:cubicBezTo>
                  <a:cubicBezTo>
                    <a:pt x="149658" y="103647"/>
                    <a:pt x="156309" y="100304"/>
                    <a:pt x="156309" y="93617"/>
                  </a:cubicBezTo>
                  <a:lnTo>
                    <a:pt x="162961" y="10030"/>
                  </a:lnTo>
                  <a:cubicBezTo>
                    <a:pt x="162961" y="3343"/>
                    <a:pt x="159635" y="0"/>
                    <a:pt x="152984" y="0"/>
                  </a:cubicBezTo>
                  <a:cubicBezTo>
                    <a:pt x="152984" y="0"/>
                    <a:pt x="152984" y="0"/>
                    <a:pt x="149658" y="0"/>
                  </a:cubicBezTo>
                  <a:lnTo>
                    <a:pt x="63189" y="16717"/>
                  </a:lnTo>
                  <a:cubicBezTo>
                    <a:pt x="56537" y="16717"/>
                    <a:pt x="53212" y="20061"/>
                    <a:pt x="53212" y="26748"/>
                  </a:cubicBezTo>
                  <a:cubicBezTo>
                    <a:pt x="53212" y="33435"/>
                    <a:pt x="56537" y="36778"/>
                    <a:pt x="63189" y="36778"/>
                  </a:cubicBezTo>
                  <a:cubicBezTo>
                    <a:pt x="63189" y="36778"/>
                    <a:pt x="66515" y="36778"/>
                    <a:pt x="66515" y="36778"/>
                  </a:cubicBezTo>
                  <a:lnTo>
                    <a:pt x="123052" y="26748"/>
                  </a:lnTo>
                  <a:lnTo>
                    <a:pt x="3326" y="157143"/>
                  </a:lnTo>
                  <a:cubicBezTo>
                    <a:pt x="0" y="160486"/>
                    <a:pt x="0" y="163830"/>
                    <a:pt x="0" y="167173"/>
                  </a:cubicBezTo>
                  <a:cubicBezTo>
                    <a:pt x="3326" y="167173"/>
                    <a:pt x="6651" y="170517"/>
                    <a:pt x="9977" y="170517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" name="Freeform 50">
              <a:extLst>
                <a:ext uri="{FF2B5EF4-FFF2-40B4-BE49-F238E27FC236}">
                  <a16:creationId xmlns:a16="http://schemas.microsoft.com/office/drawing/2014/main" id="{37E31264-040B-CB47-12BA-A17652142528}"/>
                </a:ext>
              </a:extLst>
            </p:cNvPr>
            <p:cNvSpPr/>
            <p:nvPr/>
          </p:nvSpPr>
          <p:spPr>
            <a:xfrm>
              <a:off x="8063074" y="2656409"/>
              <a:ext cx="379207" cy="230258"/>
            </a:xfrm>
            <a:custGeom>
              <a:avLst/>
              <a:gdLst>
                <a:gd name="connsiteX0" fmla="*/ 278530 w 291832"/>
                <a:gd name="connsiteY0" fmla="*/ 80243 h 177203"/>
                <a:gd name="connsiteX1" fmla="*/ 268553 w 291832"/>
                <a:gd name="connsiteY1" fmla="*/ 73556 h 177203"/>
                <a:gd name="connsiteX2" fmla="*/ 268553 w 291832"/>
                <a:gd name="connsiteY2" fmla="*/ 73556 h 177203"/>
                <a:gd name="connsiteX3" fmla="*/ 261901 w 291832"/>
                <a:gd name="connsiteY3" fmla="*/ 83587 h 177203"/>
                <a:gd name="connsiteX4" fmla="*/ 261901 w 291832"/>
                <a:gd name="connsiteY4" fmla="*/ 83587 h 177203"/>
                <a:gd name="connsiteX5" fmla="*/ 268553 w 291832"/>
                <a:gd name="connsiteY5" fmla="*/ 133739 h 177203"/>
                <a:gd name="connsiteX6" fmla="*/ 142175 w 291832"/>
                <a:gd name="connsiteY6" fmla="*/ 3343 h 177203"/>
                <a:gd name="connsiteX7" fmla="*/ 132198 w 291832"/>
                <a:gd name="connsiteY7" fmla="*/ 0 h 177203"/>
                <a:gd name="connsiteX8" fmla="*/ 125546 w 291832"/>
                <a:gd name="connsiteY8" fmla="*/ 6687 h 177203"/>
                <a:gd name="connsiteX9" fmla="*/ 82312 w 291832"/>
                <a:gd name="connsiteY9" fmla="*/ 120365 h 177203"/>
                <a:gd name="connsiteX10" fmla="*/ 15797 w 291832"/>
                <a:gd name="connsiteY10" fmla="*/ 36778 h 177203"/>
                <a:gd name="connsiteX11" fmla="*/ 2494 w 291832"/>
                <a:gd name="connsiteY11" fmla="*/ 36778 h 177203"/>
                <a:gd name="connsiteX12" fmla="*/ 2494 w 291832"/>
                <a:gd name="connsiteY12" fmla="*/ 50152 h 177203"/>
                <a:gd name="connsiteX13" fmla="*/ 2494 w 291832"/>
                <a:gd name="connsiteY13" fmla="*/ 50152 h 177203"/>
                <a:gd name="connsiteX14" fmla="*/ 82312 w 291832"/>
                <a:gd name="connsiteY14" fmla="*/ 147112 h 177203"/>
                <a:gd name="connsiteX15" fmla="*/ 92289 w 291832"/>
                <a:gd name="connsiteY15" fmla="*/ 150456 h 177203"/>
                <a:gd name="connsiteX16" fmla="*/ 98941 w 291832"/>
                <a:gd name="connsiteY16" fmla="*/ 143769 h 177203"/>
                <a:gd name="connsiteX17" fmla="*/ 142175 w 291832"/>
                <a:gd name="connsiteY17" fmla="*/ 30091 h 177203"/>
                <a:gd name="connsiteX18" fmla="*/ 258576 w 291832"/>
                <a:gd name="connsiteY18" fmla="*/ 157143 h 177203"/>
                <a:gd name="connsiteX19" fmla="*/ 208690 w 291832"/>
                <a:gd name="connsiteY19" fmla="*/ 153799 h 177203"/>
                <a:gd name="connsiteX20" fmla="*/ 198713 w 291832"/>
                <a:gd name="connsiteY20" fmla="*/ 163830 h 177203"/>
                <a:gd name="connsiteX21" fmla="*/ 208690 w 291832"/>
                <a:gd name="connsiteY21" fmla="*/ 173860 h 177203"/>
                <a:gd name="connsiteX22" fmla="*/ 208690 w 291832"/>
                <a:gd name="connsiteY22" fmla="*/ 173860 h 177203"/>
                <a:gd name="connsiteX23" fmla="*/ 281856 w 291832"/>
                <a:gd name="connsiteY23" fmla="*/ 177204 h 177203"/>
                <a:gd name="connsiteX24" fmla="*/ 288507 w 291832"/>
                <a:gd name="connsiteY24" fmla="*/ 173860 h 177203"/>
                <a:gd name="connsiteX25" fmla="*/ 291833 w 291832"/>
                <a:gd name="connsiteY25" fmla="*/ 167173 h 177203"/>
                <a:gd name="connsiteX26" fmla="*/ 278530 w 291832"/>
                <a:gd name="connsiteY26" fmla="*/ 80243 h 17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91832" h="177203">
                  <a:moveTo>
                    <a:pt x="278530" y="80243"/>
                  </a:moveTo>
                  <a:cubicBezTo>
                    <a:pt x="278530" y="76900"/>
                    <a:pt x="271879" y="70213"/>
                    <a:pt x="268553" y="73556"/>
                  </a:cubicBezTo>
                  <a:cubicBezTo>
                    <a:pt x="268553" y="73556"/>
                    <a:pt x="268553" y="73556"/>
                    <a:pt x="268553" y="73556"/>
                  </a:cubicBezTo>
                  <a:cubicBezTo>
                    <a:pt x="261901" y="73556"/>
                    <a:pt x="258576" y="80243"/>
                    <a:pt x="261901" y="83587"/>
                  </a:cubicBezTo>
                  <a:cubicBezTo>
                    <a:pt x="261901" y="83587"/>
                    <a:pt x="261901" y="83587"/>
                    <a:pt x="261901" y="83587"/>
                  </a:cubicBezTo>
                  <a:lnTo>
                    <a:pt x="268553" y="133739"/>
                  </a:lnTo>
                  <a:lnTo>
                    <a:pt x="142175" y="3343"/>
                  </a:lnTo>
                  <a:cubicBezTo>
                    <a:pt x="138849" y="0"/>
                    <a:pt x="135524" y="0"/>
                    <a:pt x="132198" y="0"/>
                  </a:cubicBezTo>
                  <a:cubicBezTo>
                    <a:pt x="128872" y="0"/>
                    <a:pt x="125546" y="3343"/>
                    <a:pt x="125546" y="6687"/>
                  </a:cubicBezTo>
                  <a:lnTo>
                    <a:pt x="82312" y="120365"/>
                  </a:lnTo>
                  <a:lnTo>
                    <a:pt x="15797" y="36778"/>
                  </a:lnTo>
                  <a:cubicBezTo>
                    <a:pt x="12472" y="33435"/>
                    <a:pt x="5820" y="33435"/>
                    <a:pt x="2494" y="36778"/>
                  </a:cubicBezTo>
                  <a:cubicBezTo>
                    <a:pt x="-831" y="40122"/>
                    <a:pt x="-831" y="46808"/>
                    <a:pt x="2494" y="50152"/>
                  </a:cubicBezTo>
                  <a:cubicBezTo>
                    <a:pt x="2494" y="50152"/>
                    <a:pt x="2494" y="50152"/>
                    <a:pt x="2494" y="50152"/>
                  </a:cubicBezTo>
                  <a:lnTo>
                    <a:pt x="82312" y="147112"/>
                  </a:lnTo>
                  <a:cubicBezTo>
                    <a:pt x="85638" y="150456"/>
                    <a:pt x="88963" y="150456"/>
                    <a:pt x="92289" y="150456"/>
                  </a:cubicBezTo>
                  <a:cubicBezTo>
                    <a:pt x="95615" y="150456"/>
                    <a:pt x="98941" y="147112"/>
                    <a:pt x="98941" y="143769"/>
                  </a:cubicBezTo>
                  <a:lnTo>
                    <a:pt x="142175" y="30091"/>
                  </a:lnTo>
                  <a:lnTo>
                    <a:pt x="258576" y="157143"/>
                  </a:lnTo>
                  <a:lnTo>
                    <a:pt x="208690" y="153799"/>
                  </a:lnTo>
                  <a:cubicBezTo>
                    <a:pt x="202038" y="153799"/>
                    <a:pt x="198713" y="157143"/>
                    <a:pt x="198713" y="163830"/>
                  </a:cubicBezTo>
                  <a:cubicBezTo>
                    <a:pt x="198713" y="170517"/>
                    <a:pt x="202038" y="173860"/>
                    <a:pt x="208690" y="173860"/>
                  </a:cubicBezTo>
                  <a:cubicBezTo>
                    <a:pt x="208690" y="173860"/>
                    <a:pt x="208690" y="173860"/>
                    <a:pt x="208690" y="173860"/>
                  </a:cubicBezTo>
                  <a:lnTo>
                    <a:pt x="281856" y="177204"/>
                  </a:lnTo>
                  <a:cubicBezTo>
                    <a:pt x="285181" y="177204"/>
                    <a:pt x="288507" y="177204"/>
                    <a:pt x="288507" y="173860"/>
                  </a:cubicBezTo>
                  <a:cubicBezTo>
                    <a:pt x="288507" y="170517"/>
                    <a:pt x="291833" y="170517"/>
                    <a:pt x="291833" y="167173"/>
                  </a:cubicBezTo>
                  <a:lnTo>
                    <a:pt x="278530" y="80243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" name="Freeform 51">
              <a:extLst>
                <a:ext uri="{FF2B5EF4-FFF2-40B4-BE49-F238E27FC236}">
                  <a16:creationId xmlns:a16="http://schemas.microsoft.com/office/drawing/2014/main" id="{0CCE2A61-8383-5D7D-47C6-AB8F8F4FCFFD}"/>
                </a:ext>
              </a:extLst>
            </p:cNvPr>
            <p:cNvSpPr/>
            <p:nvPr/>
          </p:nvSpPr>
          <p:spPr>
            <a:xfrm>
              <a:off x="6367981" y="1116656"/>
              <a:ext cx="267930" cy="431905"/>
            </a:xfrm>
            <a:custGeom>
              <a:avLst/>
              <a:gdLst>
                <a:gd name="connsiteX0" fmla="*/ 6651 w 206195"/>
                <a:gd name="connsiteY0" fmla="*/ 118406 h 332388"/>
                <a:gd name="connsiteX1" fmla="*/ 6651 w 206195"/>
                <a:gd name="connsiteY1" fmla="*/ 118406 h 332388"/>
                <a:gd name="connsiteX2" fmla="*/ 16629 w 206195"/>
                <a:gd name="connsiteY2" fmla="*/ 111719 h 332388"/>
                <a:gd name="connsiteX3" fmla="*/ 39909 w 206195"/>
                <a:gd name="connsiteY3" fmla="*/ 41507 h 332388"/>
                <a:gd name="connsiteX4" fmla="*/ 99772 w 206195"/>
                <a:gd name="connsiteY4" fmla="*/ 201993 h 332388"/>
                <a:gd name="connsiteX5" fmla="*/ 113075 w 206195"/>
                <a:gd name="connsiteY5" fmla="*/ 208680 h 332388"/>
                <a:gd name="connsiteX6" fmla="*/ 113075 w 206195"/>
                <a:gd name="connsiteY6" fmla="*/ 208680 h 332388"/>
                <a:gd name="connsiteX7" fmla="*/ 176264 w 206195"/>
                <a:gd name="connsiteY7" fmla="*/ 171902 h 332388"/>
                <a:gd name="connsiteX8" fmla="*/ 186241 w 206195"/>
                <a:gd name="connsiteY8" fmla="*/ 322358 h 332388"/>
                <a:gd name="connsiteX9" fmla="*/ 196218 w 206195"/>
                <a:gd name="connsiteY9" fmla="*/ 332388 h 332388"/>
                <a:gd name="connsiteX10" fmla="*/ 206195 w 206195"/>
                <a:gd name="connsiteY10" fmla="*/ 322358 h 332388"/>
                <a:gd name="connsiteX11" fmla="*/ 206195 w 206195"/>
                <a:gd name="connsiteY11" fmla="*/ 322358 h 332388"/>
                <a:gd name="connsiteX12" fmla="*/ 192892 w 206195"/>
                <a:gd name="connsiteY12" fmla="*/ 155184 h 332388"/>
                <a:gd name="connsiteX13" fmla="*/ 189567 w 206195"/>
                <a:gd name="connsiteY13" fmla="*/ 148497 h 332388"/>
                <a:gd name="connsiteX14" fmla="*/ 179590 w 206195"/>
                <a:gd name="connsiteY14" fmla="*/ 148497 h 332388"/>
                <a:gd name="connsiteX15" fmla="*/ 113075 w 206195"/>
                <a:gd name="connsiteY15" fmla="*/ 188619 h 332388"/>
                <a:gd name="connsiteX16" fmla="*/ 56537 w 206195"/>
                <a:gd name="connsiteY16" fmla="*/ 41507 h 332388"/>
                <a:gd name="connsiteX17" fmla="*/ 113075 w 206195"/>
                <a:gd name="connsiteY17" fmla="*/ 81628 h 332388"/>
                <a:gd name="connsiteX18" fmla="*/ 126378 w 206195"/>
                <a:gd name="connsiteY18" fmla="*/ 78285 h 332388"/>
                <a:gd name="connsiteX19" fmla="*/ 123052 w 206195"/>
                <a:gd name="connsiteY19" fmla="*/ 64911 h 332388"/>
                <a:gd name="connsiteX20" fmla="*/ 123052 w 206195"/>
                <a:gd name="connsiteY20" fmla="*/ 64911 h 332388"/>
                <a:gd name="connsiteX21" fmla="*/ 43234 w 206195"/>
                <a:gd name="connsiteY21" fmla="*/ 1385 h 332388"/>
                <a:gd name="connsiteX22" fmla="*/ 29932 w 206195"/>
                <a:gd name="connsiteY22" fmla="*/ 4728 h 332388"/>
                <a:gd name="connsiteX23" fmla="*/ 29932 w 206195"/>
                <a:gd name="connsiteY23" fmla="*/ 4728 h 332388"/>
                <a:gd name="connsiteX24" fmla="*/ 0 w 206195"/>
                <a:gd name="connsiteY24" fmla="*/ 101689 h 332388"/>
                <a:gd name="connsiteX25" fmla="*/ 6651 w 206195"/>
                <a:gd name="connsiteY25" fmla="*/ 118406 h 332388"/>
                <a:gd name="connsiteX26" fmla="*/ 6651 w 206195"/>
                <a:gd name="connsiteY26" fmla="*/ 118406 h 3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06195" h="332388">
                  <a:moveTo>
                    <a:pt x="6651" y="118406"/>
                  </a:moveTo>
                  <a:lnTo>
                    <a:pt x="6651" y="118406"/>
                  </a:lnTo>
                  <a:cubicBezTo>
                    <a:pt x="13303" y="118406"/>
                    <a:pt x="16629" y="115063"/>
                    <a:pt x="16629" y="111719"/>
                  </a:cubicBezTo>
                  <a:lnTo>
                    <a:pt x="39909" y="41507"/>
                  </a:lnTo>
                  <a:lnTo>
                    <a:pt x="99772" y="201993"/>
                  </a:lnTo>
                  <a:cubicBezTo>
                    <a:pt x="103098" y="205336"/>
                    <a:pt x="106423" y="208680"/>
                    <a:pt x="113075" y="208680"/>
                  </a:cubicBezTo>
                  <a:cubicBezTo>
                    <a:pt x="113075" y="208680"/>
                    <a:pt x="113075" y="208680"/>
                    <a:pt x="113075" y="208680"/>
                  </a:cubicBezTo>
                  <a:lnTo>
                    <a:pt x="176264" y="171902"/>
                  </a:lnTo>
                  <a:lnTo>
                    <a:pt x="186241" y="322358"/>
                  </a:lnTo>
                  <a:cubicBezTo>
                    <a:pt x="186241" y="329045"/>
                    <a:pt x="189567" y="332388"/>
                    <a:pt x="196218" y="332388"/>
                  </a:cubicBezTo>
                  <a:cubicBezTo>
                    <a:pt x="202870" y="332388"/>
                    <a:pt x="206195" y="329045"/>
                    <a:pt x="206195" y="322358"/>
                  </a:cubicBezTo>
                  <a:cubicBezTo>
                    <a:pt x="206195" y="322358"/>
                    <a:pt x="206195" y="322358"/>
                    <a:pt x="206195" y="322358"/>
                  </a:cubicBezTo>
                  <a:lnTo>
                    <a:pt x="192892" y="155184"/>
                  </a:lnTo>
                  <a:cubicBezTo>
                    <a:pt x="192892" y="151841"/>
                    <a:pt x="189567" y="148497"/>
                    <a:pt x="189567" y="148497"/>
                  </a:cubicBezTo>
                  <a:cubicBezTo>
                    <a:pt x="186241" y="148497"/>
                    <a:pt x="182915" y="148497"/>
                    <a:pt x="179590" y="148497"/>
                  </a:cubicBezTo>
                  <a:lnTo>
                    <a:pt x="113075" y="188619"/>
                  </a:lnTo>
                  <a:lnTo>
                    <a:pt x="56537" y="41507"/>
                  </a:lnTo>
                  <a:lnTo>
                    <a:pt x="113075" y="81628"/>
                  </a:lnTo>
                  <a:cubicBezTo>
                    <a:pt x="116401" y="84972"/>
                    <a:pt x="123052" y="84972"/>
                    <a:pt x="126378" y="78285"/>
                  </a:cubicBezTo>
                  <a:cubicBezTo>
                    <a:pt x="129704" y="74941"/>
                    <a:pt x="129704" y="68254"/>
                    <a:pt x="123052" y="64911"/>
                  </a:cubicBezTo>
                  <a:cubicBezTo>
                    <a:pt x="123052" y="64911"/>
                    <a:pt x="123052" y="64911"/>
                    <a:pt x="123052" y="64911"/>
                  </a:cubicBezTo>
                  <a:lnTo>
                    <a:pt x="43234" y="1385"/>
                  </a:lnTo>
                  <a:cubicBezTo>
                    <a:pt x="39909" y="-1959"/>
                    <a:pt x="33257" y="1385"/>
                    <a:pt x="29932" y="4728"/>
                  </a:cubicBezTo>
                  <a:cubicBezTo>
                    <a:pt x="29932" y="4728"/>
                    <a:pt x="29932" y="4728"/>
                    <a:pt x="29932" y="4728"/>
                  </a:cubicBezTo>
                  <a:lnTo>
                    <a:pt x="0" y="101689"/>
                  </a:lnTo>
                  <a:cubicBezTo>
                    <a:pt x="0" y="111719"/>
                    <a:pt x="0" y="115063"/>
                    <a:pt x="6651" y="118406"/>
                  </a:cubicBezTo>
                  <a:cubicBezTo>
                    <a:pt x="6651" y="118406"/>
                    <a:pt x="6651" y="118406"/>
                    <a:pt x="6651" y="118406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Freeform 52">
              <a:extLst>
                <a:ext uri="{FF2B5EF4-FFF2-40B4-BE49-F238E27FC236}">
                  <a16:creationId xmlns:a16="http://schemas.microsoft.com/office/drawing/2014/main" id="{4420CDB6-7994-31BA-C5D3-A3F14123A27C}"/>
                </a:ext>
              </a:extLst>
            </p:cNvPr>
            <p:cNvSpPr/>
            <p:nvPr/>
          </p:nvSpPr>
          <p:spPr>
            <a:xfrm>
              <a:off x="6736386" y="3171606"/>
              <a:ext cx="180421" cy="546662"/>
            </a:xfrm>
            <a:custGeom>
              <a:avLst/>
              <a:gdLst>
                <a:gd name="connsiteX0" fmla="*/ 132198 w 138849"/>
                <a:gd name="connsiteY0" fmla="*/ 151841 h 420703"/>
                <a:gd name="connsiteX1" fmla="*/ 29100 w 138849"/>
                <a:gd name="connsiteY1" fmla="*/ 158528 h 420703"/>
                <a:gd name="connsiteX2" fmla="*/ 102266 w 138849"/>
                <a:gd name="connsiteY2" fmla="*/ 14759 h 420703"/>
                <a:gd name="connsiteX3" fmla="*/ 98941 w 138849"/>
                <a:gd name="connsiteY3" fmla="*/ 1385 h 420703"/>
                <a:gd name="connsiteX4" fmla="*/ 85638 w 138849"/>
                <a:gd name="connsiteY4" fmla="*/ 4728 h 420703"/>
                <a:gd name="connsiteX5" fmla="*/ 2494 w 138849"/>
                <a:gd name="connsiteY5" fmla="*/ 161871 h 420703"/>
                <a:gd name="connsiteX6" fmla="*/ 2494 w 138849"/>
                <a:gd name="connsiteY6" fmla="*/ 171902 h 420703"/>
                <a:gd name="connsiteX7" fmla="*/ 12471 w 138849"/>
                <a:gd name="connsiteY7" fmla="*/ 175245 h 420703"/>
                <a:gd name="connsiteX8" fmla="*/ 118895 w 138849"/>
                <a:gd name="connsiteY8" fmla="*/ 168558 h 420703"/>
                <a:gd name="connsiteX9" fmla="*/ 42403 w 138849"/>
                <a:gd name="connsiteY9" fmla="*/ 385884 h 420703"/>
                <a:gd name="connsiteX10" fmla="*/ 25774 w 138849"/>
                <a:gd name="connsiteY10" fmla="*/ 319014 h 420703"/>
                <a:gd name="connsiteX11" fmla="*/ 15797 w 138849"/>
                <a:gd name="connsiteY11" fmla="*/ 312327 h 420703"/>
                <a:gd name="connsiteX12" fmla="*/ 9146 w 138849"/>
                <a:gd name="connsiteY12" fmla="*/ 322358 h 420703"/>
                <a:gd name="connsiteX13" fmla="*/ 35752 w 138849"/>
                <a:gd name="connsiteY13" fmla="*/ 415975 h 420703"/>
                <a:gd name="connsiteX14" fmla="*/ 49055 w 138849"/>
                <a:gd name="connsiteY14" fmla="*/ 419318 h 420703"/>
                <a:gd name="connsiteX15" fmla="*/ 125546 w 138849"/>
                <a:gd name="connsiteY15" fmla="*/ 355792 h 420703"/>
                <a:gd name="connsiteX16" fmla="*/ 125546 w 138849"/>
                <a:gd name="connsiteY16" fmla="*/ 342419 h 420703"/>
                <a:gd name="connsiteX17" fmla="*/ 112243 w 138849"/>
                <a:gd name="connsiteY17" fmla="*/ 342419 h 420703"/>
                <a:gd name="connsiteX18" fmla="*/ 112243 w 138849"/>
                <a:gd name="connsiteY18" fmla="*/ 342419 h 420703"/>
                <a:gd name="connsiteX19" fmla="*/ 59032 w 138849"/>
                <a:gd name="connsiteY19" fmla="*/ 395914 h 420703"/>
                <a:gd name="connsiteX20" fmla="*/ 138849 w 138849"/>
                <a:gd name="connsiteY20" fmla="*/ 168558 h 420703"/>
                <a:gd name="connsiteX21" fmla="*/ 138849 w 138849"/>
                <a:gd name="connsiteY21" fmla="*/ 158528 h 420703"/>
                <a:gd name="connsiteX22" fmla="*/ 132198 w 138849"/>
                <a:gd name="connsiteY22" fmla="*/ 151841 h 42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8849" h="420703">
                  <a:moveTo>
                    <a:pt x="132198" y="151841"/>
                  </a:moveTo>
                  <a:lnTo>
                    <a:pt x="29100" y="158528"/>
                  </a:lnTo>
                  <a:lnTo>
                    <a:pt x="102266" y="14759"/>
                  </a:lnTo>
                  <a:cubicBezTo>
                    <a:pt x="105592" y="11415"/>
                    <a:pt x="102266" y="4728"/>
                    <a:pt x="98941" y="1385"/>
                  </a:cubicBezTo>
                  <a:cubicBezTo>
                    <a:pt x="95615" y="-1959"/>
                    <a:pt x="88963" y="1385"/>
                    <a:pt x="85638" y="4728"/>
                  </a:cubicBezTo>
                  <a:lnTo>
                    <a:pt x="2494" y="161871"/>
                  </a:lnTo>
                  <a:cubicBezTo>
                    <a:pt x="-831" y="165215"/>
                    <a:pt x="-831" y="168558"/>
                    <a:pt x="2494" y="171902"/>
                  </a:cubicBezTo>
                  <a:cubicBezTo>
                    <a:pt x="5820" y="175245"/>
                    <a:pt x="9146" y="175245"/>
                    <a:pt x="12471" y="175245"/>
                  </a:cubicBezTo>
                  <a:lnTo>
                    <a:pt x="118895" y="168558"/>
                  </a:lnTo>
                  <a:lnTo>
                    <a:pt x="42403" y="385884"/>
                  </a:lnTo>
                  <a:lnTo>
                    <a:pt x="25774" y="319014"/>
                  </a:lnTo>
                  <a:cubicBezTo>
                    <a:pt x="25774" y="312327"/>
                    <a:pt x="19123" y="312327"/>
                    <a:pt x="15797" y="312327"/>
                  </a:cubicBezTo>
                  <a:cubicBezTo>
                    <a:pt x="9146" y="312327"/>
                    <a:pt x="9146" y="319014"/>
                    <a:pt x="9146" y="322358"/>
                  </a:cubicBezTo>
                  <a:lnTo>
                    <a:pt x="35752" y="415975"/>
                  </a:lnTo>
                  <a:cubicBezTo>
                    <a:pt x="39077" y="419318"/>
                    <a:pt x="42403" y="422662"/>
                    <a:pt x="49055" y="419318"/>
                  </a:cubicBezTo>
                  <a:lnTo>
                    <a:pt x="125546" y="355792"/>
                  </a:lnTo>
                  <a:cubicBezTo>
                    <a:pt x="128872" y="352449"/>
                    <a:pt x="128872" y="345762"/>
                    <a:pt x="125546" y="342419"/>
                  </a:cubicBezTo>
                  <a:cubicBezTo>
                    <a:pt x="122221" y="339075"/>
                    <a:pt x="115569" y="339075"/>
                    <a:pt x="112243" y="342419"/>
                  </a:cubicBezTo>
                  <a:cubicBezTo>
                    <a:pt x="112243" y="342419"/>
                    <a:pt x="112243" y="342419"/>
                    <a:pt x="112243" y="342419"/>
                  </a:cubicBezTo>
                  <a:lnTo>
                    <a:pt x="59032" y="395914"/>
                  </a:lnTo>
                  <a:lnTo>
                    <a:pt x="138849" y="168558"/>
                  </a:lnTo>
                  <a:cubicBezTo>
                    <a:pt x="138849" y="165215"/>
                    <a:pt x="138849" y="161871"/>
                    <a:pt x="138849" y="158528"/>
                  </a:cubicBezTo>
                  <a:cubicBezTo>
                    <a:pt x="138849" y="155184"/>
                    <a:pt x="135524" y="155184"/>
                    <a:pt x="132198" y="151841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" name="Freeform 53">
              <a:extLst>
                <a:ext uri="{FF2B5EF4-FFF2-40B4-BE49-F238E27FC236}">
                  <a16:creationId xmlns:a16="http://schemas.microsoft.com/office/drawing/2014/main" id="{6CD1D6B9-55E1-A65C-8598-AF0A319EC654}"/>
                </a:ext>
              </a:extLst>
            </p:cNvPr>
            <p:cNvSpPr/>
            <p:nvPr/>
          </p:nvSpPr>
          <p:spPr>
            <a:xfrm>
              <a:off x="6208087" y="2857342"/>
              <a:ext cx="302502" cy="681000"/>
            </a:xfrm>
            <a:custGeom>
              <a:avLst/>
              <a:gdLst>
                <a:gd name="connsiteX0" fmla="*/ 222824 w 232801"/>
                <a:gd name="connsiteY0" fmla="*/ 2508 h 524088"/>
                <a:gd name="connsiteX1" fmla="*/ 209521 w 232801"/>
                <a:gd name="connsiteY1" fmla="*/ 2508 h 524088"/>
                <a:gd name="connsiteX2" fmla="*/ 209521 w 232801"/>
                <a:gd name="connsiteY2" fmla="*/ 2508 h 524088"/>
                <a:gd name="connsiteX3" fmla="*/ 29932 w 232801"/>
                <a:gd name="connsiteY3" fmla="*/ 223176 h 524088"/>
                <a:gd name="connsiteX4" fmla="*/ 29932 w 232801"/>
                <a:gd name="connsiteY4" fmla="*/ 236550 h 524088"/>
                <a:gd name="connsiteX5" fmla="*/ 36583 w 232801"/>
                <a:gd name="connsiteY5" fmla="*/ 239894 h 524088"/>
                <a:gd name="connsiteX6" fmla="*/ 166287 w 232801"/>
                <a:gd name="connsiteY6" fmla="*/ 243237 h 524088"/>
                <a:gd name="connsiteX7" fmla="*/ 29932 w 232801"/>
                <a:gd name="connsiteY7" fmla="*/ 490654 h 524088"/>
                <a:gd name="connsiteX8" fmla="*/ 16629 w 232801"/>
                <a:gd name="connsiteY8" fmla="*/ 430471 h 524088"/>
                <a:gd name="connsiteX9" fmla="*/ 6651 w 232801"/>
                <a:gd name="connsiteY9" fmla="*/ 423784 h 524088"/>
                <a:gd name="connsiteX10" fmla="*/ 0 w 232801"/>
                <a:gd name="connsiteY10" fmla="*/ 433815 h 524088"/>
                <a:gd name="connsiteX11" fmla="*/ 19954 w 232801"/>
                <a:gd name="connsiteY11" fmla="*/ 517401 h 524088"/>
                <a:gd name="connsiteX12" fmla="*/ 29932 w 232801"/>
                <a:gd name="connsiteY12" fmla="*/ 524088 h 524088"/>
                <a:gd name="connsiteX13" fmla="*/ 33257 w 232801"/>
                <a:gd name="connsiteY13" fmla="*/ 524088 h 524088"/>
                <a:gd name="connsiteX14" fmla="*/ 129704 w 232801"/>
                <a:gd name="connsiteY14" fmla="*/ 487310 h 524088"/>
                <a:gd name="connsiteX15" fmla="*/ 136355 w 232801"/>
                <a:gd name="connsiteY15" fmla="*/ 473936 h 524088"/>
                <a:gd name="connsiteX16" fmla="*/ 136355 w 232801"/>
                <a:gd name="connsiteY16" fmla="*/ 473936 h 524088"/>
                <a:gd name="connsiteX17" fmla="*/ 123052 w 232801"/>
                <a:gd name="connsiteY17" fmla="*/ 467249 h 524088"/>
                <a:gd name="connsiteX18" fmla="*/ 123052 w 232801"/>
                <a:gd name="connsiteY18" fmla="*/ 467249 h 524088"/>
                <a:gd name="connsiteX19" fmla="*/ 49886 w 232801"/>
                <a:gd name="connsiteY19" fmla="*/ 493997 h 524088"/>
                <a:gd name="connsiteX20" fmla="*/ 196218 w 232801"/>
                <a:gd name="connsiteY20" fmla="*/ 236550 h 524088"/>
                <a:gd name="connsiteX21" fmla="*/ 196218 w 232801"/>
                <a:gd name="connsiteY21" fmla="*/ 226520 h 524088"/>
                <a:gd name="connsiteX22" fmla="*/ 189567 w 232801"/>
                <a:gd name="connsiteY22" fmla="*/ 223176 h 524088"/>
                <a:gd name="connsiteX23" fmla="*/ 63189 w 232801"/>
                <a:gd name="connsiteY23" fmla="*/ 219833 h 524088"/>
                <a:gd name="connsiteX24" fmla="*/ 232801 w 232801"/>
                <a:gd name="connsiteY24" fmla="*/ 12538 h 524088"/>
                <a:gd name="connsiteX25" fmla="*/ 222824 w 232801"/>
                <a:gd name="connsiteY25" fmla="*/ 2508 h 524088"/>
                <a:gd name="connsiteX26" fmla="*/ 222824 w 232801"/>
                <a:gd name="connsiteY26" fmla="*/ 2508 h 524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2801" h="524088">
                  <a:moveTo>
                    <a:pt x="222824" y="2508"/>
                  </a:moveTo>
                  <a:cubicBezTo>
                    <a:pt x="219498" y="-836"/>
                    <a:pt x="212847" y="-836"/>
                    <a:pt x="209521" y="2508"/>
                  </a:cubicBezTo>
                  <a:cubicBezTo>
                    <a:pt x="209521" y="2508"/>
                    <a:pt x="209521" y="2508"/>
                    <a:pt x="209521" y="2508"/>
                  </a:cubicBezTo>
                  <a:lnTo>
                    <a:pt x="29932" y="223176"/>
                  </a:lnTo>
                  <a:cubicBezTo>
                    <a:pt x="26606" y="226520"/>
                    <a:pt x="26606" y="233207"/>
                    <a:pt x="29932" y="236550"/>
                  </a:cubicBezTo>
                  <a:cubicBezTo>
                    <a:pt x="29932" y="236550"/>
                    <a:pt x="33257" y="239894"/>
                    <a:pt x="36583" y="239894"/>
                  </a:cubicBezTo>
                  <a:lnTo>
                    <a:pt x="166287" y="243237"/>
                  </a:lnTo>
                  <a:lnTo>
                    <a:pt x="29932" y="490654"/>
                  </a:lnTo>
                  <a:lnTo>
                    <a:pt x="16629" y="430471"/>
                  </a:lnTo>
                  <a:cubicBezTo>
                    <a:pt x="16629" y="427128"/>
                    <a:pt x="9977" y="423784"/>
                    <a:pt x="6651" y="423784"/>
                  </a:cubicBezTo>
                  <a:cubicBezTo>
                    <a:pt x="0" y="423784"/>
                    <a:pt x="0" y="430471"/>
                    <a:pt x="0" y="433815"/>
                  </a:cubicBezTo>
                  <a:cubicBezTo>
                    <a:pt x="0" y="433815"/>
                    <a:pt x="19954" y="517401"/>
                    <a:pt x="19954" y="517401"/>
                  </a:cubicBezTo>
                  <a:cubicBezTo>
                    <a:pt x="19954" y="520745"/>
                    <a:pt x="26606" y="524088"/>
                    <a:pt x="29932" y="524088"/>
                  </a:cubicBezTo>
                  <a:lnTo>
                    <a:pt x="33257" y="524088"/>
                  </a:lnTo>
                  <a:lnTo>
                    <a:pt x="129704" y="487310"/>
                  </a:lnTo>
                  <a:cubicBezTo>
                    <a:pt x="133029" y="483967"/>
                    <a:pt x="136355" y="480623"/>
                    <a:pt x="136355" y="473936"/>
                  </a:cubicBezTo>
                  <a:cubicBezTo>
                    <a:pt x="136355" y="473936"/>
                    <a:pt x="136355" y="473936"/>
                    <a:pt x="136355" y="473936"/>
                  </a:cubicBezTo>
                  <a:cubicBezTo>
                    <a:pt x="133029" y="470593"/>
                    <a:pt x="129704" y="467249"/>
                    <a:pt x="123052" y="467249"/>
                  </a:cubicBezTo>
                  <a:cubicBezTo>
                    <a:pt x="123052" y="467249"/>
                    <a:pt x="123052" y="467249"/>
                    <a:pt x="123052" y="467249"/>
                  </a:cubicBezTo>
                  <a:lnTo>
                    <a:pt x="49886" y="493997"/>
                  </a:lnTo>
                  <a:lnTo>
                    <a:pt x="196218" y="236550"/>
                  </a:lnTo>
                  <a:cubicBezTo>
                    <a:pt x="196218" y="233207"/>
                    <a:pt x="196218" y="229863"/>
                    <a:pt x="196218" y="226520"/>
                  </a:cubicBezTo>
                  <a:cubicBezTo>
                    <a:pt x="196218" y="223176"/>
                    <a:pt x="192892" y="223176"/>
                    <a:pt x="189567" y="223176"/>
                  </a:cubicBezTo>
                  <a:lnTo>
                    <a:pt x="63189" y="219833"/>
                  </a:lnTo>
                  <a:lnTo>
                    <a:pt x="232801" y="12538"/>
                  </a:lnTo>
                  <a:cubicBezTo>
                    <a:pt x="229476" y="12538"/>
                    <a:pt x="229476" y="5851"/>
                    <a:pt x="222824" y="2508"/>
                  </a:cubicBezTo>
                  <a:cubicBezTo>
                    <a:pt x="226150" y="2508"/>
                    <a:pt x="222824" y="2508"/>
                    <a:pt x="222824" y="2508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Freeform 54">
              <a:extLst>
                <a:ext uri="{FF2B5EF4-FFF2-40B4-BE49-F238E27FC236}">
                  <a16:creationId xmlns:a16="http://schemas.microsoft.com/office/drawing/2014/main" id="{F4AF2291-E656-7945-2FEA-FFB2588CF26A}"/>
                </a:ext>
              </a:extLst>
            </p:cNvPr>
            <p:cNvSpPr/>
            <p:nvPr/>
          </p:nvSpPr>
          <p:spPr>
            <a:xfrm>
              <a:off x="5748223" y="2730266"/>
              <a:ext cx="727794" cy="447484"/>
            </a:xfrm>
            <a:custGeom>
              <a:avLst/>
              <a:gdLst>
                <a:gd name="connsiteX0" fmla="*/ 194270 w 560100"/>
                <a:gd name="connsiteY0" fmla="*/ 110334 h 344377"/>
                <a:gd name="connsiteX1" fmla="*/ 553449 w 560100"/>
                <a:gd name="connsiteY1" fmla="*/ 16717 h 344377"/>
                <a:gd name="connsiteX2" fmla="*/ 560101 w 560100"/>
                <a:gd name="connsiteY2" fmla="*/ 6687 h 344377"/>
                <a:gd name="connsiteX3" fmla="*/ 560101 w 560100"/>
                <a:gd name="connsiteY3" fmla="*/ 6687 h 344377"/>
                <a:gd name="connsiteX4" fmla="*/ 550123 w 560100"/>
                <a:gd name="connsiteY4" fmla="*/ 0 h 344377"/>
                <a:gd name="connsiteX5" fmla="*/ 174316 w 560100"/>
                <a:gd name="connsiteY5" fmla="*/ 96960 h 344377"/>
                <a:gd name="connsiteX6" fmla="*/ 167664 w 560100"/>
                <a:gd name="connsiteY6" fmla="*/ 103647 h 344377"/>
                <a:gd name="connsiteX7" fmla="*/ 170990 w 560100"/>
                <a:gd name="connsiteY7" fmla="*/ 113678 h 344377"/>
                <a:gd name="connsiteX8" fmla="*/ 274088 w 560100"/>
                <a:gd name="connsiteY8" fmla="*/ 220669 h 344377"/>
                <a:gd name="connsiteX9" fmla="*/ 31309 w 560100"/>
                <a:gd name="connsiteY9" fmla="*/ 290882 h 344377"/>
                <a:gd name="connsiteX10" fmla="*/ 74544 w 560100"/>
                <a:gd name="connsiteY10" fmla="*/ 227356 h 344377"/>
                <a:gd name="connsiteX11" fmla="*/ 71218 w 560100"/>
                <a:gd name="connsiteY11" fmla="*/ 213982 h 344377"/>
                <a:gd name="connsiteX12" fmla="*/ 71218 w 560100"/>
                <a:gd name="connsiteY12" fmla="*/ 213982 h 344377"/>
                <a:gd name="connsiteX13" fmla="*/ 57915 w 560100"/>
                <a:gd name="connsiteY13" fmla="*/ 217325 h 344377"/>
                <a:gd name="connsiteX14" fmla="*/ 57915 w 560100"/>
                <a:gd name="connsiteY14" fmla="*/ 217325 h 344377"/>
                <a:gd name="connsiteX15" fmla="*/ 1378 w 560100"/>
                <a:gd name="connsiteY15" fmla="*/ 300912 h 344377"/>
                <a:gd name="connsiteX16" fmla="*/ 4703 w 560100"/>
                <a:gd name="connsiteY16" fmla="*/ 314286 h 344377"/>
                <a:gd name="connsiteX17" fmla="*/ 4703 w 560100"/>
                <a:gd name="connsiteY17" fmla="*/ 314286 h 344377"/>
                <a:gd name="connsiteX18" fmla="*/ 107801 w 560100"/>
                <a:gd name="connsiteY18" fmla="*/ 344377 h 344377"/>
                <a:gd name="connsiteX19" fmla="*/ 111127 w 560100"/>
                <a:gd name="connsiteY19" fmla="*/ 344377 h 344377"/>
                <a:gd name="connsiteX20" fmla="*/ 121104 w 560100"/>
                <a:gd name="connsiteY20" fmla="*/ 337690 h 344377"/>
                <a:gd name="connsiteX21" fmla="*/ 114452 w 560100"/>
                <a:gd name="connsiteY21" fmla="*/ 324316 h 344377"/>
                <a:gd name="connsiteX22" fmla="*/ 114452 w 560100"/>
                <a:gd name="connsiteY22" fmla="*/ 324316 h 344377"/>
                <a:gd name="connsiteX23" fmla="*/ 44612 w 560100"/>
                <a:gd name="connsiteY23" fmla="*/ 304255 h 344377"/>
                <a:gd name="connsiteX24" fmla="*/ 294042 w 560100"/>
                <a:gd name="connsiteY24" fmla="*/ 230699 h 344377"/>
                <a:gd name="connsiteX25" fmla="*/ 300693 w 560100"/>
                <a:gd name="connsiteY25" fmla="*/ 224012 h 344377"/>
                <a:gd name="connsiteX26" fmla="*/ 297368 w 560100"/>
                <a:gd name="connsiteY26" fmla="*/ 213982 h 344377"/>
                <a:gd name="connsiteX27" fmla="*/ 194270 w 560100"/>
                <a:gd name="connsiteY27" fmla="*/ 110334 h 34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60100" h="344377">
                  <a:moveTo>
                    <a:pt x="194270" y="110334"/>
                  </a:moveTo>
                  <a:lnTo>
                    <a:pt x="553449" y="16717"/>
                  </a:lnTo>
                  <a:cubicBezTo>
                    <a:pt x="556775" y="16717"/>
                    <a:pt x="560101" y="10030"/>
                    <a:pt x="560101" y="6687"/>
                  </a:cubicBezTo>
                  <a:cubicBezTo>
                    <a:pt x="560101" y="6687"/>
                    <a:pt x="560101" y="6687"/>
                    <a:pt x="560101" y="6687"/>
                  </a:cubicBezTo>
                  <a:cubicBezTo>
                    <a:pt x="560101" y="0"/>
                    <a:pt x="553449" y="0"/>
                    <a:pt x="550123" y="0"/>
                  </a:cubicBezTo>
                  <a:lnTo>
                    <a:pt x="174316" y="96960"/>
                  </a:lnTo>
                  <a:cubicBezTo>
                    <a:pt x="170990" y="96960"/>
                    <a:pt x="167664" y="100304"/>
                    <a:pt x="167664" y="103647"/>
                  </a:cubicBezTo>
                  <a:cubicBezTo>
                    <a:pt x="167664" y="106991"/>
                    <a:pt x="167664" y="110334"/>
                    <a:pt x="170990" y="113678"/>
                  </a:cubicBezTo>
                  <a:lnTo>
                    <a:pt x="274088" y="220669"/>
                  </a:lnTo>
                  <a:lnTo>
                    <a:pt x="31309" y="290882"/>
                  </a:lnTo>
                  <a:lnTo>
                    <a:pt x="74544" y="227356"/>
                  </a:lnTo>
                  <a:cubicBezTo>
                    <a:pt x="77869" y="224012"/>
                    <a:pt x="77869" y="217325"/>
                    <a:pt x="71218" y="213982"/>
                  </a:cubicBezTo>
                  <a:cubicBezTo>
                    <a:pt x="71218" y="213982"/>
                    <a:pt x="71218" y="213982"/>
                    <a:pt x="71218" y="213982"/>
                  </a:cubicBezTo>
                  <a:cubicBezTo>
                    <a:pt x="67892" y="210638"/>
                    <a:pt x="61241" y="210638"/>
                    <a:pt x="57915" y="217325"/>
                  </a:cubicBezTo>
                  <a:cubicBezTo>
                    <a:pt x="57915" y="217325"/>
                    <a:pt x="57915" y="217325"/>
                    <a:pt x="57915" y="217325"/>
                  </a:cubicBezTo>
                  <a:lnTo>
                    <a:pt x="1378" y="300912"/>
                  </a:lnTo>
                  <a:cubicBezTo>
                    <a:pt x="-1948" y="304255"/>
                    <a:pt x="1378" y="310942"/>
                    <a:pt x="4703" y="314286"/>
                  </a:cubicBezTo>
                  <a:cubicBezTo>
                    <a:pt x="4703" y="314286"/>
                    <a:pt x="4703" y="314286"/>
                    <a:pt x="4703" y="314286"/>
                  </a:cubicBezTo>
                  <a:lnTo>
                    <a:pt x="107801" y="344377"/>
                  </a:lnTo>
                  <a:lnTo>
                    <a:pt x="111127" y="344377"/>
                  </a:lnTo>
                  <a:cubicBezTo>
                    <a:pt x="114452" y="344377"/>
                    <a:pt x="117778" y="341034"/>
                    <a:pt x="121104" y="337690"/>
                  </a:cubicBezTo>
                  <a:cubicBezTo>
                    <a:pt x="121104" y="334347"/>
                    <a:pt x="121104" y="327660"/>
                    <a:pt x="114452" y="324316"/>
                  </a:cubicBezTo>
                  <a:cubicBezTo>
                    <a:pt x="114452" y="324316"/>
                    <a:pt x="114452" y="324316"/>
                    <a:pt x="114452" y="324316"/>
                  </a:cubicBezTo>
                  <a:lnTo>
                    <a:pt x="44612" y="304255"/>
                  </a:lnTo>
                  <a:lnTo>
                    <a:pt x="294042" y="230699"/>
                  </a:lnTo>
                  <a:cubicBezTo>
                    <a:pt x="297368" y="230699"/>
                    <a:pt x="300693" y="227356"/>
                    <a:pt x="300693" y="224012"/>
                  </a:cubicBezTo>
                  <a:cubicBezTo>
                    <a:pt x="300693" y="220669"/>
                    <a:pt x="300693" y="217325"/>
                    <a:pt x="297368" y="213982"/>
                  </a:cubicBezTo>
                  <a:lnTo>
                    <a:pt x="194270" y="110334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Freeform 55">
              <a:extLst>
                <a:ext uri="{FF2B5EF4-FFF2-40B4-BE49-F238E27FC236}">
                  <a16:creationId xmlns:a16="http://schemas.microsoft.com/office/drawing/2014/main" id="{6865F545-5EC4-2060-9CEB-1F1EA676930B}"/>
                </a:ext>
              </a:extLst>
            </p:cNvPr>
            <p:cNvSpPr/>
            <p:nvPr/>
          </p:nvSpPr>
          <p:spPr>
            <a:xfrm>
              <a:off x="5706798" y="1458772"/>
              <a:ext cx="2502124" cy="3704415"/>
            </a:xfrm>
            <a:custGeom>
              <a:avLst/>
              <a:gdLst>
                <a:gd name="connsiteX0" fmla="*/ 1124098 w 1925598"/>
                <a:gd name="connsiteY0" fmla="*/ 1627156 h 2850864"/>
                <a:gd name="connsiteX1" fmla="*/ 1064234 w 1925598"/>
                <a:gd name="connsiteY1" fmla="*/ 1205879 h 2850864"/>
                <a:gd name="connsiteX2" fmla="*/ 1134075 w 1925598"/>
                <a:gd name="connsiteY2" fmla="*/ 1135666 h 2850864"/>
                <a:gd name="connsiteX3" fmla="*/ 1130749 w 1925598"/>
                <a:gd name="connsiteY3" fmla="*/ 1122293 h 2850864"/>
                <a:gd name="connsiteX4" fmla="*/ 1130749 w 1925598"/>
                <a:gd name="connsiteY4" fmla="*/ 1122293 h 2850864"/>
                <a:gd name="connsiteX5" fmla="*/ 1117446 w 1925598"/>
                <a:gd name="connsiteY5" fmla="*/ 1125636 h 2850864"/>
                <a:gd name="connsiteX6" fmla="*/ 1117446 w 1925598"/>
                <a:gd name="connsiteY6" fmla="*/ 1125636 h 2850864"/>
                <a:gd name="connsiteX7" fmla="*/ 784873 w 1925598"/>
                <a:gd name="connsiteY7" fmla="*/ 1182475 h 2850864"/>
                <a:gd name="connsiteX8" fmla="*/ 728335 w 1925598"/>
                <a:gd name="connsiteY8" fmla="*/ 848128 h 2850864"/>
                <a:gd name="connsiteX9" fmla="*/ 771570 w 1925598"/>
                <a:gd name="connsiteY9" fmla="*/ 801320 h 2850864"/>
                <a:gd name="connsiteX10" fmla="*/ 921228 w 1925598"/>
                <a:gd name="connsiteY10" fmla="*/ 951776 h 2850864"/>
                <a:gd name="connsiteX11" fmla="*/ 924554 w 1925598"/>
                <a:gd name="connsiteY11" fmla="*/ 951776 h 2850864"/>
                <a:gd name="connsiteX12" fmla="*/ 934531 w 1925598"/>
                <a:gd name="connsiteY12" fmla="*/ 941745 h 2850864"/>
                <a:gd name="connsiteX13" fmla="*/ 927879 w 1925598"/>
                <a:gd name="connsiteY13" fmla="*/ 935058 h 2850864"/>
                <a:gd name="connsiteX14" fmla="*/ 791524 w 1925598"/>
                <a:gd name="connsiteY14" fmla="*/ 674268 h 2850864"/>
                <a:gd name="connsiteX15" fmla="*/ 871342 w 1925598"/>
                <a:gd name="connsiteY15" fmla="*/ 563934 h 2850864"/>
                <a:gd name="connsiteX16" fmla="*/ 874668 w 1925598"/>
                <a:gd name="connsiteY16" fmla="*/ 550560 h 2850864"/>
                <a:gd name="connsiteX17" fmla="*/ 861365 w 1925598"/>
                <a:gd name="connsiteY17" fmla="*/ 547216 h 2850864"/>
                <a:gd name="connsiteX18" fmla="*/ 768244 w 1925598"/>
                <a:gd name="connsiteY18" fmla="*/ 767885 h 2850864"/>
                <a:gd name="connsiteX19" fmla="*/ 771570 w 1925598"/>
                <a:gd name="connsiteY19" fmla="*/ 777916 h 2850864"/>
                <a:gd name="connsiteX20" fmla="*/ 678449 w 1925598"/>
                <a:gd name="connsiteY20" fmla="*/ 911654 h 2850864"/>
                <a:gd name="connsiteX21" fmla="*/ 262733 w 1925598"/>
                <a:gd name="connsiteY21" fmla="*/ 911654 h 2850864"/>
                <a:gd name="connsiteX22" fmla="*/ 16629 w 1925598"/>
                <a:gd name="connsiteY22" fmla="*/ 680955 h 2850864"/>
                <a:gd name="connsiteX23" fmla="*/ 246104 w 1925598"/>
                <a:gd name="connsiteY23" fmla="*/ 433538 h 2850864"/>
                <a:gd name="connsiteX24" fmla="*/ 262733 w 1925598"/>
                <a:gd name="connsiteY24" fmla="*/ 433538 h 2850864"/>
                <a:gd name="connsiteX25" fmla="*/ 266059 w 1925598"/>
                <a:gd name="connsiteY25" fmla="*/ 433538 h 2850864"/>
                <a:gd name="connsiteX26" fmla="*/ 465602 w 1925598"/>
                <a:gd name="connsiteY26" fmla="*/ 540529 h 2850864"/>
                <a:gd name="connsiteX27" fmla="*/ 375808 w 1925598"/>
                <a:gd name="connsiteY27" fmla="*/ 791289 h 2850864"/>
                <a:gd name="connsiteX28" fmla="*/ 385785 w 1925598"/>
                <a:gd name="connsiteY28" fmla="*/ 797976 h 2850864"/>
                <a:gd name="connsiteX29" fmla="*/ 385785 w 1925598"/>
                <a:gd name="connsiteY29" fmla="*/ 797976 h 2850864"/>
                <a:gd name="connsiteX30" fmla="*/ 392436 w 1925598"/>
                <a:gd name="connsiteY30" fmla="*/ 787946 h 2850864"/>
                <a:gd name="connsiteX31" fmla="*/ 542094 w 1925598"/>
                <a:gd name="connsiteY31" fmla="*/ 520469 h 2850864"/>
                <a:gd name="connsiteX32" fmla="*/ 548746 w 1925598"/>
                <a:gd name="connsiteY32" fmla="*/ 510438 h 2850864"/>
                <a:gd name="connsiteX33" fmla="*/ 538769 w 1925598"/>
                <a:gd name="connsiteY33" fmla="*/ 503751 h 2850864"/>
                <a:gd name="connsiteX34" fmla="*/ 535443 w 1925598"/>
                <a:gd name="connsiteY34" fmla="*/ 503751 h 2850864"/>
                <a:gd name="connsiteX35" fmla="*/ 482231 w 1925598"/>
                <a:gd name="connsiteY35" fmla="*/ 530499 h 2850864"/>
                <a:gd name="connsiteX36" fmla="*/ 292664 w 1925598"/>
                <a:gd name="connsiteY36" fmla="*/ 416821 h 2850864"/>
                <a:gd name="connsiteX37" fmla="*/ 292664 w 1925598"/>
                <a:gd name="connsiteY37" fmla="*/ 410134 h 2850864"/>
                <a:gd name="connsiteX38" fmla="*/ 282687 w 1925598"/>
                <a:gd name="connsiteY38" fmla="*/ 343265 h 2850864"/>
                <a:gd name="connsiteX39" fmla="*/ 518814 w 1925598"/>
                <a:gd name="connsiteY39" fmla="*/ 105879 h 2850864"/>
                <a:gd name="connsiteX40" fmla="*/ 538769 w 1925598"/>
                <a:gd name="connsiteY40" fmla="*/ 105879 h 2850864"/>
                <a:gd name="connsiteX41" fmla="*/ 715032 w 1925598"/>
                <a:gd name="connsiteY41" fmla="*/ 209526 h 2850864"/>
                <a:gd name="connsiteX42" fmla="*/ 754941 w 1925598"/>
                <a:gd name="connsiteY42" fmla="*/ 316517 h 2850864"/>
                <a:gd name="connsiteX43" fmla="*/ 754941 w 1925598"/>
                <a:gd name="connsiteY43" fmla="*/ 316517 h 2850864"/>
                <a:gd name="connsiteX44" fmla="*/ 621912 w 1925598"/>
                <a:gd name="connsiteY44" fmla="*/ 530499 h 2850864"/>
                <a:gd name="connsiteX45" fmla="*/ 631889 w 1925598"/>
                <a:gd name="connsiteY45" fmla="*/ 540529 h 2850864"/>
                <a:gd name="connsiteX46" fmla="*/ 641866 w 1925598"/>
                <a:gd name="connsiteY46" fmla="*/ 530499 h 2850864"/>
                <a:gd name="connsiteX47" fmla="*/ 821456 w 1925598"/>
                <a:gd name="connsiteY47" fmla="*/ 323204 h 2850864"/>
                <a:gd name="connsiteX48" fmla="*/ 1007697 w 1925598"/>
                <a:gd name="connsiteY48" fmla="*/ 430195 h 2850864"/>
                <a:gd name="connsiteX49" fmla="*/ 1021000 w 1925598"/>
                <a:gd name="connsiteY49" fmla="*/ 433538 h 2850864"/>
                <a:gd name="connsiteX50" fmla="*/ 1024326 w 1925598"/>
                <a:gd name="connsiteY50" fmla="*/ 420165 h 2850864"/>
                <a:gd name="connsiteX51" fmla="*/ 1024326 w 1925598"/>
                <a:gd name="connsiteY51" fmla="*/ 420165 h 2850864"/>
                <a:gd name="connsiteX52" fmla="*/ 778221 w 1925598"/>
                <a:gd name="connsiteY52" fmla="*/ 309830 h 2850864"/>
                <a:gd name="connsiteX53" fmla="*/ 774896 w 1925598"/>
                <a:gd name="connsiteY53" fmla="*/ 309830 h 2850864"/>
                <a:gd name="connsiteX54" fmla="*/ 734987 w 1925598"/>
                <a:gd name="connsiteY54" fmla="*/ 199496 h 2850864"/>
                <a:gd name="connsiteX55" fmla="*/ 1014348 w 1925598"/>
                <a:gd name="connsiteY55" fmla="*/ 15605 h 2850864"/>
                <a:gd name="connsiteX56" fmla="*/ 1197264 w 1925598"/>
                <a:gd name="connsiteY56" fmla="*/ 192809 h 2850864"/>
                <a:gd name="connsiteX57" fmla="*/ 991068 w 1925598"/>
                <a:gd name="connsiteY57" fmla="*/ 256335 h 2850864"/>
                <a:gd name="connsiteX58" fmla="*/ 991068 w 1925598"/>
                <a:gd name="connsiteY58" fmla="*/ 269709 h 2850864"/>
                <a:gd name="connsiteX59" fmla="*/ 1004371 w 1925598"/>
                <a:gd name="connsiteY59" fmla="*/ 269709 h 2850864"/>
                <a:gd name="connsiteX60" fmla="*/ 1007697 w 1925598"/>
                <a:gd name="connsiteY60" fmla="*/ 266365 h 2850864"/>
                <a:gd name="connsiteX61" fmla="*/ 1293710 w 1925598"/>
                <a:gd name="connsiteY61" fmla="*/ 259678 h 2850864"/>
                <a:gd name="connsiteX62" fmla="*/ 1356899 w 1925598"/>
                <a:gd name="connsiteY62" fmla="*/ 400104 h 2850864"/>
                <a:gd name="connsiteX63" fmla="*/ 1366876 w 1925598"/>
                <a:gd name="connsiteY63" fmla="*/ 410134 h 2850864"/>
                <a:gd name="connsiteX64" fmla="*/ 1376853 w 1925598"/>
                <a:gd name="connsiteY64" fmla="*/ 400104 h 2850864"/>
                <a:gd name="connsiteX65" fmla="*/ 1376853 w 1925598"/>
                <a:gd name="connsiteY65" fmla="*/ 400104 h 2850864"/>
                <a:gd name="connsiteX66" fmla="*/ 1237172 w 1925598"/>
                <a:gd name="connsiteY66" fmla="*/ 199496 h 2850864"/>
                <a:gd name="connsiteX67" fmla="*/ 1227195 w 1925598"/>
                <a:gd name="connsiteY67" fmla="*/ 196152 h 2850864"/>
                <a:gd name="connsiteX68" fmla="*/ 1270430 w 1925598"/>
                <a:gd name="connsiteY68" fmla="*/ 149344 h 2850864"/>
                <a:gd name="connsiteX69" fmla="*/ 1273755 w 1925598"/>
                <a:gd name="connsiteY69" fmla="*/ 149344 h 2850864"/>
                <a:gd name="connsiteX70" fmla="*/ 1403459 w 1925598"/>
                <a:gd name="connsiteY70" fmla="*/ 102535 h 2850864"/>
                <a:gd name="connsiteX71" fmla="*/ 1413436 w 1925598"/>
                <a:gd name="connsiteY71" fmla="*/ 102535 h 2850864"/>
                <a:gd name="connsiteX72" fmla="*/ 1649563 w 1925598"/>
                <a:gd name="connsiteY72" fmla="*/ 339921 h 2850864"/>
                <a:gd name="connsiteX73" fmla="*/ 1649563 w 1925598"/>
                <a:gd name="connsiteY73" fmla="*/ 343265 h 2850864"/>
                <a:gd name="connsiteX74" fmla="*/ 1639586 w 1925598"/>
                <a:gd name="connsiteY74" fmla="*/ 410134 h 2850864"/>
                <a:gd name="connsiteX75" fmla="*/ 1446694 w 1925598"/>
                <a:gd name="connsiteY75" fmla="*/ 517125 h 2850864"/>
                <a:gd name="connsiteX76" fmla="*/ 1243824 w 1925598"/>
                <a:gd name="connsiteY76" fmla="*/ 520469 h 2850864"/>
                <a:gd name="connsiteX77" fmla="*/ 1240498 w 1925598"/>
                <a:gd name="connsiteY77" fmla="*/ 533842 h 2850864"/>
                <a:gd name="connsiteX78" fmla="*/ 1253801 w 1925598"/>
                <a:gd name="connsiteY78" fmla="*/ 537186 h 2850864"/>
                <a:gd name="connsiteX79" fmla="*/ 1253801 w 1925598"/>
                <a:gd name="connsiteY79" fmla="*/ 537186 h 2850864"/>
                <a:gd name="connsiteX80" fmla="*/ 1499905 w 1925598"/>
                <a:gd name="connsiteY80" fmla="*/ 594025 h 2850864"/>
                <a:gd name="connsiteX81" fmla="*/ 1519860 w 1925598"/>
                <a:gd name="connsiteY81" fmla="*/ 741137 h 2850864"/>
                <a:gd name="connsiteX82" fmla="*/ 1526511 w 1925598"/>
                <a:gd name="connsiteY82" fmla="*/ 751168 h 2850864"/>
                <a:gd name="connsiteX83" fmla="*/ 1529837 w 1925598"/>
                <a:gd name="connsiteY83" fmla="*/ 751168 h 2850864"/>
                <a:gd name="connsiteX84" fmla="*/ 1539814 w 1925598"/>
                <a:gd name="connsiteY84" fmla="*/ 744481 h 2850864"/>
                <a:gd name="connsiteX85" fmla="*/ 1469974 w 1925598"/>
                <a:gd name="connsiteY85" fmla="*/ 530499 h 2850864"/>
                <a:gd name="connsiteX86" fmla="*/ 1466648 w 1925598"/>
                <a:gd name="connsiteY86" fmla="*/ 527155 h 2850864"/>
                <a:gd name="connsiteX87" fmla="*/ 1666192 w 1925598"/>
                <a:gd name="connsiteY87" fmla="*/ 426851 h 2850864"/>
                <a:gd name="connsiteX88" fmla="*/ 1905644 w 1925598"/>
                <a:gd name="connsiteY88" fmla="*/ 610742 h 2850864"/>
                <a:gd name="connsiteX89" fmla="*/ 1915622 w 1925598"/>
                <a:gd name="connsiteY89" fmla="*/ 617429 h 2850864"/>
                <a:gd name="connsiteX90" fmla="*/ 1918947 w 1925598"/>
                <a:gd name="connsiteY90" fmla="*/ 617429 h 2850864"/>
                <a:gd name="connsiteX91" fmla="*/ 1925599 w 1925598"/>
                <a:gd name="connsiteY91" fmla="*/ 607399 h 2850864"/>
                <a:gd name="connsiteX92" fmla="*/ 1669517 w 1925598"/>
                <a:gd name="connsiteY92" fmla="*/ 406791 h 2850864"/>
                <a:gd name="connsiteX93" fmla="*/ 1666192 w 1925598"/>
                <a:gd name="connsiteY93" fmla="*/ 406791 h 2850864"/>
                <a:gd name="connsiteX94" fmla="*/ 1489928 w 1925598"/>
                <a:gd name="connsiteY94" fmla="*/ 89161 h 2850864"/>
                <a:gd name="connsiteX95" fmla="*/ 1420088 w 1925598"/>
                <a:gd name="connsiteY95" fmla="*/ 79131 h 2850864"/>
                <a:gd name="connsiteX96" fmla="*/ 1383505 w 1925598"/>
                <a:gd name="connsiteY96" fmla="*/ 79131 h 2850864"/>
                <a:gd name="connsiteX97" fmla="*/ 1263778 w 1925598"/>
                <a:gd name="connsiteY97" fmla="*/ 125939 h 2850864"/>
                <a:gd name="connsiteX98" fmla="*/ 1260452 w 1925598"/>
                <a:gd name="connsiteY98" fmla="*/ 129283 h 2850864"/>
                <a:gd name="connsiteX99" fmla="*/ 1257127 w 1925598"/>
                <a:gd name="connsiteY99" fmla="*/ 129283 h 2850864"/>
                <a:gd name="connsiteX100" fmla="*/ 1250475 w 1925598"/>
                <a:gd name="connsiteY100" fmla="*/ 146000 h 2850864"/>
                <a:gd name="connsiteX101" fmla="*/ 1210566 w 1925598"/>
                <a:gd name="connsiteY101" fmla="*/ 189465 h 2850864"/>
                <a:gd name="connsiteX102" fmla="*/ 894622 w 1925598"/>
                <a:gd name="connsiteY102" fmla="*/ 8918 h 2850864"/>
                <a:gd name="connsiteX103" fmla="*/ 715032 w 1925598"/>
                <a:gd name="connsiteY103" fmla="*/ 189465 h 2850864"/>
                <a:gd name="connsiteX104" fmla="*/ 538769 w 1925598"/>
                <a:gd name="connsiteY104" fmla="*/ 95848 h 2850864"/>
                <a:gd name="connsiteX105" fmla="*/ 532117 w 1925598"/>
                <a:gd name="connsiteY105" fmla="*/ 95848 h 2850864"/>
                <a:gd name="connsiteX106" fmla="*/ 515488 w 1925598"/>
                <a:gd name="connsiteY106" fmla="*/ 95848 h 2850864"/>
                <a:gd name="connsiteX107" fmla="*/ 259407 w 1925598"/>
                <a:gd name="connsiteY107" fmla="*/ 349952 h 2850864"/>
                <a:gd name="connsiteX108" fmla="*/ 269384 w 1925598"/>
                <a:gd name="connsiteY108" fmla="*/ 420165 h 2850864"/>
                <a:gd name="connsiteX109" fmla="*/ 259407 w 1925598"/>
                <a:gd name="connsiteY109" fmla="*/ 420165 h 2850864"/>
                <a:gd name="connsiteX110" fmla="*/ 206195 w 1925598"/>
                <a:gd name="connsiteY110" fmla="*/ 426851 h 2850864"/>
                <a:gd name="connsiteX111" fmla="*/ 0 w 1925598"/>
                <a:gd name="connsiteY111" fmla="*/ 677612 h 2850864"/>
                <a:gd name="connsiteX112" fmla="*/ 0 w 1925598"/>
                <a:gd name="connsiteY112" fmla="*/ 680955 h 2850864"/>
                <a:gd name="connsiteX113" fmla="*/ 256081 w 1925598"/>
                <a:gd name="connsiteY113" fmla="*/ 935058 h 2850864"/>
                <a:gd name="connsiteX114" fmla="*/ 668472 w 1925598"/>
                <a:gd name="connsiteY114" fmla="*/ 935058 h 2850864"/>
                <a:gd name="connsiteX115" fmla="*/ 668472 w 1925598"/>
                <a:gd name="connsiteY115" fmla="*/ 938402 h 2850864"/>
                <a:gd name="connsiteX116" fmla="*/ 868016 w 1925598"/>
                <a:gd name="connsiteY116" fmla="*/ 1246001 h 2850864"/>
                <a:gd name="connsiteX117" fmla="*/ 1044280 w 1925598"/>
                <a:gd name="connsiteY117" fmla="*/ 1219253 h 2850864"/>
                <a:gd name="connsiteX118" fmla="*/ 1104143 w 1925598"/>
                <a:gd name="connsiteY118" fmla="*/ 1623812 h 2850864"/>
                <a:gd name="connsiteX119" fmla="*/ 961137 w 1925598"/>
                <a:gd name="connsiteY119" fmla="*/ 2850865 h 2850864"/>
                <a:gd name="connsiteX120" fmla="*/ 984417 w 1925598"/>
                <a:gd name="connsiteY120" fmla="*/ 2850865 h 2850864"/>
                <a:gd name="connsiteX121" fmla="*/ 1124098 w 1925598"/>
                <a:gd name="connsiteY121" fmla="*/ 1627156 h 285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925598" h="2850864">
                  <a:moveTo>
                    <a:pt x="1124098" y="1627156"/>
                  </a:moveTo>
                  <a:cubicBezTo>
                    <a:pt x="1183961" y="1436578"/>
                    <a:pt x="1164006" y="1279436"/>
                    <a:pt x="1064234" y="1205879"/>
                  </a:cubicBezTo>
                  <a:cubicBezTo>
                    <a:pt x="1090840" y="1189162"/>
                    <a:pt x="1117446" y="1162414"/>
                    <a:pt x="1134075" y="1135666"/>
                  </a:cubicBezTo>
                  <a:cubicBezTo>
                    <a:pt x="1137400" y="1132323"/>
                    <a:pt x="1137400" y="1125636"/>
                    <a:pt x="1130749" y="1122293"/>
                  </a:cubicBezTo>
                  <a:cubicBezTo>
                    <a:pt x="1130749" y="1122293"/>
                    <a:pt x="1130749" y="1122293"/>
                    <a:pt x="1130749" y="1122293"/>
                  </a:cubicBezTo>
                  <a:cubicBezTo>
                    <a:pt x="1127423" y="1118949"/>
                    <a:pt x="1120772" y="1118949"/>
                    <a:pt x="1117446" y="1125636"/>
                  </a:cubicBezTo>
                  <a:cubicBezTo>
                    <a:pt x="1117446" y="1125636"/>
                    <a:pt x="1117446" y="1125636"/>
                    <a:pt x="1117446" y="1125636"/>
                  </a:cubicBezTo>
                  <a:cubicBezTo>
                    <a:pt x="1040954" y="1232627"/>
                    <a:pt x="891296" y="1259375"/>
                    <a:pt x="784873" y="1182475"/>
                  </a:cubicBezTo>
                  <a:cubicBezTo>
                    <a:pt x="678449" y="1105575"/>
                    <a:pt x="651844" y="955119"/>
                    <a:pt x="728335" y="848128"/>
                  </a:cubicBezTo>
                  <a:cubicBezTo>
                    <a:pt x="741638" y="831411"/>
                    <a:pt x="754941" y="814694"/>
                    <a:pt x="771570" y="801320"/>
                  </a:cubicBezTo>
                  <a:cubicBezTo>
                    <a:pt x="794850" y="874876"/>
                    <a:pt x="851387" y="928372"/>
                    <a:pt x="921228" y="951776"/>
                  </a:cubicBezTo>
                  <a:lnTo>
                    <a:pt x="924554" y="951776"/>
                  </a:lnTo>
                  <a:cubicBezTo>
                    <a:pt x="931205" y="951776"/>
                    <a:pt x="934531" y="948432"/>
                    <a:pt x="934531" y="941745"/>
                  </a:cubicBezTo>
                  <a:cubicBezTo>
                    <a:pt x="934531" y="938402"/>
                    <a:pt x="931205" y="935058"/>
                    <a:pt x="927879" y="935058"/>
                  </a:cubicBezTo>
                  <a:cubicBezTo>
                    <a:pt x="818130" y="901624"/>
                    <a:pt x="754941" y="784602"/>
                    <a:pt x="791524" y="674268"/>
                  </a:cubicBezTo>
                  <a:cubicBezTo>
                    <a:pt x="804827" y="630803"/>
                    <a:pt x="831433" y="590681"/>
                    <a:pt x="871342" y="563934"/>
                  </a:cubicBezTo>
                  <a:cubicBezTo>
                    <a:pt x="874668" y="560590"/>
                    <a:pt x="877993" y="553903"/>
                    <a:pt x="874668" y="550560"/>
                  </a:cubicBezTo>
                  <a:cubicBezTo>
                    <a:pt x="871342" y="547216"/>
                    <a:pt x="864690" y="543873"/>
                    <a:pt x="861365" y="547216"/>
                  </a:cubicBezTo>
                  <a:cubicBezTo>
                    <a:pt x="791524" y="597368"/>
                    <a:pt x="754941" y="680955"/>
                    <a:pt x="768244" y="767885"/>
                  </a:cubicBezTo>
                  <a:lnTo>
                    <a:pt x="771570" y="777916"/>
                  </a:lnTo>
                  <a:cubicBezTo>
                    <a:pt x="728335" y="811350"/>
                    <a:pt x="695078" y="858159"/>
                    <a:pt x="678449" y="911654"/>
                  </a:cubicBezTo>
                  <a:lnTo>
                    <a:pt x="262733" y="911654"/>
                  </a:lnTo>
                  <a:cubicBezTo>
                    <a:pt x="133029" y="914998"/>
                    <a:pt x="23280" y="814694"/>
                    <a:pt x="16629" y="680955"/>
                  </a:cubicBezTo>
                  <a:cubicBezTo>
                    <a:pt x="13303" y="550560"/>
                    <a:pt x="113075" y="440225"/>
                    <a:pt x="246104" y="433538"/>
                  </a:cubicBezTo>
                  <a:cubicBezTo>
                    <a:pt x="252756" y="433538"/>
                    <a:pt x="256081" y="433538"/>
                    <a:pt x="262733" y="433538"/>
                  </a:cubicBezTo>
                  <a:lnTo>
                    <a:pt x="266059" y="433538"/>
                  </a:lnTo>
                  <a:cubicBezTo>
                    <a:pt x="345876" y="433538"/>
                    <a:pt x="422368" y="473660"/>
                    <a:pt x="465602" y="540529"/>
                  </a:cubicBezTo>
                  <a:cubicBezTo>
                    <a:pt x="392436" y="600712"/>
                    <a:pt x="355853" y="697672"/>
                    <a:pt x="375808" y="791289"/>
                  </a:cubicBezTo>
                  <a:cubicBezTo>
                    <a:pt x="375808" y="794633"/>
                    <a:pt x="379133" y="797976"/>
                    <a:pt x="385785" y="797976"/>
                  </a:cubicBezTo>
                  <a:lnTo>
                    <a:pt x="385785" y="797976"/>
                  </a:lnTo>
                  <a:cubicBezTo>
                    <a:pt x="389111" y="797976"/>
                    <a:pt x="392436" y="791289"/>
                    <a:pt x="392436" y="787946"/>
                  </a:cubicBezTo>
                  <a:cubicBezTo>
                    <a:pt x="372482" y="674268"/>
                    <a:pt x="432345" y="563934"/>
                    <a:pt x="542094" y="520469"/>
                  </a:cubicBezTo>
                  <a:cubicBezTo>
                    <a:pt x="548746" y="520469"/>
                    <a:pt x="552072" y="513782"/>
                    <a:pt x="548746" y="510438"/>
                  </a:cubicBezTo>
                  <a:cubicBezTo>
                    <a:pt x="548746" y="503751"/>
                    <a:pt x="542094" y="500408"/>
                    <a:pt x="538769" y="503751"/>
                  </a:cubicBezTo>
                  <a:cubicBezTo>
                    <a:pt x="538769" y="503751"/>
                    <a:pt x="535443" y="503751"/>
                    <a:pt x="535443" y="503751"/>
                  </a:cubicBezTo>
                  <a:cubicBezTo>
                    <a:pt x="515488" y="510438"/>
                    <a:pt x="498860" y="520469"/>
                    <a:pt x="482231" y="530499"/>
                  </a:cubicBezTo>
                  <a:cubicBezTo>
                    <a:pt x="438997" y="466973"/>
                    <a:pt x="369156" y="423508"/>
                    <a:pt x="292664" y="416821"/>
                  </a:cubicBezTo>
                  <a:cubicBezTo>
                    <a:pt x="292664" y="413478"/>
                    <a:pt x="292664" y="413478"/>
                    <a:pt x="292664" y="410134"/>
                  </a:cubicBezTo>
                  <a:cubicBezTo>
                    <a:pt x="286013" y="390073"/>
                    <a:pt x="282687" y="366669"/>
                    <a:pt x="282687" y="343265"/>
                  </a:cubicBezTo>
                  <a:cubicBezTo>
                    <a:pt x="282687" y="212870"/>
                    <a:pt x="389111" y="105879"/>
                    <a:pt x="518814" y="105879"/>
                  </a:cubicBezTo>
                  <a:lnTo>
                    <a:pt x="538769" y="105879"/>
                  </a:lnTo>
                  <a:cubicBezTo>
                    <a:pt x="608609" y="112566"/>
                    <a:pt x="675124" y="149344"/>
                    <a:pt x="715032" y="209526"/>
                  </a:cubicBezTo>
                  <a:cubicBezTo>
                    <a:pt x="734987" y="239617"/>
                    <a:pt x="748290" y="276395"/>
                    <a:pt x="754941" y="316517"/>
                  </a:cubicBezTo>
                  <a:cubicBezTo>
                    <a:pt x="754941" y="316517"/>
                    <a:pt x="754941" y="316517"/>
                    <a:pt x="754941" y="316517"/>
                  </a:cubicBezTo>
                  <a:cubicBezTo>
                    <a:pt x="668472" y="353295"/>
                    <a:pt x="618586" y="440225"/>
                    <a:pt x="621912" y="530499"/>
                  </a:cubicBezTo>
                  <a:cubicBezTo>
                    <a:pt x="621912" y="533842"/>
                    <a:pt x="625238" y="540529"/>
                    <a:pt x="631889" y="540529"/>
                  </a:cubicBezTo>
                  <a:cubicBezTo>
                    <a:pt x="635215" y="540529"/>
                    <a:pt x="641866" y="537186"/>
                    <a:pt x="641866" y="530499"/>
                  </a:cubicBezTo>
                  <a:cubicBezTo>
                    <a:pt x="635215" y="423508"/>
                    <a:pt x="715032" y="329891"/>
                    <a:pt x="821456" y="323204"/>
                  </a:cubicBezTo>
                  <a:cubicBezTo>
                    <a:pt x="897948" y="319861"/>
                    <a:pt x="971114" y="359982"/>
                    <a:pt x="1007697" y="430195"/>
                  </a:cubicBezTo>
                  <a:cubicBezTo>
                    <a:pt x="1011023" y="433538"/>
                    <a:pt x="1014348" y="436882"/>
                    <a:pt x="1021000" y="433538"/>
                  </a:cubicBezTo>
                  <a:cubicBezTo>
                    <a:pt x="1024326" y="430195"/>
                    <a:pt x="1027651" y="426851"/>
                    <a:pt x="1024326" y="420165"/>
                  </a:cubicBezTo>
                  <a:cubicBezTo>
                    <a:pt x="1024326" y="420165"/>
                    <a:pt x="1024326" y="420165"/>
                    <a:pt x="1024326" y="420165"/>
                  </a:cubicBezTo>
                  <a:cubicBezTo>
                    <a:pt x="977765" y="333234"/>
                    <a:pt x="877993" y="286426"/>
                    <a:pt x="778221" y="309830"/>
                  </a:cubicBezTo>
                  <a:lnTo>
                    <a:pt x="774896" y="309830"/>
                  </a:lnTo>
                  <a:cubicBezTo>
                    <a:pt x="771570" y="269709"/>
                    <a:pt x="758267" y="232930"/>
                    <a:pt x="734987" y="199496"/>
                  </a:cubicBezTo>
                  <a:cubicBezTo>
                    <a:pt x="761593" y="69101"/>
                    <a:pt x="887970" y="-11143"/>
                    <a:pt x="1014348" y="15605"/>
                  </a:cubicBezTo>
                  <a:cubicBezTo>
                    <a:pt x="1104143" y="35666"/>
                    <a:pt x="1173983" y="105879"/>
                    <a:pt x="1197264" y="192809"/>
                  </a:cubicBezTo>
                  <a:cubicBezTo>
                    <a:pt x="1124098" y="176091"/>
                    <a:pt x="1044280" y="202839"/>
                    <a:pt x="991068" y="256335"/>
                  </a:cubicBezTo>
                  <a:cubicBezTo>
                    <a:pt x="987742" y="259678"/>
                    <a:pt x="987742" y="266365"/>
                    <a:pt x="991068" y="269709"/>
                  </a:cubicBezTo>
                  <a:cubicBezTo>
                    <a:pt x="994394" y="273052"/>
                    <a:pt x="1001045" y="273052"/>
                    <a:pt x="1004371" y="269709"/>
                  </a:cubicBezTo>
                  <a:cubicBezTo>
                    <a:pt x="1004371" y="269709"/>
                    <a:pt x="1004371" y="269709"/>
                    <a:pt x="1007697" y="266365"/>
                  </a:cubicBezTo>
                  <a:cubicBezTo>
                    <a:pt x="1084189" y="186122"/>
                    <a:pt x="1213892" y="182778"/>
                    <a:pt x="1293710" y="259678"/>
                  </a:cubicBezTo>
                  <a:cubicBezTo>
                    <a:pt x="1333619" y="296456"/>
                    <a:pt x="1353573" y="346608"/>
                    <a:pt x="1356899" y="400104"/>
                  </a:cubicBezTo>
                  <a:cubicBezTo>
                    <a:pt x="1356899" y="406791"/>
                    <a:pt x="1360224" y="410134"/>
                    <a:pt x="1366876" y="410134"/>
                  </a:cubicBezTo>
                  <a:cubicBezTo>
                    <a:pt x="1373527" y="410134"/>
                    <a:pt x="1376853" y="406791"/>
                    <a:pt x="1376853" y="400104"/>
                  </a:cubicBezTo>
                  <a:cubicBezTo>
                    <a:pt x="1376853" y="400104"/>
                    <a:pt x="1376853" y="400104"/>
                    <a:pt x="1376853" y="400104"/>
                  </a:cubicBezTo>
                  <a:cubicBezTo>
                    <a:pt x="1373527" y="309830"/>
                    <a:pt x="1316990" y="232930"/>
                    <a:pt x="1237172" y="199496"/>
                  </a:cubicBezTo>
                  <a:lnTo>
                    <a:pt x="1227195" y="196152"/>
                  </a:lnTo>
                  <a:cubicBezTo>
                    <a:pt x="1240498" y="179435"/>
                    <a:pt x="1253801" y="162718"/>
                    <a:pt x="1270430" y="149344"/>
                  </a:cubicBezTo>
                  <a:lnTo>
                    <a:pt x="1273755" y="149344"/>
                  </a:lnTo>
                  <a:cubicBezTo>
                    <a:pt x="1310338" y="119253"/>
                    <a:pt x="1356899" y="105879"/>
                    <a:pt x="1403459" y="102535"/>
                  </a:cubicBezTo>
                  <a:lnTo>
                    <a:pt x="1413436" y="102535"/>
                  </a:lnTo>
                  <a:cubicBezTo>
                    <a:pt x="1543140" y="102535"/>
                    <a:pt x="1649563" y="209526"/>
                    <a:pt x="1649563" y="339921"/>
                  </a:cubicBezTo>
                  <a:lnTo>
                    <a:pt x="1649563" y="343265"/>
                  </a:lnTo>
                  <a:cubicBezTo>
                    <a:pt x="1649563" y="366669"/>
                    <a:pt x="1646237" y="386730"/>
                    <a:pt x="1639586" y="410134"/>
                  </a:cubicBezTo>
                  <a:cubicBezTo>
                    <a:pt x="1563094" y="416821"/>
                    <a:pt x="1493254" y="456943"/>
                    <a:pt x="1446694" y="517125"/>
                  </a:cubicBezTo>
                  <a:cubicBezTo>
                    <a:pt x="1383505" y="480347"/>
                    <a:pt x="1307013" y="480347"/>
                    <a:pt x="1243824" y="520469"/>
                  </a:cubicBezTo>
                  <a:cubicBezTo>
                    <a:pt x="1240498" y="523812"/>
                    <a:pt x="1237172" y="527155"/>
                    <a:pt x="1240498" y="533842"/>
                  </a:cubicBezTo>
                  <a:cubicBezTo>
                    <a:pt x="1243824" y="540529"/>
                    <a:pt x="1247150" y="540529"/>
                    <a:pt x="1253801" y="537186"/>
                  </a:cubicBezTo>
                  <a:cubicBezTo>
                    <a:pt x="1253801" y="537186"/>
                    <a:pt x="1253801" y="537186"/>
                    <a:pt x="1253801" y="537186"/>
                  </a:cubicBezTo>
                  <a:cubicBezTo>
                    <a:pt x="1336944" y="483690"/>
                    <a:pt x="1446694" y="510438"/>
                    <a:pt x="1499905" y="594025"/>
                  </a:cubicBezTo>
                  <a:cubicBezTo>
                    <a:pt x="1526511" y="637490"/>
                    <a:pt x="1533163" y="690985"/>
                    <a:pt x="1519860" y="741137"/>
                  </a:cubicBezTo>
                  <a:cubicBezTo>
                    <a:pt x="1519860" y="747824"/>
                    <a:pt x="1519860" y="751168"/>
                    <a:pt x="1526511" y="751168"/>
                  </a:cubicBezTo>
                  <a:lnTo>
                    <a:pt x="1529837" y="751168"/>
                  </a:lnTo>
                  <a:cubicBezTo>
                    <a:pt x="1533163" y="751168"/>
                    <a:pt x="1536488" y="747824"/>
                    <a:pt x="1539814" y="744481"/>
                  </a:cubicBezTo>
                  <a:cubicBezTo>
                    <a:pt x="1563094" y="664238"/>
                    <a:pt x="1533163" y="580651"/>
                    <a:pt x="1469974" y="530499"/>
                  </a:cubicBezTo>
                  <a:lnTo>
                    <a:pt x="1466648" y="527155"/>
                  </a:lnTo>
                  <a:cubicBezTo>
                    <a:pt x="1513208" y="463630"/>
                    <a:pt x="1586374" y="426851"/>
                    <a:pt x="1666192" y="426851"/>
                  </a:cubicBezTo>
                  <a:cubicBezTo>
                    <a:pt x="1779267" y="423508"/>
                    <a:pt x="1879039" y="500408"/>
                    <a:pt x="1905644" y="610742"/>
                  </a:cubicBezTo>
                  <a:cubicBezTo>
                    <a:pt x="1905644" y="614086"/>
                    <a:pt x="1908970" y="617429"/>
                    <a:pt x="1915622" y="617429"/>
                  </a:cubicBezTo>
                  <a:lnTo>
                    <a:pt x="1918947" y="617429"/>
                  </a:lnTo>
                  <a:cubicBezTo>
                    <a:pt x="1925599" y="617429"/>
                    <a:pt x="1925599" y="610742"/>
                    <a:pt x="1925599" y="607399"/>
                  </a:cubicBezTo>
                  <a:cubicBezTo>
                    <a:pt x="1895667" y="490377"/>
                    <a:pt x="1789244" y="406791"/>
                    <a:pt x="1669517" y="406791"/>
                  </a:cubicBezTo>
                  <a:lnTo>
                    <a:pt x="1666192" y="406791"/>
                  </a:lnTo>
                  <a:cubicBezTo>
                    <a:pt x="1706101" y="269709"/>
                    <a:pt x="1626283" y="129283"/>
                    <a:pt x="1489928" y="89161"/>
                  </a:cubicBezTo>
                  <a:cubicBezTo>
                    <a:pt x="1466648" y="82474"/>
                    <a:pt x="1443368" y="79131"/>
                    <a:pt x="1420088" y="79131"/>
                  </a:cubicBezTo>
                  <a:lnTo>
                    <a:pt x="1383505" y="79131"/>
                  </a:lnTo>
                  <a:cubicBezTo>
                    <a:pt x="1340270" y="82474"/>
                    <a:pt x="1297036" y="99192"/>
                    <a:pt x="1263778" y="125939"/>
                  </a:cubicBezTo>
                  <a:lnTo>
                    <a:pt x="1260452" y="129283"/>
                  </a:lnTo>
                  <a:lnTo>
                    <a:pt x="1257127" y="129283"/>
                  </a:lnTo>
                  <a:lnTo>
                    <a:pt x="1250475" y="146000"/>
                  </a:lnTo>
                  <a:cubicBezTo>
                    <a:pt x="1233847" y="159374"/>
                    <a:pt x="1220544" y="172748"/>
                    <a:pt x="1210566" y="189465"/>
                  </a:cubicBezTo>
                  <a:cubicBezTo>
                    <a:pt x="1173983" y="52383"/>
                    <a:pt x="1030977" y="-27860"/>
                    <a:pt x="894622" y="8918"/>
                  </a:cubicBezTo>
                  <a:cubicBezTo>
                    <a:pt x="808153" y="32322"/>
                    <a:pt x="741638" y="102535"/>
                    <a:pt x="715032" y="189465"/>
                  </a:cubicBezTo>
                  <a:cubicBezTo>
                    <a:pt x="671798" y="135970"/>
                    <a:pt x="608609" y="102535"/>
                    <a:pt x="538769" y="95848"/>
                  </a:cubicBezTo>
                  <a:lnTo>
                    <a:pt x="532117" y="95848"/>
                  </a:lnTo>
                  <a:lnTo>
                    <a:pt x="515488" y="95848"/>
                  </a:lnTo>
                  <a:cubicBezTo>
                    <a:pt x="375808" y="95848"/>
                    <a:pt x="259407" y="209526"/>
                    <a:pt x="259407" y="349952"/>
                  </a:cubicBezTo>
                  <a:cubicBezTo>
                    <a:pt x="259407" y="373356"/>
                    <a:pt x="262733" y="396760"/>
                    <a:pt x="269384" y="420165"/>
                  </a:cubicBezTo>
                  <a:lnTo>
                    <a:pt x="259407" y="420165"/>
                  </a:lnTo>
                  <a:cubicBezTo>
                    <a:pt x="242778" y="420165"/>
                    <a:pt x="222824" y="423508"/>
                    <a:pt x="206195" y="426851"/>
                  </a:cubicBezTo>
                  <a:cubicBezTo>
                    <a:pt x="86469" y="450256"/>
                    <a:pt x="0" y="557247"/>
                    <a:pt x="0" y="677612"/>
                  </a:cubicBezTo>
                  <a:lnTo>
                    <a:pt x="0" y="680955"/>
                  </a:lnTo>
                  <a:cubicBezTo>
                    <a:pt x="3326" y="821381"/>
                    <a:pt x="116401" y="935058"/>
                    <a:pt x="256081" y="935058"/>
                  </a:cubicBezTo>
                  <a:lnTo>
                    <a:pt x="668472" y="935058"/>
                  </a:lnTo>
                  <a:lnTo>
                    <a:pt x="668472" y="938402"/>
                  </a:lnTo>
                  <a:cubicBezTo>
                    <a:pt x="638541" y="1078828"/>
                    <a:pt x="728335" y="1215910"/>
                    <a:pt x="868016" y="1246001"/>
                  </a:cubicBezTo>
                  <a:cubicBezTo>
                    <a:pt x="927879" y="1259375"/>
                    <a:pt x="991068" y="1249344"/>
                    <a:pt x="1044280" y="1219253"/>
                  </a:cubicBezTo>
                  <a:cubicBezTo>
                    <a:pt x="1137400" y="1286122"/>
                    <a:pt x="1160681" y="1436578"/>
                    <a:pt x="1104143" y="1623812"/>
                  </a:cubicBezTo>
                  <a:cubicBezTo>
                    <a:pt x="1011023" y="1908007"/>
                    <a:pt x="934531" y="2255728"/>
                    <a:pt x="961137" y="2850865"/>
                  </a:cubicBezTo>
                  <a:lnTo>
                    <a:pt x="984417" y="2850865"/>
                  </a:lnTo>
                  <a:cubicBezTo>
                    <a:pt x="957811" y="2255728"/>
                    <a:pt x="1034303" y="1911351"/>
                    <a:pt x="1124098" y="1627156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" name="Freeform 56">
              <a:extLst>
                <a:ext uri="{FF2B5EF4-FFF2-40B4-BE49-F238E27FC236}">
                  <a16:creationId xmlns:a16="http://schemas.microsoft.com/office/drawing/2014/main" id="{48DABCEE-8FE1-9D99-D3DA-734A74CFF599}"/>
                </a:ext>
              </a:extLst>
            </p:cNvPr>
            <p:cNvSpPr/>
            <p:nvPr/>
          </p:nvSpPr>
          <p:spPr>
            <a:xfrm>
              <a:off x="7081022" y="2437385"/>
              <a:ext cx="1103667" cy="2721458"/>
            </a:xfrm>
            <a:custGeom>
              <a:avLst/>
              <a:gdLst>
                <a:gd name="connsiteX0" fmla="*/ 651843 w 849366"/>
                <a:gd name="connsiteY0" fmla="*/ 175245 h 2094395"/>
                <a:gd name="connsiteX1" fmla="*/ 651843 w 849366"/>
                <a:gd name="connsiteY1" fmla="*/ 175245 h 2094395"/>
                <a:gd name="connsiteX2" fmla="*/ 848062 w 849366"/>
                <a:gd name="connsiteY2" fmla="*/ 14759 h 2094395"/>
                <a:gd name="connsiteX3" fmla="*/ 841410 w 849366"/>
                <a:gd name="connsiteY3" fmla="*/ 1385 h 2094395"/>
                <a:gd name="connsiteX4" fmla="*/ 841410 w 849366"/>
                <a:gd name="connsiteY4" fmla="*/ 1385 h 2094395"/>
                <a:gd name="connsiteX5" fmla="*/ 828107 w 849366"/>
                <a:gd name="connsiteY5" fmla="*/ 4728 h 2094395"/>
                <a:gd name="connsiteX6" fmla="*/ 828107 w 849366"/>
                <a:gd name="connsiteY6" fmla="*/ 4728 h 2094395"/>
                <a:gd name="connsiteX7" fmla="*/ 625238 w 849366"/>
                <a:gd name="connsiteY7" fmla="*/ 155184 h 2094395"/>
                <a:gd name="connsiteX8" fmla="*/ 548746 w 849366"/>
                <a:gd name="connsiteY8" fmla="*/ 125093 h 2094395"/>
                <a:gd name="connsiteX9" fmla="*/ 535443 w 849366"/>
                <a:gd name="connsiteY9" fmla="*/ 131780 h 2094395"/>
                <a:gd name="connsiteX10" fmla="*/ 542094 w 849366"/>
                <a:gd name="connsiteY10" fmla="*/ 145154 h 2094395"/>
                <a:gd name="connsiteX11" fmla="*/ 545420 w 849366"/>
                <a:gd name="connsiteY11" fmla="*/ 145154 h 2094395"/>
                <a:gd name="connsiteX12" fmla="*/ 721684 w 849366"/>
                <a:gd name="connsiteY12" fmla="*/ 432692 h 2094395"/>
                <a:gd name="connsiteX13" fmla="*/ 435671 w 849366"/>
                <a:gd name="connsiteY13" fmla="*/ 609896 h 2094395"/>
                <a:gd name="connsiteX14" fmla="*/ 362505 w 849366"/>
                <a:gd name="connsiteY14" fmla="*/ 576461 h 2094395"/>
                <a:gd name="connsiteX15" fmla="*/ 349202 w 849366"/>
                <a:gd name="connsiteY15" fmla="*/ 579805 h 2094395"/>
                <a:gd name="connsiteX16" fmla="*/ 352528 w 849366"/>
                <a:gd name="connsiteY16" fmla="*/ 589835 h 2094395"/>
                <a:gd name="connsiteX17" fmla="*/ 458951 w 849366"/>
                <a:gd name="connsiteY17" fmla="*/ 629957 h 2094395"/>
                <a:gd name="connsiteX18" fmla="*/ 0 w 849366"/>
                <a:gd name="connsiteY18" fmla="*/ 2094395 h 2094395"/>
                <a:gd name="connsiteX19" fmla="*/ 19954 w 849366"/>
                <a:gd name="connsiteY19" fmla="*/ 2094395 h 2094395"/>
                <a:gd name="connsiteX20" fmla="*/ 512163 w 849366"/>
                <a:gd name="connsiteY20" fmla="*/ 639987 h 2094395"/>
                <a:gd name="connsiteX21" fmla="*/ 515488 w 849366"/>
                <a:gd name="connsiteY21" fmla="*/ 636644 h 2094395"/>
                <a:gd name="connsiteX22" fmla="*/ 538769 w 849366"/>
                <a:gd name="connsiteY22" fmla="*/ 633300 h 2094395"/>
                <a:gd name="connsiteX23" fmla="*/ 751615 w 849366"/>
                <a:gd name="connsiteY23" fmla="*/ 335732 h 2094395"/>
                <a:gd name="connsiteX24" fmla="*/ 651843 w 849366"/>
                <a:gd name="connsiteY24" fmla="*/ 175245 h 20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9366" h="2094395">
                  <a:moveTo>
                    <a:pt x="651843" y="175245"/>
                  </a:moveTo>
                  <a:lnTo>
                    <a:pt x="651843" y="175245"/>
                  </a:lnTo>
                  <a:cubicBezTo>
                    <a:pt x="738313" y="158528"/>
                    <a:pt x="814804" y="98345"/>
                    <a:pt x="848062" y="14759"/>
                  </a:cubicBezTo>
                  <a:cubicBezTo>
                    <a:pt x="851387" y="11415"/>
                    <a:pt x="848062" y="4728"/>
                    <a:pt x="841410" y="1385"/>
                  </a:cubicBezTo>
                  <a:cubicBezTo>
                    <a:pt x="841410" y="1385"/>
                    <a:pt x="841410" y="1385"/>
                    <a:pt x="841410" y="1385"/>
                  </a:cubicBezTo>
                  <a:cubicBezTo>
                    <a:pt x="838085" y="-1959"/>
                    <a:pt x="831433" y="1385"/>
                    <a:pt x="828107" y="4728"/>
                  </a:cubicBezTo>
                  <a:cubicBezTo>
                    <a:pt x="828107" y="4728"/>
                    <a:pt x="828107" y="4728"/>
                    <a:pt x="828107" y="4728"/>
                  </a:cubicBezTo>
                  <a:cubicBezTo>
                    <a:pt x="794850" y="88315"/>
                    <a:pt x="715032" y="148497"/>
                    <a:pt x="625238" y="155184"/>
                  </a:cubicBezTo>
                  <a:cubicBezTo>
                    <a:pt x="601957" y="141811"/>
                    <a:pt x="575352" y="128437"/>
                    <a:pt x="548746" y="125093"/>
                  </a:cubicBezTo>
                  <a:cubicBezTo>
                    <a:pt x="545420" y="121750"/>
                    <a:pt x="538769" y="125093"/>
                    <a:pt x="535443" y="131780"/>
                  </a:cubicBezTo>
                  <a:cubicBezTo>
                    <a:pt x="532117" y="135124"/>
                    <a:pt x="535443" y="141811"/>
                    <a:pt x="542094" y="145154"/>
                  </a:cubicBezTo>
                  <a:cubicBezTo>
                    <a:pt x="542094" y="145154"/>
                    <a:pt x="542094" y="145154"/>
                    <a:pt x="545420" y="145154"/>
                  </a:cubicBezTo>
                  <a:cubicBezTo>
                    <a:pt x="675124" y="175245"/>
                    <a:pt x="754941" y="305640"/>
                    <a:pt x="721684" y="432692"/>
                  </a:cubicBezTo>
                  <a:cubicBezTo>
                    <a:pt x="691752" y="563087"/>
                    <a:pt x="562049" y="643331"/>
                    <a:pt x="435671" y="609896"/>
                  </a:cubicBezTo>
                  <a:cubicBezTo>
                    <a:pt x="409065" y="603209"/>
                    <a:pt x="382459" y="593179"/>
                    <a:pt x="362505" y="576461"/>
                  </a:cubicBezTo>
                  <a:cubicBezTo>
                    <a:pt x="359179" y="573118"/>
                    <a:pt x="352528" y="576461"/>
                    <a:pt x="349202" y="579805"/>
                  </a:cubicBezTo>
                  <a:cubicBezTo>
                    <a:pt x="345876" y="583148"/>
                    <a:pt x="349202" y="586492"/>
                    <a:pt x="352528" y="589835"/>
                  </a:cubicBezTo>
                  <a:cubicBezTo>
                    <a:pt x="385785" y="609896"/>
                    <a:pt x="422368" y="626613"/>
                    <a:pt x="458951" y="629957"/>
                  </a:cubicBezTo>
                  <a:cubicBezTo>
                    <a:pt x="59863" y="800473"/>
                    <a:pt x="9977" y="1532693"/>
                    <a:pt x="0" y="2094395"/>
                  </a:cubicBezTo>
                  <a:lnTo>
                    <a:pt x="19954" y="2094395"/>
                  </a:lnTo>
                  <a:cubicBezTo>
                    <a:pt x="33257" y="1515975"/>
                    <a:pt x="79817" y="760352"/>
                    <a:pt x="512163" y="639987"/>
                  </a:cubicBezTo>
                  <a:lnTo>
                    <a:pt x="515488" y="636644"/>
                  </a:lnTo>
                  <a:cubicBezTo>
                    <a:pt x="522140" y="636644"/>
                    <a:pt x="532117" y="636644"/>
                    <a:pt x="538769" y="633300"/>
                  </a:cubicBezTo>
                  <a:cubicBezTo>
                    <a:pt x="678449" y="609896"/>
                    <a:pt x="774896" y="476157"/>
                    <a:pt x="751615" y="335732"/>
                  </a:cubicBezTo>
                  <a:cubicBezTo>
                    <a:pt x="734987" y="275549"/>
                    <a:pt x="701729" y="215367"/>
                    <a:pt x="651843" y="175245"/>
                  </a:cubicBezTo>
                  <a:close/>
                </a:path>
              </a:pathLst>
            </a:custGeom>
            <a:solidFill>
              <a:schemeClr val="accent4"/>
            </a:solid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" name="Freeform 57">
              <a:extLst>
                <a:ext uri="{FF2B5EF4-FFF2-40B4-BE49-F238E27FC236}">
                  <a16:creationId xmlns:a16="http://schemas.microsoft.com/office/drawing/2014/main" id="{BE05303C-2F5A-9A22-342C-29421EF4204A}"/>
                </a:ext>
              </a:extLst>
            </p:cNvPr>
            <p:cNvSpPr/>
            <p:nvPr/>
          </p:nvSpPr>
          <p:spPr>
            <a:xfrm>
              <a:off x="9768969" y="1096853"/>
              <a:ext cx="493724" cy="438674"/>
            </a:xfrm>
            <a:custGeom>
              <a:avLst/>
              <a:gdLst>
                <a:gd name="connsiteX0" fmla="*/ 375808 w 379963"/>
                <a:gd name="connsiteY0" fmla="*/ 96868 h 337597"/>
                <a:gd name="connsiteX1" fmla="*/ 312619 w 379963"/>
                <a:gd name="connsiteY1" fmla="*/ 26656 h 337597"/>
                <a:gd name="connsiteX2" fmla="*/ 249430 w 379963"/>
                <a:gd name="connsiteY2" fmla="*/ 46716 h 337597"/>
                <a:gd name="connsiteX3" fmla="*/ 199544 w 379963"/>
                <a:gd name="connsiteY3" fmla="*/ 13282 h 337597"/>
                <a:gd name="connsiteX4" fmla="*/ 0 w 379963"/>
                <a:gd name="connsiteY4" fmla="*/ 83495 h 337597"/>
                <a:gd name="connsiteX5" fmla="*/ 73166 w 379963"/>
                <a:gd name="connsiteY5" fmla="*/ 93525 h 337597"/>
                <a:gd name="connsiteX6" fmla="*/ 152984 w 379963"/>
                <a:gd name="connsiteY6" fmla="*/ 76808 h 337597"/>
                <a:gd name="connsiteX7" fmla="*/ 206195 w 379963"/>
                <a:gd name="connsiteY7" fmla="*/ 337598 h 337597"/>
                <a:gd name="connsiteX8" fmla="*/ 299316 w 379963"/>
                <a:gd name="connsiteY8" fmla="*/ 210546 h 337597"/>
                <a:gd name="connsiteX9" fmla="*/ 302642 w 379963"/>
                <a:gd name="connsiteY9" fmla="*/ 210546 h 337597"/>
                <a:gd name="connsiteX10" fmla="*/ 365831 w 379963"/>
                <a:gd name="connsiteY10" fmla="*/ 173768 h 337597"/>
                <a:gd name="connsiteX11" fmla="*/ 375808 w 379963"/>
                <a:gd name="connsiteY11" fmla="*/ 96868 h 33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9963" h="337597">
                  <a:moveTo>
                    <a:pt x="375808" y="96868"/>
                  </a:moveTo>
                  <a:cubicBezTo>
                    <a:pt x="369156" y="63434"/>
                    <a:pt x="345876" y="36686"/>
                    <a:pt x="312619" y="26656"/>
                  </a:cubicBezTo>
                  <a:cubicBezTo>
                    <a:pt x="289339" y="16625"/>
                    <a:pt x="262733" y="26656"/>
                    <a:pt x="249430" y="46716"/>
                  </a:cubicBezTo>
                  <a:cubicBezTo>
                    <a:pt x="236127" y="33343"/>
                    <a:pt x="219498" y="23312"/>
                    <a:pt x="199544" y="13282"/>
                  </a:cubicBezTo>
                  <a:cubicBezTo>
                    <a:pt x="129704" y="-16809"/>
                    <a:pt x="29932" y="3251"/>
                    <a:pt x="0" y="83495"/>
                  </a:cubicBezTo>
                  <a:cubicBezTo>
                    <a:pt x="23280" y="90181"/>
                    <a:pt x="49886" y="93525"/>
                    <a:pt x="73166" y="93525"/>
                  </a:cubicBezTo>
                  <a:cubicBezTo>
                    <a:pt x="86469" y="93525"/>
                    <a:pt x="149658" y="93525"/>
                    <a:pt x="152984" y="76808"/>
                  </a:cubicBezTo>
                  <a:cubicBezTo>
                    <a:pt x="133029" y="167081"/>
                    <a:pt x="152984" y="264042"/>
                    <a:pt x="206195" y="337598"/>
                  </a:cubicBezTo>
                  <a:cubicBezTo>
                    <a:pt x="256081" y="310850"/>
                    <a:pt x="289339" y="264042"/>
                    <a:pt x="299316" y="210546"/>
                  </a:cubicBezTo>
                  <a:lnTo>
                    <a:pt x="302642" y="210546"/>
                  </a:lnTo>
                  <a:cubicBezTo>
                    <a:pt x="329248" y="210546"/>
                    <a:pt x="352528" y="197172"/>
                    <a:pt x="365831" y="173768"/>
                  </a:cubicBezTo>
                  <a:cubicBezTo>
                    <a:pt x="382459" y="147020"/>
                    <a:pt x="382459" y="120273"/>
                    <a:pt x="375808" y="96868"/>
                  </a:cubicBezTo>
                  <a:close/>
                </a:path>
              </a:pathLst>
            </a:custGeom>
            <a:solidFill>
              <a:srgbClr val="F2EFED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" name="Freeform 58">
              <a:extLst>
                <a:ext uri="{FF2B5EF4-FFF2-40B4-BE49-F238E27FC236}">
                  <a16:creationId xmlns:a16="http://schemas.microsoft.com/office/drawing/2014/main" id="{DBF53C21-E415-3C10-286A-740B5AC0D400}"/>
                </a:ext>
              </a:extLst>
            </p:cNvPr>
            <p:cNvSpPr/>
            <p:nvPr/>
          </p:nvSpPr>
          <p:spPr>
            <a:xfrm>
              <a:off x="9734483" y="1196656"/>
              <a:ext cx="311060" cy="369282"/>
            </a:xfrm>
            <a:custGeom>
              <a:avLst/>
              <a:gdLst>
                <a:gd name="connsiteX0" fmla="*/ 182850 w 239387"/>
                <a:gd name="connsiteY0" fmla="*/ 0 h 284194"/>
                <a:gd name="connsiteX1" fmla="*/ 103032 w 239387"/>
                <a:gd name="connsiteY1" fmla="*/ 16717 h 284194"/>
                <a:gd name="connsiteX2" fmla="*/ 43169 w 239387"/>
                <a:gd name="connsiteY2" fmla="*/ 6687 h 284194"/>
                <a:gd name="connsiteX3" fmla="*/ 6586 w 239387"/>
                <a:gd name="connsiteY3" fmla="*/ 66869 h 284194"/>
                <a:gd name="connsiteX4" fmla="*/ 6586 w 239387"/>
                <a:gd name="connsiteY4" fmla="*/ 73556 h 284194"/>
                <a:gd name="connsiteX5" fmla="*/ 103032 w 239387"/>
                <a:gd name="connsiteY5" fmla="*/ 277508 h 284194"/>
                <a:gd name="connsiteX6" fmla="*/ 239387 w 239387"/>
                <a:gd name="connsiteY6" fmla="*/ 257447 h 284194"/>
                <a:gd name="connsiteX7" fmla="*/ 182850 w 239387"/>
                <a:gd name="connsiteY7" fmla="*/ 0 h 28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9387" h="284194">
                  <a:moveTo>
                    <a:pt x="182850" y="0"/>
                  </a:moveTo>
                  <a:cubicBezTo>
                    <a:pt x="179524" y="16717"/>
                    <a:pt x="116335" y="16717"/>
                    <a:pt x="103032" y="16717"/>
                  </a:cubicBezTo>
                  <a:cubicBezTo>
                    <a:pt x="83078" y="16717"/>
                    <a:pt x="63124" y="13374"/>
                    <a:pt x="43169" y="6687"/>
                  </a:cubicBezTo>
                  <a:cubicBezTo>
                    <a:pt x="26541" y="23404"/>
                    <a:pt x="13238" y="43465"/>
                    <a:pt x="6586" y="66869"/>
                  </a:cubicBezTo>
                  <a:cubicBezTo>
                    <a:pt x="6586" y="70213"/>
                    <a:pt x="6586" y="70213"/>
                    <a:pt x="6586" y="73556"/>
                  </a:cubicBezTo>
                  <a:cubicBezTo>
                    <a:pt x="-16694" y="157143"/>
                    <a:pt x="23215" y="244073"/>
                    <a:pt x="103032" y="277508"/>
                  </a:cubicBezTo>
                  <a:cubicBezTo>
                    <a:pt x="149593" y="290882"/>
                    <a:pt x="199479" y="284195"/>
                    <a:pt x="239387" y="257447"/>
                  </a:cubicBezTo>
                  <a:cubicBezTo>
                    <a:pt x="182850" y="183891"/>
                    <a:pt x="162896" y="90274"/>
                    <a:pt x="182850" y="0"/>
                  </a:cubicBezTo>
                  <a:close/>
                </a:path>
              </a:pathLst>
            </a:custGeom>
            <a:solidFill>
              <a:schemeClr val="accent1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grpSp>
          <p:nvGrpSpPr>
            <p:cNvPr id="26" name="Графический объект 14">
              <a:extLst>
                <a:ext uri="{FF2B5EF4-FFF2-40B4-BE49-F238E27FC236}">
                  <a16:creationId xmlns:a16="http://schemas.microsoft.com/office/drawing/2014/main" id="{1594E709-C6E3-16F4-EF2A-73813F5DDF1D}"/>
                </a:ext>
              </a:extLst>
            </p:cNvPr>
            <p:cNvGrpSpPr/>
            <p:nvPr/>
          </p:nvGrpSpPr>
          <p:grpSpPr>
            <a:xfrm>
              <a:off x="8278243" y="1954091"/>
              <a:ext cx="483821" cy="380823"/>
              <a:chOff x="8056322" y="2009741"/>
              <a:chExt cx="372342" cy="293076"/>
            </a:xfrm>
            <a:noFill/>
          </p:grpSpPr>
          <p:sp>
            <p:nvSpPr>
              <p:cNvPr id="34" name="Freeform 67">
                <a:extLst>
                  <a:ext uri="{FF2B5EF4-FFF2-40B4-BE49-F238E27FC236}">
                    <a16:creationId xmlns:a16="http://schemas.microsoft.com/office/drawing/2014/main" id="{C62E94B7-15A6-0983-6012-F12999316E85}"/>
                  </a:ext>
                </a:extLst>
              </p:cNvPr>
              <p:cNvSpPr/>
              <p:nvPr/>
            </p:nvSpPr>
            <p:spPr>
              <a:xfrm>
                <a:off x="8068983" y="2098234"/>
                <a:ext cx="33763" cy="27381"/>
              </a:xfrm>
              <a:custGeom>
                <a:avLst/>
                <a:gdLst>
                  <a:gd name="connsiteX0" fmla="*/ 506 w 33763"/>
                  <a:gd name="connsiteY0" fmla="*/ 27381 h 27381"/>
                  <a:gd name="connsiteX1" fmla="*/ 33763 w 33763"/>
                  <a:gd name="connsiteY1" fmla="*/ 634 h 27381"/>
                  <a:gd name="connsiteX2" fmla="*/ 506 w 33763"/>
                  <a:gd name="connsiteY2" fmla="*/ 27381 h 27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763" h="27381">
                    <a:moveTo>
                      <a:pt x="506" y="27381"/>
                    </a:moveTo>
                    <a:lnTo>
                      <a:pt x="33763" y="634"/>
                    </a:lnTo>
                    <a:cubicBezTo>
                      <a:pt x="10483" y="-2710"/>
                      <a:pt x="-2820" y="7320"/>
                      <a:pt x="506" y="27381"/>
                    </a:cubicBezTo>
                    <a:close/>
                  </a:path>
                </a:pathLst>
              </a:custGeom>
              <a:noFill/>
              <a:ln w="33223" cap="rnd">
                <a:solidFill>
                  <a:srgbClr val="F2EFED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5" name="Freeform 68">
                <a:extLst>
                  <a:ext uri="{FF2B5EF4-FFF2-40B4-BE49-F238E27FC236}">
                    <a16:creationId xmlns:a16="http://schemas.microsoft.com/office/drawing/2014/main" id="{FAC13E99-90FF-613A-6C0C-341131F0AAAC}"/>
                  </a:ext>
                </a:extLst>
              </p:cNvPr>
              <p:cNvSpPr/>
              <p:nvPr/>
            </p:nvSpPr>
            <p:spPr>
              <a:xfrm>
                <a:off x="8056322" y="2009741"/>
                <a:ext cx="372342" cy="293076"/>
              </a:xfrm>
              <a:custGeom>
                <a:avLst/>
                <a:gdLst>
                  <a:gd name="connsiteX0" fmla="*/ 365694 w 372345"/>
                  <a:gd name="connsiteY0" fmla="*/ 166026 h 293077"/>
                  <a:gd name="connsiteX1" fmla="*/ 372345 w 372345"/>
                  <a:gd name="connsiteY1" fmla="*/ 139278 h 293077"/>
                  <a:gd name="connsiteX2" fmla="*/ 359042 w 372345"/>
                  <a:gd name="connsiteY2" fmla="*/ 129248 h 293077"/>
                  <a:gd name="connsiteX3" fmla="*/ 259270 w 372345"/>
                  <a:gd name="connsiteY3" fmla="*/ 28944 h 293077"/>
                  <a:gd name="connsiteX4" fmla="*/ 179453 w 372345"/>
                  <a:gd name="connsiteY4" fmla="*/ 2196 h 293077"/>
                  <a:gd name="connsiteX5" fmla="*/ 43098 w 372345"/>
                  <a:gd name="connsiteY5" fmla="*/ 5540 h 293077"/>
                  <a:gd name="connsiteX6" fmla="*/ 9840 w 372345"/>
                  <a:gd name="connsiteY6" fmla="*/ 15570 h 293077"/>
                  <a:gd name="connsiteX7" fmla="*/ 39772 w 372345"/>
                  <a:gd name="connsiteY7" fmla="*/ 79096 h 293077"/>
                  <a:gd name="connsiteX8" fmla="*/ 166150 w 372345"/>
                  <a:gd name="connsiteY8" fmla="*/ 132591 h 293077"/>
                  <a:gd name="connsiteX9" fmla="*/ 172801 w 372345"/>
                  <a:gd name="connsiteY9" fmla="*/ 155996 h 293077"/>
                  <a:gd name="connsiteX10" fmla="*/ 119590 w 372345"/>
                  <a:gd name="connsiteY10" fmla="*/ 135935 h 293077"/>
                  <a:gd name="connsiteX11" fmla="*/ 56401 w 372345"/>
                  <a:gd name="connsiteY11" fmla="*/ 192774 h 293077"/>
                  <a:gd name="connsiteX12" fmla="*/ 89658 w 372345"/>
                  <a:gd name="connsiteY12" fmla="*/ 222865 h 293077"/>
                  <a:gd name="connsiteX13" fmla="*/ 332437 w 372345"/>
                  <a:gd name="connsiteY13" fmla="*/ 293078 h 293077"/>
                  <a:gd name="connsiteX14" fmla="*/ 335762 w 372345"/>
                  <a:gd name="connsiteY14" fmla="*/ 279704 h 293077"/>
                  <a:gd name="connsiteX15" fmla="*/ 335762 w 372345"/>
                  <a:gd name="connsiteY15" fmla="*/ 279704 h 293077"/>
                  <a:gd name="connsiteX16" fmla="*/ 359042 w 372345"/>
                  <a:gd name="connsiteY16" fmla="*/ 192774 h 293077"/>
                  <a:gd name="connsiteX17" fmla="*/ 365694 w 372345"/>
                  <a:gd name="connsiteY17" fmla="*/ 166026 h 293077"/>
                  <a:gd name="connsiteX18" fmla="*/ 365694 w 372345"/>
                  <a:gd name="connsiteY18" fmla="*/ 166026 h 29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72345" h="293077">
                    <a:moveTo>
                      <a:pt x="365694" y="166026"/>
                    </a:moveTo>
                    <a:lnTo>
                      <a:pt x="372345" y="139278"/>
                    </a:lnTo>
                    <a:cubicBezTo>
                      <a:pt x="369020" y="135935"/>
                      <a:pt x="362368" y="132591"/>
                      <a:pt x="359042" y="129248"/>
                    </a:cubicBezTo>
                    <a:cubicBezTo>
                      <a:pt x="329111" y="92470"/>
                      <a:pt x="295854" y="59035"/>
                      <a:pt x="259270" y="28944"/>
                    </a:cubicBezTo>
                    <a:cubicBezTo>
                      <a:pt x="235990" y="12227"/>
                      <a:pt x="206059" y="5540"/>
                      <a:pt x="179453" y="2196"/>
                    </a:cubicBezTo>
                    <a:cubicBezTo>
                      <a:pt x="132893" y="-1147"/>
                      <a:pt x="89658" y="-1147"/>
                      <a:pt x="43098" y="5540"/>
                    </a:cubicBezTo>
                    <a:cubicBezTo>
                      <a:pt x="29795" y="5540"/>
                      <a:pt x="19818" y="8883"/>
                      <a:pt x="9840" y="15570"/>
                    </a:cubicBezTo>
                    <a:cubicBezTo>
                      <a:pt x="-16765" y="38974"/>
                      <a:pt x="16492" y="72409"/>
                      <a:pt x="39772" y="79096"/>
                    </a:cubicBezTo>
                    <a:cubicBezTo>
                      <a:pt x="89658" y="92470"/>
                      <a:pt x="139544" y="72409"/>
                      <a:pt x="166150" y="132591"/>
                    </a:cubicBezTo>
                    <a:cubicBezTo>
                      <a:pt x="169476" y="139278"/>
                      <a:pt x="172801" y="149309"/>
                      <a:pt x="172801" y="155996"/>
                    </a:cubicBezTo>
                    <a:cubicBezTo>
                      <a:pt x="156173" y="152652"/>
                      <a:pt x="136218" y="145965"/>
                      <a:pt x="119590" y="135935"/>
                    </a:cubicBezTo>
                    <a:lnTo>
                      <a:pt x="56401" y="192774"/>
                    </a:lnTo>
                    <a:cubicBezTo>
                      <a:pt x="66378" y="202804"/>
                      <a:pt x="79681" y="212835"/>
                      <a:pt x="89658" y="222865"/>
                    </a:cubicBezTo>
                    <a:cubicBezTo>
                      <a:pt x="142870" y="252956"/>
                      <a:pt x="249293" y="259643"/>
                      <a:pt x="332437" y="293078"/>
                    </a:cubicBezTo>
                    <a:lnTo>
                      <a:pt x="335762" y="279704"/>
                    </a:lnTo>
                    <a:lnTo>
                      <a:pt x="335762" y="279704"/>
                    </a:lnTo>
                    <a:lnTo>
                      <a:pt x="359042" y="192774"/>
                    </a:lnTo>
                    <a:lnTo>
                      <a:pt x="365694" y="166026"/>
                    </a:lnTo>
                    <a:lnTo>
                      <a:pt x="365694" y="166026"/>
                    </a:lnTo>
                    <a:close/>
                  </a:path>
                </a:pathLst>
              </a:custGeom>
              <a:solidFill>
                <a:schemeClr val="accent1"/>
              </a:solidFill>
              <a:ln w="33223" cap="rnd">
                <a:solidFill>
                  <a:srgbClr val="F2EFED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sp>
          <p:nvSpPr>
            <p:cNvPr id="27" name="Freeform 60">
              <a:extLst>
                <a:ext uri="{FF2B5EF4-FFF2-40B4-BE49-F238E27FC236}">
                  <a16:creationId xmlns:a16="http://schemas.microsoft.com/office/drawing/2014/main" id="{14C68FEB-98BD-B539-148A-C39B703794E9}"/>
                </a:ext>
              </a:extLst>
            </p:cNvPr>
            <p:cNvSpPr/>
            <p:nvPr/>
          </p:nvSpPr>
          <p:spPr>
            <a:xfrm>
              <a:off x="9278943" y="2646091"/>
              <a:ext cx="433848" cy="331811"/>
            </a:xfrm>
            <a:custGeom>
              <a:avLst/>
              <a:gdLst>
                <a:gd name="connsiteX0" fmla="*/ 333883 w 333883"/>
                <a:gd name="connsiteY0" fmla="*/ 44719 h 255357"/>
                <a:gd name="connsiteX1" fmla="*/ 277346 w 333883"/>
                <a:gd name="connsiteY1" fmla="*/ 14628 h 255357"/>
                <a:gd name="connsiteX2" fmla="*/ 270694 w 333883"/>
                <a:gd name="connsiteY2" fmla="*/ 78153 h 255357"/>
                <a:gd name="connsiteX3" fmla="*/ 194202 w 333883"/>
                <a:gd name="connsiteY3" fmla="*/ 38032 h 255357"/>
                <a:gd name="connsiteX4" fmla="*/ 144316 w 333883"/>
                <a:gd name="connsiteY4" fmla="*/ 11284 h 255357"/>
                <a:gd name="connsiteX5" fmla="*/ 104408 w 333883"/>
                <a:gd name="connsiteY5" fmla="*/ 1254 h 255357"/>
                <a:gd name="connsiteX6" fmla="*/ 91105 w 333883"/>
                <a:gd name="connsiteY6" fmla="*/ 58093 h 255357"/>
                <a:gd name="connsiteX7" fmla="*/ 114385 w 333883"/>
                <a:gd name="connsiteY7" fmla="*/ 78153 h 255357"/>
                <a:gd name="connsiteX8" fmla="*/ 51196 w 333883"/>
                <a:gd name="connsiteY8" fmla="*/ 54749 h 255357"/>
                <a:gd name="connsiteX9" fmla="*/ 7962 w 333883"/>
                <a:gd name="connsiteY9" fmla="*/ 54749 h 255357"/>
                <a:gd name="connsiteX10" fmla="*/ 4636 w 333883"/>
                <a:gd name="connsiteY10" fmla="*/ 91527 h 255357"/>
                <a:gd name="connsiteX11" fmla="*/ 34567 w 333883"/>
                <a:gd name="connsiteY11" fmla="*/ 114932 h 255357"/>
                <a:gd name="connsiteX12" fmla="*/ 14613 w 333883"/>
                <a:gd name="connsiteY12" fmla="*/ 131649 h 255357"/>
                <a:gd name="connsiteX13" fmla="*/ 31242 w 333883"/>
                <a:gd name="connsiteY13" fmla="*/ 168427 h 255357"/>
                <a:gd name="connsiteX14" fmla="*/ 34567 w 333883"/>
                <a:gd name="connsiteY14" fmla="*/ 171771 h 255357"/>
                <a:gd name="connsiteX15" fmla="*/ 24590 w 333883"/>
                <a:gd name="connsiteY15" fmla="*/ 185144 h 255357"/>
                <a:gd name="connsiteX16" fmla="*/ 71150 w 333883"/>
                <a:gd name="connsiteY16" fmla="*/ 235296 h 255357"/>
                <a:gd name="connsiteX17" fmla="*/ 300626 w 333883"/>
                <a:gd name="connsiteY17" fmla="*/ 255357 h 255357"/>
                <a:gd name="connsiteX18" fmla="*/ 333883 w 333883"/>
                <a:gd name="connsiteY18" fmla="*/ 44719 h 25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3883" h="255357">
                  <a:moveTo>
                    <a:pt x="333883" y="44719"/>
                  </a:moveTo>
                  <a:cubicBezTo>
                    <a:pt x="300626" y="28001"/>
                    <a:pt x="277346" y="14628"/>
                    <a:pt x="277346" y="14628"/>
                  </a:cubicBezTo>
                  <a:lnTo>
                    <a:pt x="270694" y="78153"/>
                  </a:lnTo>
                  <a:cubicBezTo>
                    <a:pt x="270694" y="78153"/>
                    <a:pt x="230785" y="58093"/>
                    <a:pt x="194202" y="38032"/>
                  </a:cubicBezTo>
                  <a:lnTo>
                    <a:pt x="144316" y="11284"/>
                  </a:lnTo>
                  <a:cubicBezTo>
                    <a:pt x="131013" y="1254"/>
                    <a:pt x="117711" y="-2090"/>
                    <a:pt x="104408" y="1254"/>
                  </a:cubicBezTo>
                  <a:cubicBezTo>
                    <a:pt x="81128" y="7941"/>
                    <a:pt x="77802" y="38032"/>
                    <a:pt x="91105" y="58093"/>
                  </a:cubicBezTo>
                  <a:cubicBezTo>
                    <a:pt x="97756" y="64780"/>
                    <a:pt x="104408" y="71467"/>
                    <a:pt x="114385" y="78153"/>
                  </a:cubicBezTo>
                  <a:lnTo>
                    <a:pt x="51196" y="54749"/>
                  </a:lnTo>
                  <a:cubicBezTo>
                    <a:pt x="37893" y="48062"/>
                    <a:pt x="21264" y="48062"/>
                    <a:pt x="7962" y="54749"/>
                  </a:cubicBezTo>
                  <a:cubicBezTo>
                    <a:pt x="-2016" y="64780"/>
                    <a:pt x="-2016" y="81497"/>
                    <a:pt x="4636" y="91527"/>
                  </a:cubicBezTo>
                  <a:cubicBezTo>
                    <a:pt x="11287" y="101558"/>
                    <a:pt x="24590" y="108245"/>
                    <a:pt x="34567" y="114932"/>
                  </a:cubicBezTo>
                  <a:cubicBezTo>
                    <a:pt x="24590" y="114932"/>
                    <a:pt x="17939" y="121619"/>
                    <a:pt x="14613" y="131649"/>
                  </a:cubicBezTo>
                  <a:cubicBezTo>
                    <a:pt x="14613" y="145023"/>
                    <a:pt x="17939" y="158397"/>
                    <a:pt x="31242" y="168427"/>
                  </a:cubicBezTo>
                  <a:lnTo>
                    <a:pt x="34567" y="171771"/>
                  </a:lnTo>
                  <a:cubicBezTo>
                    <a:pt x="27916" y="175114"/>
                    <a:pt x="24590" y="181801"/>
                    <a:pt x="24590" y="185144"/>
                  </a:cubicBezTo>
                  <a:cubicBezTo>
                    <a:pt x="21264" y="205205"/>
                    <a:pt x="41219" y="225266"/>
                    <a:pt x="71150" y="235296"/>
                  </a:cubicBezTo>
                  <a:cubicBezTo>
                    <a:pt x="101082" y="241983"/>
                    <a:pt x="244088" y="248670"/>
                    <a:pt x="300626" y="255357"/>
                  </a:cubicBezTo>
                  <a:cubicBezTo>
                    <a:pt x="310603" y="178457"/>
                    <a:pt x="320580" y="111588"/>
                    <a:pt x="333883" y="44719"/>
                  </a:cubicBezTo>
                  <a:close/>
                </a:path>
              </a:pathLst>
            </a:custGeom>
            <a:solidFill>
              <a:schemeClr val="accent1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" name="Freeform 61">
              <a:extLst>
                <a:ext uri="{FF2B5EF4-FFF2-40B4-BE49-F238E27FC236}">
                  <a16:creationId xmlns:a16="http://schemas.microsoft.com/office/drawing/2014/main" id="{40CAD5CD-9436-C2EA-E044-CF998D7BB44E}"/>
                </a:ext>
              </a:extLst>
            </p:cNvPr>
            <p:cNvSpPr/>
            <p:nvPr/>
          </p:nvSpPr>
          <p:spPr>
            <a:xfrm>
              <a:off x="9060250" y="1878744"/>
              <a:ext cx="656861" cy="864555"/>
            </a:xfrm>
            <a:custGeom>
              <a:avLst/>
              <a:gdLst>
                <a:gd name="connsiteX0" fmla="*/ 179590 w 505511"/>
                <a:gd name="connsiteY0" fmla="*/ 641946 h 665349"/>
                <a:gd name="connsiteX1" fmla="*/ 222824 w 505511"/>
                <a:gd name="connsiteY1" fmla="*/ 641946 h 665349"/>
                <a:gd name="connsiteX2" fmla="*/ 286013 w 505511"/>
                <a:gd name="connsiteY2" fmla="*/ 665350 h 665349"/>
                <a:gd name="connsiteX3" fmla="*/ 262733 w 505511"/>
                <a:gd name="connsiteY3" fmla="*/ 645289 h 665349"/>
                <a:gd name="connsiteX4" fmla="*/ 276036 w 505511"/>
                <a:gd name="connsiteY4" fmla="*/ 588450 h 665349"/>
                <a:gd name="connsiteX5" fmla="*/ 312619 w 505511"/>
                <a:gd name="connsiteY5" fmla="*/ 598481 h 665349"/>
                <a:gd name="connsiteX6" fmla="*/ 362505 w 505511"/>
                <a:gd name="connsiteY6" fmla="*/ 625228 h 665349"/>
                <a:gd name="connsiteX7" fmla="*/ 438997 w 505511"/>
                <a:gd name="connsiteY7" fmla="*/ 665350 h 665349"/>
                <a:gd name="connsiteX8" fmla="*/ 442322 w 505511"/>
                <a:gd name="connsiteY8" fmla="*/ 645289 h 665349"/>
                <a:gd name="connsiteX9" fmla="*/ 505511 w 505511"/>
                <a:gd name="connsiteY9" fmla="*/ 100304 h 665349"/>
                <a:gd name="connsiteX10" fmla="*/ 49886 w 505511"/>
                <a:gd name="connsiteY10" fmla="*/ 0 h 665349"/>
                <a:gd name="connsiteX11" fmla="*/ 0 w 505511"/>
                <a:gd name="connsiteY11" fmla="*/ 611854 h 665349"/>
                <a:gd name="connsiteX12" fmla="*/ 176264 w 505511"/>
                <a:gd name="connsiteY12" fmla="*/ 658663 h 665349"/>
                <a:gd name="connsiteX13" fmla="*/ 179590 w 505511"/>
                <a:gd name="connsiteY13" fmla="*/ 641946 h 66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5511" h="665349">
                  <a:moveTo>
                    <a:pt x="179590" y="641946"/>
                  </a:moveTo>
                  <a:cubicBezTo>
                    <a:pt x="192893" y="635259"/>
                    <a:pt x="209521" y="635259"/>
                    <a:pt x="222824" y="641946"/>
                  </a:cubicBezTo>
                  <a:lnTo>
                    <a:pt x="286013" y="665350"/>
                  </a:lnTo>
                  <a:cubicBezTo>
                    <a:pt x="276036" y="662006"/>
                    <a:pt x="269384" y="655320"/>
                    <a:pt x="262733" y="645289"/>
                  </a:cubicBezTo>
                  <a:cubicBezTo>
                    <a:pt x="249430" y="628572"/>
                    <a:pt x="252756" y="595137"/>
                    <a:pt x="276036" y="588450"/>
                  </a:cubicBezTo>
                  <a:cubicBezTo>
                    <a:pt x="289339" y="588450"/>
                    <a:pt x="302642" y="591794"/>
                    <a:pt x="312619" y="598481"/>
                  </a:cubicBezTo>
                  <a:lnTo>
                    <a:pt x="362505" y="625228"/>
                  </a:lnTo>
                  <a:cubicBezTo>
                    <a:pt x="395762" y="645289"/>
                    <a:pt x="438997" y="665350"/>
                    <a:pt x="438997" y="665350"/>
                  </a:cubicBezTo>
                  <a:lnTo>
                    <a:pt x="442322" y="645289"/>
                  </a:lnTo>
                  <a:lnTo>
                    <a:pt x="505511" y="100304"/>
                  </a:lnTo>
                  <a:lnTo>
                    <a:pt x="49886" y="0"/>
                  </a:lnTo>
                  <a:lnTo>
                    <a:pt x="0" y="611854"/>
                  </a:lnTo>
                  <a:lnTo>
                    <a:pt x="176264" y="658663"/>
                  </a:lnTo>
                  <a:cubicBezTo>
                    <a:pt x="172938" y="651976"/>
                    <a:pt x="176264" y="645289"/>
                    <a:pt x="179590" y="641946"/>
                  </a:cubicBezTo>
                  <a:close/>
                </a:path>
              </a:pathLst>
            </a:custGeom>
            <a:solidFill>
              <a:schemeClr val="accent1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" name="Freeform 62">
              <a:extLst>
                <a:ext uri="{FF2B5EF4-FFF2-40B4-BE49-F238E27FC236}">
                  <a16:creationId xmlns:a16="http://schemas.microsoft.com/office/drawing/2014/main" id="{0DD88418-AF99-197E-6A83-A619A4CBB1A8}"/>
                </a:ext>
              </a:extLst>
            </p:cNvPr>
            <p:cNvSpPr/>
            <p:nvPr/>
          </p:nvSpPr>
          <p:spPr>
            <a:xfrm>
              <a:off x="8679962" y="1662604"/>
              <a:ext cx="1952099" cy="1414374"/>
            </a:xfrm>
            <a:custGeom>
              <a:avLst/>
              <a:gdLst>
                <a:gd name="connsiteX0" fmla="*/ 69841 w 1502307"/>
                <a:gd name="connsiteY0" fmla="*/ 326824 h 1088482"/>
                <a:gd name="connsiteX1" fmla="*/ 319270 w 1502307"/>
                <a:gd name="connsiteY1" fmla="*/ 390350 h 1088482"/>
                <a:gd name="connsiteX2" fmla="*/ 295990 w 1502307"/>
                <a:gd name="connsiteY2" fmla="*/ 671201 h 1088482"/>
                <a:gd name="connsiteX3" fmla="*/ 0 w 1502307"/>
                <a:gd name="connsiteY3" fmla="*/ 594301 h 1088482"/>
                <a:gd name="connsiteX4" fmla="*/ 69841 w 1502307"/>
                <a:gd name="connsiteY4" fmla="*/ 326824 h 1088482"/>
                <a:gd name="connsiteX5" fmla="*/ 1499905 w 1502307"/>
                <a:gd name="connsiteY5" fmla="*/ 938678 h 1088482"/>
                <a:gd name="connsiteX6" fmla="*/ 1406785 w 1502307"/>
                <a:gd name="connsiteY6" fmla="*/ 1075760 h 1088482"/>
                <a:gd name="connsiteX7" fmla="*/ 1300361 w 1502307"/>
                <a:gd name="connsiteY7" fmla="*/ 1085791 h 1088482"/>
                <a:gd name="connsiteX8" fmla="*/ 1021000 w 1502307"/>
                <a:gd name="connsiteY8" fmla="*/ 1059043 h 1088482"/>
                <a:gd name="connsiteX9" fmla="*/ 768244 w 1502307"/>
                <a:gd name="connsiteY9" fmla="*/ 1015578 h 1088482"/>
                <a:gd name="connsiteX10" fmla="*/ 794850 w 1502307"/>
                <a:gd name="connsiteY10" fmla="*/ 798253 h 1088482"/>
                <a:gd name="connsiteX11" fmla="*/ 738313 w 1502307"/>
                <a:gd name="connsiteY11" fmla="*/ 768161 h 1088482"/>
                <a:gd name="connsiteX12" fmla="*/ 731661 w 1502307"/>
                <a:gd name="connsiteY12" fmla="*/ 811627 h 1088482"/>
                <a:gd name="connsiteX13" fmla="*/ 798176 w 1502307"/>
                <a:gd name="connsiteY13" fmla="*/ 266641 h 1088482"/>
                <a:gd name="connsiteX14" fmla="*/ 615260 w 1502307"/>
                <a:gd name="connsiteY14" fmla="*/ 226520 h 1088482"/>
                <a:gd name="connsiteX15" fmla="*/ 552072 w 1502307"/>
                <a:gd name="connsiteY15" fmla="*/ 213146 h 1088482"/>
                <a:gd name="connsiteX16" fmla="*/ 628563 w 1502307"/>
                <a:gd name="connsiteY16" fmla="*/ 52660 h 1088482"/>
                <a:gd name="connsiteX17" fmla="*/ 695078 w 1502307"/>
                <a:gd name="connsiteY17" fmla="*/ 9195 h 1088482"/>
                <a:gd name="connsiteX18" fmla="*/ 725010 w 1502307"/>
                <a:gd name="connsiteY18" fmla="*/ 9195 h 1088482"/>
                <a:gd name="connsiteX19" fmla="*/ 841410 w 1502307"/>
                <a:gd name="connsiteY19" fmla="*/ 5851 h 1088482"/>
                <a:gd name="connsiteX20" fmla="*/ 821456 w 1502307"/>
                <a:gd name="connsiteY20" fmla="*/ 32599 h 1088482"/>
                <a:gd name="connsiteX21" fmla="*/ 821456 w 1502307"/>
                <a:gd name="connsiteY21" fmla="*/ 112842 h 1088482"/>
                <a:gd name="connsiteX22" fmla="*/ 904599 w 1502307"/>
                <a:gd name="connsiteY22" fmla="*/ 152964 h 1088482"/>
                <a:gd name="connsiteX23" fmla="*/ 954485 w 1502307"/>
                <a:gd name="connsiteY23" fmla="*/ 142933 h 1088482"/>
                <a:gd name="connsiteX24" fmla="*/ 1044280 w 1502307"/>
                <a:gd name="connsiteY24" fmla="*/ 49316 h 1088482"/>
                <a:gd name="connsiteX25" fmla="*/ 1127423 w 1502307"/>
                <a:gd name="connsiteY25" fmla="*/ 69377 h 1088482"/>
                <a:gd name="connsiteX26" fmla="*/ 1164006 w 1502307"/>
                <a:gd name="connsiteY26" fmla="*/ 79407 h 1088482"/>
                <a:gd name="connsiteX27" fmla="*/ 1376853 w 1502307"/>
                <a:gd name="connsiteY27" fmla="*/ 320137 h 1088482"/>
                <a:gd name="connsiteX28" fmla="*/ 1469974 w 1502307"/>
                <a:gd name="connsiteY28" fmla="*/ 631079 h 1088482"/>
                <a:gd name="connsiteX29" fmla="*/ 1499905 w 1502307"/>
                <a:gd name="connsiteY29" fmla="*/ 938678 h 1088482"/>
                <a:gd name="connsiteX30" fmla="*/ 1130749 w 1502307"/>
                <a:gd name="connsiteY30" fmla="*/ 82751 h 1088482"/>
                <a:gd name="connsiteX31" fmla="*/ 1147378 w 1502307"/>
                <a:gd name="connsiteY31" fmla="*/ 79407 h 1088482"/>
                <a:gd name="connsiteX32" fmla="*/ 1157355 w 1502307"/>
                <a:gd name="connsiteY32" fmla="*/ 79407 h 1088482"/>
                <a:gd name="connsiteX33" fmla="*/ 1154029 w 1502307"/>
                <a:gd name="connsiteY33" fmla="*/ 79407 h 1088482"/>
                <a:gd name="connsiteX34" fmla="*/ 1147378 w 1502307"/>
                <a:gd name="connsiteY34" fmla="*/ 79407 h 1088482"/>
                <a:gd name="connsiteX35" fmla="*/ 1130749 w 1502307"/>
                <a:gd name="connsiteY35" fmla="*/ 82751 h 1088482"/>
                <a:gd name="connsiteX36" fmla="*/ 1157355 w 1502307"/>
                <a:gd name="connsiteY36" fmla="*/ 808283 h 1088482"/>
                <a:gd name="connsiteX37" fmla="*/ 1100818 w 1502307"/>
                <a:gd name="connsiteY37" fmla="*/ 804940 h 1088482"/>
                <a:gd name="connsiteX38" fmla="*/ 818130 w 1502307"/>
                <a:gd name="connsiteY38" fmla="*/ 768161 h 1088482"/>
                <a:gd name="connsiteX39" fmla="*/ 1100818 w 1502307"/>
                <a:gd name="connsiteY39" fmla="*/ 804940 h 1088482"/>
                <a:gd name="connsiteX40" fmla="*/ 1157355 w 1502307"/>
                <a:gd name="connsiteY40" fmla="*/ 808283 h 1088482"/>
                <a:gd name="connsiteX41" fmla="*/ 1197264 w 1502307"/>
                <a:gd name="connsiteY41" fmla="*/ 697949 h 1088482"/>
                <a:gd name="connsiteX42" fmla="*/ 1160681 w 1502307"/>
                <a:gd name="connsiteY42" fmla="*/ 604332 h 1088482"/>
                <a:gd name="connsiteX43" fmla="*/ 1164006 w 1502307"/>
                <a:gd name="connsiteY43" fmla="*/ 614362 h 1088482"/>
                <a:gd name="connsiteX44" fmla="*/ 1154029 w 1502307"/>
                <a:gd name="connsiteY44" fmla="*/ 804940 h 1088482"/>
                <a:gd name="connsiteX45" fmla="*/ 1193938 w 1502307"/>
                <a:gd name="connsiteY45" fmla="*/ 794909 h 1088482"/>
                <a:gd name="connsiteX46" fmla="*/ 1197264 w 1502307"/>
                <a:gd name="connsiteY46" fmla="*/ 697949 h 1088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02307" h="1088482">
                  <a:moveTo>
                    <a:pt x="69841" y="326824"/>
                  </a:moveTo>
                  <a:cubicBezTo>
                    <a:pt x="69841" y="326824"/>
                    <a:pt x="196218" y="356915"/>
                    <a:pt x="319270" y="390350"/>
                  </a:cubicBezTo>
                  <a:lnTo>
                    <a:pt x="295990" y="671201"/>
                  </a:lnTo>
                  <a:lnTo>
                    <a:pt x="0" y="594301"/>
                  </a:lnTo>
                  <a:lnTo>
                    <a:pt x="69841" y="326824"/>
                  </a:lnTo>
                  <a:close/>
                  <a:moveTo>
                    <a:pt x="1499905" y="938678"/>
                  </a:moveTo>
                  <a:cubicBezTo>
                    <a:pt x="1493254" y="998861"/>
                    <a:pt x="1459996" y="1049013"/>
                    <a:pt x="1406785" y="1075760"/>
                  </a:cubicBezTo>
                  <a:cubicBezTo>
                    <a:pt x="1373527" y="1085791"/>
                    <a:pt x="1336944" y="1092478"/>
                    <a:pt x="1300361" y="1085791"/>
                  </a:cubicBezTo>
                  <a:cubicBezTo>
                    <a:pt x="1207241" y="1082447"/>
                    <a:pt x="1110795" y="1072417"/>
                    <a:pt x="1021000" y="1059043"/>
                  </a:cubicBezTo>
                  <a:cubicBezTo>
                    <a:pt x="1001046" y="1055700"/>
                    <a:pt x="768244" y="1022265"/>
                    <a:pt x="768244" y="1015578"/>
                  </a:cubicBezTo>
                  <a:cubicBezTo>
                    <a:pt x="774896" y="942022"/>
                    <a:pt x="781547" y="868465"/>
                    <a:pt x="794850" y="798253"/>
                  </a:cubicBezTo>
                  <a:cubicBezTo>
                    <a:pt x="761593" y="781535"/>
                    <a:pt x="738313" y="768161"/>
                    <a:pt x="738313" y="768161"/>
                  </a:cubicBezTo>
                  <a:lnTo>
                    <a:pt x="731661" y="811627"/>
                  </a:lnTo>
                  <a:lnTo>
                    <a:pt x="798176" y="266641"/>
                  </a:lnTo>
                  <a:lnTo>
                    <a:pt x="615260" y="226520"/>
                  </a:lnTo>
                  <a:lnTo>
                    <a:pt x="552072" y="213146"/>
                  </a:lnTo>
                  <a:cubicBezTo>
                    <a:pt x="565374" y="156307"/>
                    <a:pt x="585329" y="102812"/>
                    <a:pt x="628563" y="52660"/>
                  </a:cubicBezTo>
                  <a:cubicBezTo>
                    <a:pt x="645192" y="32599"/>
                    <a:pt x="668472" y="15881"/>
                    <a:pt x="695078" y="9195"/>
                  </a:cubicBezTo>
                  <a:cubicBezTo>
                    <a:pt x="705055" y="5851"/>
                    <a:pt x="715032" y="5851"/>
                    <a:pt x="725010" y="9195"/>
                  </a:cubicBezTo>
                  <a:cubicBezTo>
                    <a:pt x="761593" y="-4179"/>
                    <a:pt x="801502" y="-836"/>
                    <a:pt x="841410" y="5851"/>
                  </a:cubicBezTo>
                  <a:cubicBezTo>
                    <a:pt x="831433" y="12538"/>
                    <a:pt x="824782" y="19225"/>
                    <a:pt x="821456" y="32599"/>
                  </a:cubicBezTo>
                  <a:cubicBezTo>
                    <a:pt x="808153" y="56003"/>
                    <a:pt x="808153" y="89438"/>
                    <a:pt x="821456" y="112842"/>
                  </a:cubicBezTo>
                  <a:cubicBezTo>
                    <a:pt x="841410" y="139590"/>
                    <a:pt x="871342" y="152964"/>
                    <a:pt x="904599" y="152964"/>
                  </a:cubicBezTo>
                  <a:cubicBezTo>
                    <a:pt x="921228" y="152964"/>
                    <a:pt x="937857" y="149620"/>
                    <a:pt x="954485" y="142933"/>
                  </a:cubicBezTo>
                  <a:cubicBezTo>
                    <a:pt x="994394" y="122872"/>
                    <a:pt x="1024326" y="89438"/>
                    <a:pt x="1044280" y="49316"/>
                  </a:cubicBezTo>
                  <a:cubicBezTo>
                    <a:pt x="1070886" y="56003"/>
                    <a:pt x="1100818" y="62690"/>
                    <a:pt x="1127423" y="69377"/>
                  </a:cubicBezTo>
                  <a:cubicBezTo>
                    <a:pt x="1140726" y="72720"/>
                    <a:pt x="1150704" y="76064"/>
                    <a:pt x="1164006" y="79407"/>
                  </a:cubicBezTo>
                  <a:cubicBezTo>
                    <a:pt x="1283733" y="76064"/>
                    <a:pt x="1340270" y="226520"/>
                    <a:pt x="1376853" y="320137"/>
                  </a:cubicBezTo>
                  <a:cubicBezTo>
                    <a:pt x="1416762" y="420441"/>
                    <a:pt x="1446693" y="524088"/>
                    <a:pt x="1469974" y="631079"/>
                  </a:cubicBezTo>
                  <a:cubicBezTo>
                    <a:pt x="1486602" y="711323"/>
                    <a:pt x="1509882" y="865122"/>
                    <a:pt x="1499905" y="938678"/>
                  </a:cubicBezTo>
                  <a:close/>
                  <a:moveTo>
                    <a:pt x="1130749" y="82751"/>
                  </a:moveTo>
                  <a:cubicBezTo>
                    <a:pt x="1137401" y="82751"/>
                    <a:pt x="1140726" y="79407"/>
                    <a:pt x="1147378" y="79407"/>
                  </a:cubicBezTo>
                  <a:cubicBezTo>
                    <a:pt x="1150704" y="79407"/>
                    <a:pt x="1154029" y="79407"/>
                    <a:pt x="1157355" y="79407"/>
                  </a:cubicBezTo>
                  <a:cubicBezTo>
                    <a:pt x="1157355" y="79407"/>
                    <a:pt x="1154029" y="79407"/>
                    <a:pt x="1154029" y="79407"/>
                  </a:cubicBezTo>
                  <a:cubicBezTo>
                    <a:pt x="1150704" y="79407"/>
                    <a:pt x="1150704" y="79407"/>
                    <a:pt x="1147378" y="79407"/>
                  </a:cubicBezTo>
                  <a:cubicBezTo>
                    <a:pt x="1140726" y="79407"/>
                    <a:pt x="1137401" y="82751"/>
                    <a:pt x="1130749" y="82751"/>
                  </a:cubicBezTo>
                  <a:close/>
                  <a:moveTo>
                    <a:pt x="1157355" y="808283"/>
                  </a:moveTo>
                  <a:cubicBezTo>
                    <a:pt x="1137401" y="808283"/>
                    <a:pt x="1117446" y="804940"/>
                    <a:pt x="1100818" y="804940"/>
                  </a:cubicBezTo>
                  <a:cubicBezTo>
                    <a:pt x="1067560" y="801596"/>
                    <a:pt x="874668" y="778192"/>
                    <a:pt x="818130" y="768161"/>
                  </a:cubicBezTo>
                  <a:cubicBezTo>
                    <a:pt x="877993" y="778192"/>
                    <a:pt x="1067560" y="801596"/>
                    <a:pt x="1100818" y="804940"/>
                  </a:cubicBezTo>
                  <a:cubicBezTo>
                    <a:pt x="1114120" y="804940"/>
                    <a:pt x="1137401" y="808283"/>
                    <a:pt x="1157355" y="808283"/>
                  </a:cubicBezTo>
                  <a:close/>
                  <a:moveTo>
                    <a:pt x="1197264" y="697949"/>
                  </a:moveTo>
                  <a:cubicBezTo>
                    <a:pt x="1183961" y="667857"/>
                    <a:pt x="1173984" y="634423"/>
                    <a:pt x="1160681" y="604332"/>
                  </a:cubicBezTo>
                  <a:lnTo>
                    <a:pt x="1164006" y="614362"/>
                  </a:lnTo>
                  <a:cubicBezTo>
                    <a:pt x="1157355" y="677888"/>
                    <a:pt x="1154029" y="741414"/>
                    <a:pt x="1154029" y="804940"/>
                  </a:cubicBezTo>
                  <a:cubicBezTo>
                    <a:pt x="1170658" y="804940"/>
                    <a:pt x="1183961" y="801596"/>
                    <a:pt x="1193938" y="794909"/>
                  </a:cubicBezTo>
                  <a:cubicBezTo>
                    <a:pt x="1227195" y="774848"/>
                    <a:pt x="1207241" y="724696"/>
                    <a:pt x="1197264" y="697949"/>
                  </a:cubicBezTo>
                  <a:close/>
                </a:path>
              </a:pathLst>
            </a:custGeom>
            <a:solidFill>
              <a:schemeClr val="accent1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" name="Freeform 63">
              <a:extLst>
                <a:ext uri="{FF2B5EF4-FFF2-40B4-BE49-F238E27FC236}">
                  <a16:creationId xmlns:a16="http://schemas.microsoft.com/office/drawing/2014/main" id="{652E4AC6-DF11-26EB-94FA-5E28E216797E}"/>
                </a:ext>
              </a:extLst>
            </p:cNvPr>
            <p:cNvSpPr/>
            <p:nvPr/>
          </p:nvSpPr>
          <p:spPr>
            <a:xfrm>
              <a:off x="8182995" y="1657174"/>
              <a:ext cx="695755" cy="616919"/>
            </a:xfrm>
            <a:custGeom>
              <a:avLst/>
              <a:gdLst>
                <a:gd name="connsiteX0" fmla="*/ 535443 w 535443"/>
                <a:gd name="connsiteY0" fmla="*/ 66869 h 474772"/>
                <a:gd name="connsiteX1" fmla="*/ 319270 w 535443"/>
                <a:gd name="connsiteY1" fmla="*/ 250760 h 474772"/>
                <a:gd name="connsiteX2" fmla="*/ 249430 w 535443"/>
                <a:gd name="connsiteY2" fmla="*/ 227356 h 474772"/>
                <a:gd name="connsiteX3" fmla="*/ 222824 w 535443"/>
                <a:gd name="connsiteY3" fmla="*/ 224012 h 474772"/>
                <a:gd name="connsiteX4" fmla="*/ 482231 w 535443"/>
                <a:gd name="connsiteY4" fmla="*/ 0 h 474772"/>
                <a:gd name="connsiteX5" fmla="*/ 535443 w 535443"/>
                <a:gd name="connsiteY5" fmla="*/ 66869 h 474772"/>
                <a:gd name="connsiteX6" fmla="*/ 16629 w 535443"/>
                <a:gd name="connsiteY6" fmla="*/ 404559 h 474772"/>
                <a:gd name="connsiteX7" fmla="*/ 0 w 535443"/>
                <a:gd name="connsiteY7" fmla="*/ 468085 h 474772"/>
                <a:gd name="connsiteX8" fmla="*/ 3326 w 535443"/>
                <a:gd name="connsiteY8" fmla="*/ 474772 h 474772"/>
                <a:gd name="connsiteX9" fmla="*/ 6652 w 535443"/>
                <a:gd name="connsiteY9" fmla="*/ 474772 h 474772"/>
                <a:gd name="connsiteX10" fmla="*/ 73166 w 535443"/>
                <a:gd name="connsiteY10" fmla="*/ 464742 h 474772"/>
                <a:gd name="connsiteX11" fmla="*/ 226150 w 535443"/>
                <a:gd name="connsiteY11" fmla="*/ 334347 h 474772"/>
                <a:gd name="connsiteX12" fmla="*/ 133029 w 535443"/>
                <a:gd name="connsiteY12" fmla="*/ 307599 h 474772"/>
                <a:gd name="connsiteX13" fmla="*/ 16629 w 535443"/>
                <a:gd name="connsiteY13" fmla="*/ 404559 h 47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5443" h="474772">
                  <a:moveTo>
                    <a:pt x="535443" y="66869"/>
                  </a:moveTo>
                  <a:lnTo>
                    <a:pt x="319270" y="250760"/>
                  </a:lnTo>
                  <a:cubicBezTo>
                    <a:pt x="295990" y="237386"/>
                    <a:pt x="272710" y="230699"/>
                    <a:pt x="249430" y="227356"/>
                  </a:cubicBezTo>
                  <a:cubicBezTo>
                    <a:pt x="239453" y="227356"/>
                    <a:pt x="232801" y="227356"/>
                    <a:pt x="222824" y="224012"/>
                  </a:cubicBezTo>
                  <a:lnTo>
                    <a:pt x="482231" y="0"/>
                  </a:lnTo>
                  <a:lnTo>
                    <a:pt x="535443" y="66869"/>
                  </a:lnTo>
                  <a:close/>
                  <a:moveTo>
                    <a:pt x="16629" y="404559"/>
                  </a:moveTo>
                  <a:lnTo>
                    <a:pt x="0" y="468085"/>
                  </a:lnTo>
                  <a:cubicBezTo>
                    <a:pt x="0" y="471429"/>
                    <a:pt x="0" y="474772"/>
                    <a:pt x="3326" y="474772"/>
                  </a:cubicBezTo>
                  <a:cubicBezTo>
                    <a:pt x="3326" y="474772"/>
                    <a:pt x="3326" y="474772"/>
                    <a:pt x="6652" y="474772"/>
                  </a:cubicBezTo>
                  <a:lnTo>
                    <a:pt x="73166" y="464742"/>
                  </a:lnTo>
                  <a:lnTo>
                    <a:pt x="226150" y="334347"/>
                  </a:lnTo>
                  <a:cubicBezTo>
                    <a:pt x="202870" y="307599"/>
                    <a:pt x="169613" y="310942"/>
                    <a:pt x="133029" y="307599"/>
                  </a:cubicBezTo>
                  <a:lnTo>
                    <a:pt x="16629" y="404559"/>
                  </a:lnTo>
                  <a:close/>
                </a:path>
              </a:pathLst>
            </a:custGeom>
            <a:solidFill>
              <a:schemeClr val="accent2"/>
            </a:solidFill>
            <a:ln w="24917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" name="Freeform 64">
              <a:extLst>
                <a:ext uri="{FF2B5EF4-FFF2-40B4-BE49-F238E27FC236}">
                  <a16:creationId xmlns:a16="http://schemas.microsoft.com/office/drawing/2014/main" id="{C84F27E7-7AEA-9D52-ECF1-6565B4379599}"/>
                </a:ext>
              </a:extLst>
            </p:cNvPr>
            <p:cNvSpPr/>
            <p:nvPr/>
          </p:nvSpPr>
          <p:spPr>
            <a:xfrm>
              <a:off x="9678219" y="1768559"/>
              <a:ext cx="953821" cy="1317109"/>
            </a:xfrm>
            <a:custGeom>
              <a:avLst/>
              <a:gdLst>
                <a:gd name="connsiteX0" fmla="*/ 269384 w 734047"/>
                <a:gd name="connsiteY0" fmla="*/ 74766 h 1013628"/>
                <a:gd name="connsiteX1" fmla="*/ 379133 w 734047"/>
                <a:gd name="connsiteY1" fmla="*/ 1209 h 1013628"/>
                <a:gd name="connsiteX2" fmla="*/ 605283 w 734047"/>
                <a:gd name="connsiteY2" fmla="*/ 241939 h 1013628"/>
                <a:gd name="connsiteX3" fmla="*/ 698404 w 734047"/>
                <a:gd name="connsiteY3" fmla="*/ 552881 h 1013628"/>
                <a:gd name="connsiteX4" fmla="*/ 731661 w 734047"/>
                <a:gd name="connsiteY4" fmla="*/ 863824 h 1013628"/>
                <a:gd name="connsiteX5" fmla="*/ 638540 w 734047"/>
                <a:gd name="connsiteY5" fmla="*/ 1000906 h 1013628"/>
                <a:gd name="connsiteX6" fmla="*/ 532117 w 734047"/>
                <a:gd name="connsiteY6" fmla="*/ 1010936 h 1013628"/>
                <a:gd name="connsiteX7" fmla="*/ 252756 w 734047"/>
                <a:gd name="connsiteY7" fmla="*/ 984189 h 1013628"/>
                <a:gd name="connsiteX8" fmla="*/ 0 w 734047"/>
                <a:gd name="connsiteY8" fmla="*/ 940724 h 1013628"/>
                <a:gd name="connsiteX9" fmla="*/ 33257 w 734047"/>
                <a:gd name="connsiteY9" fmla="*/ 683277 h 1013628"/>
                <a:gd name="connsiteX10" fmla="*/ 332573 w 734047"/>
                <a:gd name="connsiteY10" fmla="*/ 723398 h 1013628"/>
                <a:gd name="connsiteX11" fmla="*/ 429019 w 734047"/>
                <a:gd name="connsiteY11" fmla="*/ 716711 h 1013628"/>
                <a:gd name="connsiteX12" fmla="*/ 429019 w 734047"/>
                <a:gd name="connsiteY12" fmla="*/ 619751 h 1013628"/>
                <a:gd name="connsiteX13" fmla="*/ 332573 w 734047"/>
                <a:gd name="connsiteY13" fmla="*/ 372334 h 101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4047" h="1013628">
                  <a:moveTo>
                    <a:pt x="269384" y="74766"/>
                  </a:moveTo>
                  <a:cubicBezTo>
                    <a:pt x="289339" y="31301"/>
                    <a:pt x="329247" y="4553"/>
                    <a:pt x="379133" y="1209"/>
                  </a:cubicBezTo>
                  <a:cubicBezTo>
                    <a:pt x="508837" y="-15508"/>
                    <a:pt x="568700" y="144979"/>
                    <a:pt x="605283" y="241939"/>
                  </a:cubicBezTo>
                  <a:cubicBezTo>
                    <a:pt x="645192" y="342243"/>
                    <a:pt x="675123" y="445890"/>
                    <a:pt x="698404" y="552881"/>
                  </a:cubicBezTo>
                  <a:cubicBezTo>
                    <a:pt x="718358" y="633125"/>
                    <a:pt x="741638" y="786924"/>
                    <a:pt x="731661" y="863824"/>
                  </a:cubicBezTo>
                  <a:cubicBezTo>
                    <a:pt x="725009" y="924006"/>
                    <a:pt x="691752" y="974158"/>
                    <a:pt x="638540" y="1000906"/>
                  </a:cubicBezTo>
                  <a:cubicBezTo>
                    <a:pt x="605283" y="1010936"/>
                    <a:pt x="568700" y="1017623"/>
                    <a:pt x="532117" y="1010936"/>
                  </a:cubicBezTo>
                  <a:cubicBezTo>
                    <a:pt x="438997" y="1007593"/>
                    <a:pt x="342550" y="997562"/>
                    <a:pt x="252756" y="984189"/>
                  </a:cubicBezTo>
                  <a:cubicBezTo>
                    <a:pt x="232801" y="980845"/>
                    <a:pt x="0" y="947410"/>
                    <a:pt x="0" y="940724"/>
                  </a:cubicBezTo>
                  <a:cubicBezTo>
                    <a:pt x="6651" y="853793"/>
                    <a:pt x="16629" y="766863"/>
                    <a:pt x="33257" y="683277"/>
                  </a:cubicBezTo>
                  <a:cubicBezTo>
                    <a:pt x="49886" y="693307"/>
                    <a:pt x="292664" y="720055"/>
                    <a:pt x="332573" y="723398"/>
                  </a:cubicBezTo>
                  <a:cubicBezTo>
                    <a:pt x="359179" y="726742"/>
                    <a:pt x="402414" y="733429"/>
                    <a:pt x="429019" y="716711"/>
                  </a:cubicBezTo>
                  <a:cubicBezTo>
                    <a:pt x="458951" y="696650"/>
                    <a:pt x="442322" y="646498"/>
                    <a:pt x="429019" y="619751"/>
                  </a:cubicBezTo>
                  <a:cubicBezTo>
                    <a:pt x="395762" y="536164"/>
                    <a:pt x="365831" y="452577"/>
                    <a:pt x="332573" y="372334"/>
                  </a:cubicBezTo>
                </a:path>
              </a:pathLst>
            </a:custGeom>
            <a:solidFill>
              <a:schemeClr val="accent1"/>
            </a:solidFill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" name="Freeform 65">
              <a:extLst>
                <a:ext uri="{FF2B5EF4-FFF2-40B4-BE49-F238E27FC236}">
                  <a16:creationId xmlns:a16="http://schemas.microsoft.com/office/drawing/2014/main" id="{3E68DB05-DC04-4BFD-28C0-A0E0006C0EC8}"/>
                </a:ext>
              </a:extLst>
            </p:cNvPr>
            <p:cNvSpPr/>
            <p:nvPr/>
          </p:nvSpPr>
          <p:spPr>
            <a:xfrm>
              <a:off x="9596111" y="3499244"/>
              <a:ext cx="207429" cy="2254797"/>
            </a:xfrm>
            <a:custGeom>
              <a:avLst/>
              <a:gdLst>
                <a:gd name="connsiteX0" fmla="*/ 159635 w 159634"/>
                <a:gd name="connsiteY0" fmla="*/ 1735259 h 1735259"/>
                <a:gd name="connsiteX1" fmla="*/ 89795 w 159634"/>
                <a:gd name="connsiteY1" fmla="*/ 702128 h 1735259"/>
                <a:gd name="connsiteX2" fmla="*/ 0 w 159634"/>
                <a:gd name="connsiteY2" fmla="*/ 0 h 173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634" h="1735259">
                  <a:moveTo>
                    <a:pt x="159635" y="1735259"/>
                  </a:moveTo>
                  <a:cubicBezTo>
                    <a:pt x="149658" y="1407599"/>
                    <a:pt x="126378" y="1063223"/>
                    <a:pt x="89795" y="702128"/>
                  </a:cubicBezTo>
                  <a:cubicBezTo>
                    <a:pt x="63189" y="458055"/>
                    <a:pt x="33257" y="224012"/>
                    <a:pt x="0" y="0"/>
                  </a:cubicBezTo>
                </a:path>
              </a:pathLst>
            </a:custGeom>
            <a:noFill/>
            <a:ln w="33223" cap="rnd">
              <a:solidFill>
                <a:srgbClr val="F2EFED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" name="Freeform 66">
              <a:extLst>
                <a:ext uri="{FF2B5EF4-FFF2-40B4-BE49-F238E27FC236}">
                  <a16:creationId xmlns:a16="http://schemas.microsoft.com/office/drawing/2014/main" id="{B40DBEED-8428-63A3-A1E5-9F6D047CA72E}"/>
                </a:ext>
              </a:extLst>
            </p:cNvPr>
            <p:cNvSpPr/>
            <p:nvPr/>
          </p:nvSpPr>
          <p:spPr>
            <a:xfrm>
              <a:off x="6362309" y="5158843"/>
              <a:ext cx="1353966" cy="860485"/>
            </a:xfrm>
            <a:custGeom>
              <a:avLst/>
              <a:gdLst>
                <a:gd name="connsiteX0" fmla="*/ 1041993 w 1041993"/>
                <a:gd name="connsiteY0" fmla="*/ 260790 h 662217"/>
                <a:gd name="connsiteX1" fmla="*/ 1041993 w 1041993"/>
                <a:gd name="connsiteY1" fmla="*/ 260790 h 662217"/>
                <a:gd name="connsiteX2" fmla="*/ 955524 w 1041993"/>
                <a:gd name="connsiteY2" fmla="*/ 130395 h 662217"/>
                <a:gd name="connsiteX3" fmla="*/ 1038668 w 1041993"/>
                <a:gd name="connsiteY3" fmla="*/ 0 h 662217"/>
                <a:gd name="connsiteX4" fmla="*/ 1039 w 1041993"/>
                <a:gd name="connsiteY4" fmla="*/ 0 h 662217"/>
                <a:gd name="connsiteX5" fmla="*/ 84183 w 1041993"/>
                <a:gd name="connsiteY5" fmla="*/ 130395 h 662217"/>
                <a:gd name="connsiteX6" fmla="*/ 1039 w 1041993"/>
                <a:gd name="connsiteY6" fmla="*/ 260790 h 662217"/>
                <a:gd name="connsiteX7" fmla="*/ 1039 w 1041993"/>
                <a:gd name="connsiteY7" fmla="*/ 260790 h 662217"/>
                <a:gd name="connsiteX8" fmla="*/ 84183 w 1041993"/>
                <a:gd name="connsiteY8" fmla="*/ 391186 h 662217"/>
                <a:gd name="connsiteX9" fmla="*/ 11016 w 1041993"/>
                <a:gd name="connsiteY9" fmla="*/ 578420 h 662217"/>
                <a:gd name="connsiteX10" fmla="*/ 140720 w 1041993"/>
                <a:gd name="connsiteY10" fmla="*/ 662006 h 662217"/>
                <a:gd name="connsiteX11" fmla="*/ 902313 w 1041993"/>
                <a:gd name="connsiteY11" fmla="*/ 662006 h 662217"/>
                <a:gd name="connsiteX12" fmla="*/ 1041993 w 1041993"/>
                <a:gd name="connsiteY12" fmla="*/ 521581 h 662217"/>
                <a:gd name="connsiteX13" fmla="*/ 958850 w 1041993"/>
                <a:gd name="connsiteY13" fmla="*/ 391186 h 662217"/>
                <a:gd name="connsiteX14" fmla="*/ 1041993 w 1041993"/>
                <a:gd name="connsiteY14" fmla="*/ 260790 h 66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1993" h="662217">
                  <a:moveTo>
                    <a:pt x="1041993" y="260790"/>
                  </a:moveTo>
                  <a:lnTo>
                    <a:pt x="1041993" y="260790"/>
                  </a:lnTo>
                  <a:cubicBezTo>
                    <a:pt x="1041993" y="203951"/>
                    <a:pt x="1008736" y="153799"/>
                    <a:pt x="955524" y="130395"/>
                  </a:cubicBezTo>
                  <a:cubicBezTo>
                    <a:pt x="1005410" y="106991"/>
                    <a:pt x="1038668" y="56839"/>
                    <a:pt x="1038668" y="0"/>
                  </a:cubicBezTo>
                  <a:lnTo>
                    <a:pt x="1039" y="0"/>
                  </a:lnTo>
                  <a:cubicBezTo>
                    <a:pt x="1039" y="56839"/>
                    <a:pt x="34297" y="106991"/>
                    <a:pt x="84183" y="130395"/>
                  </a:cubicBezTo>
                  <a:cubicBezTo>
                    <a:pt x="34297" y="153799"/>
                    <a:pt x="1039" y="203951"/>
                    <a:pt x="1039" y="260790"/>
                  </a:cubicBezTo>
                  <a:lnTo>
                    <a:pt x="1039" y="260790"/>
                  </a:lnTo>
                  <a:cubicBezTo>
                    <a:pt x="1039" y="317629"/>
                    <a:pt x="34297" y="367781"/>
                    <a:pt x="84183" y="391186"/>
                  </a:cubicBezTo>
                  <a:cubicBezTo>
                    <a:pt x="14342" y="421277"/>
                    <a:pt x="-18915" y="504863"/>
                    <a:pt x="11016" y="578420"/>
                  </a:cubicBezTo>
                  <a:cubicBezTo>
                    <a:pt x="34297" y="628572"/>
                    <a:pt x="84183" y="665350"/>
                    <a:pt x="140720" y="662006"/>
                  </a:cubicBezTo>
                  <a:lnTo>
                    <a:pt x="902313" y="662006"/>
                  </a:lnTo>
                  <a:cubicBezTo>
                    <a:pt x="978805" y="662006"/>
                    <a:pt x="1041993" y="598480"/>
                    <a:pt x="1041993" y="521581"/>
                  </a:cubicBezTo>
                  <a:cubicBezTo>
                    <a:pt x="1041993" y="464742"/>
                    <a:pt x="1008736" y="414590"/>
                    <a:pt x="958850" y="391186"/>
                  </a:cubicBezTo>
                  <a:cubicBezTo>
                    <a:pt x="1008736" y="367781"/>
                    <a:pt x="1041993" y="317629"/>
                    <a:pt x="1041993" y="260790"/>
                  </a:cubicBezTo>
                  <a:close/>
                </a:path>
              </a:pathLst>
            </a:custGeom>
            <a:solidFill>
              <a:schemeClr val="accent1"/>
            </a:solidFill>
            <a:ln w="33223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содержимо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01E794-6946-7C85-C18E-9EC3C616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669197" y="69013"/>
            <a:ext cx="5029200" cy="2170499"/>
          </a:xfrm>
        </p:spPr>
        <p:txBody>
          <a:bodyPr lIns="0" tIns="0" rIns="0" bIns="0" rtlCol="0" anchor="ctr">
            <a:noAutofit/>
          </a:bodyPr>
          <a:lstStyle>
            <a:lvl1pPr>
              <a:defRPr lang="ru-RU"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669198" y="2265391"/>
            <a:ext cx="4988765" cy="3775971"/>
          </a:xfrm>
        </p:spPr>
        <p:txBody>
          <a:bodyPr lIns="0" tIns="0" rIns="0" bIns="0" rtlCol="0"/>
          <a:lstStyle>
            <a:lvl1pPr marL="285750" indent="-283464">
              <a:lnSpc>
                <a:spcPct val="9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defRPr lang="ru-RU">
                <a:solidFill>
                  <a:schemeClr val="accent1"/>
                </a:solidFill>
              </a:defRPr>
            </a:lvl1pPr>
            <a:lvl2pPr marL="742950" indent="-283464">
              <a:lnSpc>
                <a:spcPct val="9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defRPr lang="ru-RU">
                <a:solidFill>
                  <a:schemeClr val="accent1"/>
                </a:solidFill>
              </a:defRPr>
            </a:lvl2pPr>
            <a:lvl3pPr marL="1200150" indent="-283464">
              <a:lnSpc>
                <a:spcPct val="9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defRPr lang="ru-RU">
                <a:solidFill>
                  <a:schemeClr val="accent1"/>
                </a:solidFill>
              </a:defRPr>
            </a:lvl3pPr>
            <a:lvl4pPr marL="1543050" indent="-283464">
              <a:lnSpc>
                <a:spcPct val="9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defRPr lang="ru-RU">
                <a:solidFill>
                  <a:schemeClr val="accent1"/>
                </a:solidFill>
              </a:defRPr>
            </a:lvl4pPr>
            <a:lvl5pPr marL="2000250" indent="-283464">
              <a:lnSpc>
                <a:spcPct val="90000"/>
              </a:lnSpc>
              <a:spcBef>
                <a:spcPts val="1800"/>
              </a:spcBef>
              <a:buFont typeface="Courier New" panose="02070309020205020404" pitchFamily="49" charset="0"/>
              <a:buChar char="o"/>
              <a:defRPr lang="ru-RU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 rtlCol="0"/>
          <a:lstStyle>
            <a:lvl1pPr>
              <a:defRPr lang="ru-RU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fld id="{D57F1E4F-1CFF-5643-939E-217C01CDF5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51F27B93-22F3-AB5F-352F-2274D039E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86388" y="814472"/>
            <a:ext cx="2614528" cy="5229056"/>
          </a:xfrm>
          <a:custGeom>
            <a:avLst/>
            <a:gdLst>
              <a:gd name="connsiteX0" fmla="*/ 2980437 w 2980437"/>
              <a:gd name="connsiteY0" fmla="*/ 0 h 5960874"/>
              <a:gd name="connsiteX1" fmla="*/ 2980437 w 2980437"/>
              <a:gd name="connsiteY1" fmla="*/ 5960874 h 5960874"/>
              <a:gd name="connsiteX2" fmla="*/ 0 w 2980437"/>
              <a:gd name="connsiteY2" fmla="*/ 2980437 h 5960874"/>
              <a:gd name="connsiteX3" fmla="*/ 2980437 w 2980437"/>
              <a:gd name="connsiteY3" fmla="*/ 0 h 596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0437" h="5960874">
                <a:moveTo>
                  <a:pt x="2980437" y="0"/>
                </a:moveTo>
                <a:lnTo>
                  <a:pt x="2980437" y="5960874"/>
                </a:lnTo>
                <a:cubicBezTo>
                  <a:pt x="1334387" y="5960874"/>
                  <a:pt x="0" y="4626487"/>
                  <a:pt x="0" y="2980437"/>
                </a:cubicBezTo>
                <a:cubicBezTo>
                  <a:pt x="0" y="1334387"/>
                  <a:pt x="1334387" y="0"/>
                  <a:pt x="2980437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3AB3A7D-924F-86F5-4424-1918D3AC9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314" y="753958"/>
            <a:ext cx="4186870" cy="5229056"/>
            <a:chOff x="652575" y="268779"/>
            <a:chExt cx="4575350" cy="5714235"/>
          </a:xfrm>
        </p:grpSpPr>
        <p:grpSp>
          <p:nvGrpSpPr>
            <p:cNvPr id="9" name="Графический объект 67">
              <a:extLst>
                <a:ext uri="{FF2B5EF4-FFF2-40B4-BE49-F238E27FC236}">
                  <a16:creationId xmlns:a16="http://schemas.microsoft.com/office/drawing/2014/main" id="{055CAFA8-CE81-F262-8BBE-4DD829458678}"/>
                </a:ext>
              </a:extLst>
            </p:cNvPr>
            <p:cNvGrpSpPr/>
            <p:nvPr/>
          </p:nvGrpSpPr>
          <p:grpSpPr>
            <a:xfrm>
              <a:off x="689218" y="3144865"/>
              <a:ext cx="2747346" cy="1291962"/>
              <a:chOff x="689218" y="3144865"/>
              <a:chExt cx="2747346" cy="1291962"/>
            </a:xfrm>
            <a:noFill/>
          </p:grpSpPr>
          <p:sp>
            <p:nvSpPr>
              <p:cNvPr id="39" name="Freeform 70">
                <a:extLst>
                  <a:ext uri="{FF2B5EF4-FFF2-40B4-BE49-F238E27FC236}">
                    <a16:creationId xmlns:a16="http://schemas.microsoft.com/office/drawing/2014/main" id="{016E76D7-D97C-2C9C-75E1-4BDF630B3BF4}"/>
                  </a:ext>
                </a:extLst>
              </p:cNvPr>
              <p:cNvSpPr/>
              <p:nvPr/>
            </p:nvSpPr>
            <p:spPr>
              <a:xfrm>
                <a:off x="834033" y="3782511"/>
                <a:ext cx="12412" cy="4167"/>
              </a:xfrm>
              <a:custGeom>
                <a:avLst/>
                <a:gdLst>
                  <a:gd name="connsiteX0" fmla="*/ 0 w 12412"/>
                  <a:gd name="connsiteY0" fmla="*/ 4168 h 4167"/>
                  <a:gd name="connsiteX1" fmla="*/ 12413 w 12412"/>
                  <a:gd name="connsiteY1" fmla="*/ 0 h 4167"/>
                  <a:gd name="connsiteX2" fmla="*/ 12413 w 12412"/>
                  <a:gd name="connsiteY2" fmla="*/ 0 h 4167"/>
                  <a:gd name="connsiteX3" fmla="*/ 0 w 12412"/>
                  <a:gd name="connsiteY3" fmla="*/ 4168 h 4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12" h="4167">
                    <a:moveTo>
                      <a:pt x="0" y="4168"/>
                    </a:moveTo>
                    <a:cubicBezTo>
                      <a:pt x="4138" y="4168"/>
                      <a:pt x="8275" y="0"/>
                      <a:pt x="12413" y="0"/>
                    </a:cubicBezTo>
                    <a:cubicBezTo>
                      <a:pt x="12413" y="0"/>
                      <a:pt x="12413" y="0"/>
                      <a:pt x="12413" y="0"/>
                    </a:cubicBezTo>
                    <a:cubicBezTo>
                      <a:pt x="8275" y="4168"/>
                      <a:pt x="4138" y="4168"/>
                      <a:pt x="0" y="4168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40" name="Freeform 71">
                <a:extLst>
                  <a:ext uri="{FF2B5EF4-FFF2-40B4-BE49-F238E27FC236}">
                    <a16:creationId xmlns:a16="http://schemas.microsoft.com/office/drawing/2014/main" id="{0D17E1F9-CF12-859D-F099-BAB6C39E028E}"/>
                  </a:ext>
                </a:extLst>
              </p:cNvPr>
              <p:cNvSpPr/>
              <p:nvPr/>
            </p:nvSpPr>
            <p:spPr>
              <a:xfrm>
                <a:off x="2124954" y="3149032"/>
                <a:ext cx="165502" cy="270895"/>
              </a:xfrm>
              <a:custGeom>
                <a:avLst/>
                <a:gdLst>
                  <a:gd name="connsiteX0" fmla="*/ 8275 w 165502"/>
                  <a:gd name="connsiteY0" fmla="*/ 12503 h 270895"/>
                  <a:gd name="connsiteX1" fmla="*/ 66201 w 165502"/>
                  <a:gd name="connsiteY1" fmla="*/ 270895 h 270895"/>
                  <a:gd name="connsiteX2" fmla="*/ 82751 w 165502"/>
                  <a:gd name="connsiteY2" fmla="*/ 237554 h 270895"/>
                  <a:gd name="connsiteX3" fmla="*/ 86889 w 165502"/>
                  <a:gd name="connsiteY3" fmla="*/ 225052 h 270895"/>
                  <a:gd name="connsiteX4" fmla="*/ 99302 w 165502"/>
                  <a:gd name="connsiteY4" fmla="*/ 195878 h 270895"/>
                  <a:gd name="connsiteX5" fmla="*/ 103439 w 165502"/>
                  <a:gd name="connsiteY5" fmla="*/ 187543 h 270895"/>
                  <a:gd name="connsiteX6" fmla="*/ 119990 w 165502"/>
                  <a:gd name="connsiteY6" fmla="*/ 145867 h 270895"/>
                  <a:gd name="connsiteX7" fmla="*/ 124127 w 165502"/>
                  <a:gd name="connsiteY7" fmla="*/ 133364 h 270895"/>
                  <a:gd name="connsiteX8" fmla="*/ 136540 w 165502"/>
                  <a:gd name="connsiteY8" fmla="*/ 100023 h 270895"/>
                  <a:gd name="connsiteX9" fmla="*/ 140677 w 165502"/>
                  <a:gd name="connsiteY9" fmla="*/ 83352 h 270895"/>
                  <a:gd name="connsiteX10" fmla="*/ 148953 w 165502"/>
                  <a:gd name="connsiteY10" fmla="*/ 50011 h 270895"/>
                  <a:gd name="connsiteX11" fmla="*/ 165503 w 165502"/>
                  <a:gd name="connsiteY11" fmla="*/ 0 h 270895"/>
                  <a:gd name="connsiteX12" fmla="*/ 165503 w 165502"/>
                  <a:gd name="connsiteY12" fmla="*/ 0 h 270895"/>
                  <a:gd name="connsiteX13" fmla="*/ 0 w 165502"/>
                  <a:gd name="connsiteY13" fmla="*/ 0 h 270895"/>
                  <a:gd name="connsiteX14" fmla="*/ 0 w 165502"/>
                  <a:gd name="connsiteY14" fmla="*/ 0 h 270895"/>
                  <a:gd name="connsiteX15" fmla="*/ 8275 w 165502"/>
                  <a:gd name="connsiteY15" fmla="*/ 12503 h 270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5502" h="270895">
                    <a:moveTo>
                      <a:pt x="8275" y="12503"/>
                    </a:moveTo>
                    <a:cubicBezTo>
                      <a:pt x="41376" y="91688"/>
                      <a:pt x="62064" y="179208"/>
                      <a:pt x="66201" y="270895"/>
                    </a:cubicBezTo>
                    <a:cubicBezTo>
                      <a:pt x="70339" y="262560"/>
                      <a:pt x="78614" y="250057"/>
                      <a:pt x="82751" y="237554"/>
                    </a:cubicBezTo>
                    <a:cubicBezTo>
                      <a:pt x="82751" y="233387"/>
                      <a:pt x="86889" y="229219"/>
                      <a:pt x="86889" y="225052"/>
                    </a:cubicBezTo>
                    <a:cubicBezTo>
                      <a:pt x="91027" y="216716"/>
                      <a:pt x="95164" y="204214"/>
                      <a:pt x="99302" y="195878"/>
                    </a:cubicBezTo>
                    <a:cubicBezTo>
                      <a:pt x="99302" y="191711"/>
                      <a:pt x="103439" y="187543"/>
                      <a:pt x="103439" y="187543"/>
                    </a:cubicBezTo>
                    <a:cubicBezTo>
                      <a:pt x="107577" y="175040"/>
                      <a:pt x="115852" y="158370"/>
                      <a:pt x="119990" y="145867"/>
                    </a:cubicBezTo>
                    <a:cubicBezTo>
                      <a:pt x="119990" y="141699"/>
                      <a:pt x="124127" y="137532"/>
                      <a:pt x="124127" y="133364"/>
                    </a:cubicBezTo>
                    <a:cubicBezTo>
                      <a:pt x="128265" y="120861"/>
                      <a:pt x="132402" y="108358"/>
                      <a:pt x="136540" y="100023"/>
                    </a:cubicBezTo>
                    <a:cubicBezTo>
                      <a:pt x="136540" y="95855"/>
                      <a:pt x="140677" y="87520"/>
                      <a:pt x="140677" y="83352"/>
                    </a:cubicBezTo>
                    <a:cubicBezTo>
                      <a:pt x="144815" y="70850"/>
                      <a:pt x="148953" y="62514"/>
                      <a:pt x="148953" y="50011"/>
                    </a:cubicBezTo>
                    <a:cubicBezTo>
                      <a:pt x="153090" y="33341"/>
                      <a:pt x="157228" y="16671"/>
                      <a:pt x="165503" y="0"/>
                    </a:cubicBezTo>
                    <a:cubicBezTo>
                      <a:pt x="165503" y="0"/>
                      <a:pt x="165503" y="0"/>
                      <a:pt x="165503" y="0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4138" y="4168"/>
                      <a:pt x="8275" y="12503"/>
                      <a:pt x="8275" y="12503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41" name="Freeform 72">
                <a:extLst>
                  <a:ext uri="{FF2B5EF4-FFF2-40B4-BE49-F238E27FC236}">
                    <a16:creationId xmlns:a16="http://schemas.microsoft.com/office/drawing/2014/main" id="{5326B648-7E68-71C7-DBD4-3F16F9A39ACF}"/>
                  </a:ext>
                </a:extLst>
              </p:cNvPr>
              <p:cNvSpPr/>
              <p:nvPr/>
            </p:nvSpPr>
            <p:spPr>
              <a:xfrm>
                <a:off x="689218" y="3144865"/>
                <a:ext cx="479958" cy="854362"/>
              </a:xfrm>
              <a:custGeom>
                <a:avLst/>
                <a:gdLst>
                  <a:gd name="connsiteX0" fmla="*/ 297905 w 479958"/>
                  <a:gd name="connsiteY0" fmla="*/ 454271 h 854362"/>
                  <a:gd name="connsiteX1" fmla="*/ 302043 w 479958"/>
                  <a:gd name="connsiteY1" fmla="*/ 450103 h 854362"/>
                  <a:gd name="connsiteX2" fmla="*/ 318593 w 479958"/>
                  <a:gd name="connsiteY2" fmla="*/ 437600 h 854362"/>
                  <a:gd name="connsiteX3" fmla="*/ 409619 w 479958"/>
                  <a:gd name="connsiteY3" fmla="*/ 204214 h 854362"/>
                  <a:gd name="connsiteX4" fmla="*/ 417895 w 479958"/>
                  <a:gd name="connsiteY4" fmla="*/ 158370 h 854362"/>
                  <a:gd name="connsiteX5" fmla="*/ 417895 w 479958"/>
                  <a:gd name="connsiteY5" fmla="*/ 150034 h 854362"/>
                  <a:gd name="connsiteX6" fmla="*/ 434445 w 479958"/>
                  <a:gd name="connsiteY6" fmla="*/ 104191 h 854362"/>
                  <a:gd name="connsiteX7" fmla="*/ 434445 w 479958"/>
                  <a:gd name="connsiteY7" fmla="*/ 100023 h 854362"/>
                  <a:gd name="connsiteX8" fmla="*/ 479958 w 479958"/>
                  <a:gd name="connsiteY8" fmla="*/ 0 h 854362"/>
                  <a:gd name="connsiteX9" fmla="*/ 417895 w 479958"/>
                  <a:gd name="connsiteY9" fmla="*/ 0 h 854362"/>
                  <a:gd name="connsiteX10" fmla="*/ 417895 w 479958"/>
                  <a:gd name="connsiteY10" fmla="*/ 0 h 854362"/>
                  <a:gd name="connsiteX11" fmla="*/ 0 w 479958"/>
                  <a:gd name="connsiteY11" fmla="*/ 420930 h 854362"/>
                  <a:gd name="connsiteX12" fmla="*/ 0 w 479958"/>
                  <a:gd name="connsiteY12" fmla="*/ 854362 h 854362"/>
                  <a:gd name="connsiteX13" fmla="*/ 74476 w 479958"/>
                  <a:gd name="connsiteY13" fmla="*/ 775177 h 854362"/>
                  <a:gd name="connsiteX14" fmla="*/ 74476 w 479958"/>
                  <a:gd name="connsiteY14" fmla="*/ 771010 h 854362"/>
                  <a:gd name="connsiteX15" fmla="*/ 91027 w 479958"/>
                  <a:gd name="connsiteY15" fmla="*/ 670987 h 854362"/>
                  <a:gd name="connsiteX16" fmla="*/ 144815 w 479958"/>
                  <a:gd name="connsiteY16" fmla="*/ 641814 h 854362"/>
                  <a:gd name="connsiteX17" fmla="*/ 144815 w 479958"/>
                  <a:gd name="connsiteY17" fmla="*/ 641814 h 854362"/>
                  <a:gd name="connsiteX18" fmla="*/ 161365 w 479958"/>
                  <a:gd name="connsiteY18" fmla="*/ 591802 h 854362"/>
                  <a:gd name="connsiteX19" fmla="*/ 161365 w 479958"/>
                  <a:gd name="connsiteY19" fmla="*/ 591802 h 854362"/>
                  <a:gd name="connsiteX20" fmla="*/ 161365 w 479958"/>
                  <a:gd name="connsiteY20" fmla="*/ 591802 h 854362"/>
                  <a:gd name="connsiteX21" fmla="*/ 289630 w 479958"/>
                  <a:gd name="connsiteY21" fmla="*/ 466773 h 854362"/>
                  <a:gd name="connsiteX22" fmla="*/ 297905 w 479958"/>
                  <a:gd name="connsiteY22" fmla="*/ 454271 h 854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79958" h="854362">
                    <a:moveTo>
                      <a:pt x="297905" y="454271"/>
                    </a:moveTo>
                    <a:cubicBezTo>
                      <a:pt x="297905" y="454271"/>
                      <a:pt x="302043" y="450103"/>
                      <a:pt x="302043" y="450103"/>
                    </a:cubicBezTo>
                    <a:cubicBezTo>
                      <a:pt x="306180" y="445935"/>
                      <a:pt x="314455" y="441768"/>
                      <a:pt x="318593" y="437600"/>
                    </a:cubicBezTo>
                    <a:cubicBezTo>
                      <a:pt x="397207" y="370918"/>
                      <a:pt x="393069" y="308404"/>
                      <a:pt x="409619" y="204214"/>
                    </a:cubicBezTo>
                    <a:cubicBezTo>
                      <a:pt x="413757" y="187543"/>
                      <a:pt x="413757" y="175040"/>
                      <a:pt x="417895" y="158370"/>
                    </a:cubicBezTo>
                    <a:cubicBezTo>
                      <a:pt x="417895" y="154202"/>
                      <a:pt x="417895" y="154202"/>
                      <a:pt x="417895" y="150034"/>
                    </a:cubicBezTo>
                    <a:cubicBezTo>
                      <a:pt x="422032" y="133364"/>
                      <a:pt x="426170" y="116693"/>
                      <a:pt x="434445" y="104191"/>
                    </a:cubicBezTo>
                    <a:cubicBezTo>
                      <a:pt x="434445" y="104191"/>
                      <a:pt x="434445" y="104191"/>
                      <a:pt x="434445" y="100023"/>
                    </a:cubicBezTo>
                    <a:cubicBezTo>
                      <a:pt x="446858" y="66682"/>
                      <a:pt x="463408" y="33341"/>
                      <a:pt x="479958" y="0"/>
                    </a:cubicBezTo>
                    <a:lnTo>
                      <a:pt x="417895" y="0"/>
                    </a:lnTo>
                    <a:cubicBezTo>
                      <a:pt x="417895" y="0"/>
                      <a:pt x="417895" y="0"/>
                      <a:pt x="417895" y="0"/>
                    </a:cubicBezTo>
                    <a:cubicBezTo>
                      <a:pt x="190328" y="0"/>
                      <a:pt x="0" y="187543"/>
                      <a:pt x="0" y="420930"/>
                    </a:cubicBezTo>
                    <a:lnTo>
                      <a:pt x="0" y="854362"/>
                    </a:lnTo>
                    <a:cubicBezTo>
                      <a:pt x="16550" y="821021"/>
                      <a:pt x="41376" y="796016"/>
                      <a:pt x="74476" y="775177"/>
                    </a:cubicBezTo>
                    <a:cubicBezTo>
                      <a:pt x="74476" y="775177"/>
                      <a:pt x="74476" y="771010"/>
                      <a:pt x="74476" y="771010"/>
                    </a:cubicBezTo>
                    <a:cubicBezTo>
                      <a:pt x="74476" y="737669"/>
                      <a:pt x="78614" y="704328"/>
                      <a:pt x="91027" y="670987"/>
                    </a:cubicBezTo>
                    <a:cubicBezTo>
                      <a:pt x="99302" y="658484"/>
                      <a:pt x="119990" y="650149"/>
                      <a:pt x="144815" y="641814"/>
                    </a:cubicBezTo>
                    <a:cubicBezTo>
                      <a:pt x="144815" y="641814"/>
                      <a:pt x="144815" y="641814"/>
                      <a:pt x="144815" y="641814"/>
                    </a:cubicBezTo>
                    <a:cubicBezTo>
                      <a:pt x="144815" y="625143"/>
                      <a:pt x="153090" y="604305"/>
                      <a:pt x="161365" y="591802"/>
                    </a:cubicBezTo>
                    <a:lnTo>
                      <a:pt x="161365" y="591802"/>
                    </a:lnTo>
                    <a:cubicBezTo>
                      <a:pt x="161365" y="591802"/>
                      <a:pt x="161365" y="591802"/>
                      <a:pt x="161365" y="591802"/>
                    </a:cubicBezTo>
                    <a:cubicBezTo>
                      <a:pt x="190328" y="541791"/>
                      <a:pt x="244117" y="504282"/>
                      <a:pt x="289630" y="466773"/>
                    </a:cubicBezTo>
                    <a:cubicBezTo>
                      <a:pt x="293767" y="462606"/>
                      <a:pt x="297905" y="458438"/>
                      <a:pt x="297905" y="45427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42" name="Freeform 73">
                <a:extLst>
                  <a:ext uri="{FF2B5EF4-FFF2-40B4-BE49-F238E27FC236}">
                    <a16:creationId xmlns:a16="http://schemas.microsoft.com/office/drawing/2014/main" id="{955CEE95-28B6-E2DA-CAD8-033F94D63E93}"/>
                  </a:ext>
                </a:extLst>
              </p:cNvPr>
              <p:cNvSpPr/>
              <p:nvPr/>
            </p:nvSpPr>
            <p:spPr>
              <a:xfrm>
                <a:off x="2443547" y="3144865"/>
                <a:ext cx="993016" cy="854362"/>
              </a:xfrm>
              <a:custGeom>
                <a:avLst/>
                <a:gdLst>
                  <a:gd name="connsiteX0" fmla="*/ 566847 w 993016"/>
                  <a:gd name="connsiteY0" fmla="*/ 0 h 854362"/>
                  <a:gd name="connsiteX1" fmla="*/ 182053 w 993016"/>
                  <a:gd name="connsiteY1" fmla="*/ 0 h 854362"/>
                  <a:gd name="connsiteX2" fmla="*/ 182053 w 993016"/>
                  <a:gd name="connsiteY2" fmla="*/ 0 h 854362"/>
                  <a:gd name="connsiteX3" fmla="*/ 173778 w 993016"/>
                  <a:gd name="connsiteY3" fmla="*/ 16671 h 854362"/>
                  <a:gd name="connsiteX4" fmla="*/ 169640 w 993016"/>
                  <a:gd name="connsiteY4" fmla="*/ 29173 h 854362"/>
                  <a:gd name="connsiteX5" fmla="*/ 165503 w 993016"/>
                  <a:gd name="connsiteY5" fmla="*/ 45844 h 854362"/>
                  <a:gd name="connsiteX6" fmla="*/ 153090 w 993016"/>
                  <a:gd name="connsiteY6" fmla="*/ 75017 h 854362"/>
                  <a:gd name="connsiteX7" fmla="*/ 148952 w 993016"/>
                  <a:gd name="connsiteY7" fmla="*/ 87520 h 854362"/>
                  <a:gd name="connsiteX8" fmla="*/ 140677 w 993016"/>
                  <a:gd name="connsiteY8" fmla="*/ 112526 h 854362"/>
                  <a:gd name="connsiteX9" fmla="*/ 136540 w 993016"/>
                  <a:gd name="connsiteY9" fmla="*/ 120861 h 854362"/>
                  <a:gd name="connsiteX10" fmla="*/ 119990 w 993016"/>
                  <a:gd name="connsiteY10" fmla="*/ 158370 h 854362"/>
                  <a:gd name="connsiteX11" fmla="*/ 119990 w 993016"/>
                  <a:gd name="connsiteY11" fmla="*/ 162537 h 854362"/>
                  <a:gd name="connsiteX12" fmla="*/ 107577 w 993016"/>
                  <a:gd name="connsiteY12" fmla="*/ 195878 h 854362"/>
                  <a:gd name="connsiteX13" fmla="*/ 103439 w 993016"/>
                  <a:gd name="connsiteY13" fmla="*/ 204214 h 854362"/>
                  <a:gd name="connsiteX14" fmla="*/ 86889 w 993016"/>
                  <a:gd name="connsiteY14" fmla="*/ 241722 h 854362"/>
                  <a:gd name="connsiteX15" fmla="*/ 86889 w 993016"/>
                  <a:gd name="connsiteY15" fmla="*/ 245890 h 854362"/>
                  <a:gd name="connsiteX16" fmla="*/ 70339 w 993016"/>
                  <a:gd name="connsiteY16" fmla="*/ 283398 h 854362"/>
                  <a:gd name="connsiteX17" fmla="*/ 66201 w 993016"/>
                  <a:gd name="connsiteY17" fmla="*/ 291733 h 854362"/>
                  <a:gd name="connsiteX18" fmla="*/ 53788 w 993016"/>
                  <a:gd name="connsiteY18" fmla="*/ 320907 h 854362"/>
                  <a:gd name="connsiteX19" fmla="*/ 49651 w 993016"/>
                  <a:gd name="connsiteY19" fmla="*/ 329242 h 854362"/>
                  <a:gd name="connsiteX20" fmla="*/ 37238 w 993016"/>
                  <a:gd name="connsiteY20" fmla="*/ 362583 h 854362"/>
                  <a:gd name="connsiteX21" fmla="*/ 33101 w 993016"/>
                  <a:gd name="connsiteY21" fmla="*/ 366751 h 854362"/>
                  <a:gd name="connsiteX22" fmla="*/ 20688 w 993016"/>
                  <a:gd name="connsiteY22" fmla="*/ 391756 h 854362"/>
                  <a:gd name="connsiteX23" fmla="*/ 16550 w 993016"/>
                  <a:gd name="connsiteY23" fmla="*/ 400092 h 854362"/>
                  <a:gd name="connsiteX24" fmla="*/ 4138 w 993016"/>
                  <a:gd name="connsiteY24" fmla="*/ 425097 h 854362"/>
                  <a:gd name="connsiteX25" fmla="*/ 0 w 993016"/>
                  <a:gd name="connsiteY25" fmla="*/ 437600 h 854362"/>
                  <a:gd name="connsiteX26" fmla="*/ 264805 w 993016"/>
                  <a:gd name="connsiteY26" fmla="*/ 362583 h 854362"/>
                  <a:gd name="connsiteX27" fmla="*/ 653736 w 993016"/>
                  <a:gd name="connsiteY27" fmla="*/ 466773 h 854362"/>
                  <a:gd name="connsiteX28" fmla="*/ 686837 w 993016"/>
                  <a:gd name="connsiteY28" fmla="*/ 566796 h 854362"/>
                  <a:gd name="connsiteX29" fmla="*/ 666149 w 993016"/>
                  <a:gd name="connsiteY29" fmla="*/ 741837 h 854362"/>
                  <a:gd name="connsiteX30" fmla="*/ 798551 w 993016"/>
                  <a:gd name="connsiteY30" fmla="*/ 741837 h 854362"/>
                  <a:gd name="connsiteX31" fmla="*/ 993017 w 993016"/>
                  <a:gd name="connsiteY31" fmla="*/ 854362 h 854362"/>
                  <a:gd name="connsiteX32" fmla="*/ 993017 w 993016"/>
                  <a:gd name="connsiteY32" fmla="*/ 420930 h 854362"/>
                  <a:gd name="connsiteX33" fmla="*/ 566847 w 993016"/>
                  <a:gd name="connsiteY33" fmla="*/ 0 h 854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93016" h="854362">
                    <a:moveTo>
                      <a:pt x="566847" y="0"/>
                    </a:moveTo>
                    <a:lnTo>
                      <a:pt x="182053" y="0"/>
                    </a:lnTo>
                    <a:cubicBezTo>
                      <a:pt x="182053" y="0"/>
                      <a:pt x="182053" y="0"/>
                      <a:pt x="182053" y="0"/>
                    </a:cubicBezTo>
                    <a:cubicBezTo>
                      <a:pt x="177915" y="4168"/>
                      <a:pt x="177915" y="12503"/>
                      <a:pt x="173778" y="16671"/>
                    </a:cubicBezTo>
                    <a:cubicBezTo>
                      <a:pt x="173778" y="20838"/>
                      <a:pt x="169640" y="25006"/>
                      <a:pt x="169640" y="29173"/>
                    </a:cubicBezTo>
                    <a:cubicBezTo>
                      <a:pt x="169640" y="33341"/>
                      <a:pt x="165503" y="37509"/>
                      <a:pt x="165503" y="45844"/>
                    </a:cubicBezTo>
                    <a:cubicBezTo>
                      <a:pt x="161365" y="54179"/>
                      <a:pt x="157228" y="66682"/>
                      <a:pt x="153090" y="75017"/>
                    </a:cubicBezTo>
                    <a:cubicBezTo>
                      <a:pt x="153090" y="79185"/>
                      <a:pt x="148952" y="83352"/>
                      <a:pt x="148952" y="87520"/>
                    </a:cubicBezTo>
                    <a:cubicBezTo>
                      <a:pt x="144815" y="95855"/>
                      <a:pt x="140677" y="104191"/>
                      <a:pt x="140677" y="112526"/>
                    </a:cubicBezTo>
                    <a:cubicBezTo>
                      <a:pt x="140677" y="116693"/>
                      <a:pt x="136540" y="120861"/>
                      <a:pt x="136540" y="120861"/>
                    </a:cubicBezTo>
                    <a:cubicBezTo>
                      <a:pt x="132402" y="133364"/>
                      <a:pt x="128265" y="145867"/>
                      <a:pt x="119990" y="158370"/>
                    </a:cubicBezTo>
                    <a:cubicBezTo>
                      <a:pt x="119990" y="158370"/>
                      <a:pt x="119990" y="162537"/>
                      <a:pt x="119990" y="162537"/>
                    </a:cubicBezTo>
                    <a:cubicBezTo>
                      <a:pt x="115852" y="175040"/>
                      <a:pt x="111714" y="183375"/>
                      <a:pt x="107577" y="195878"/>
                    </a:cubicBezTo>
                    <a:cubicBezTo>
                      <a:pt x="107577" y="200046"/>
                      <a:pt x="103439" y="200046"/>
                      <a:pt x="103439" y="204214"/>
                    </a:cubicBezTo>
                    <a:cubicBezTo>
                      <a:pt x="99302" y="216716"/>
                      <a:pt x="95164" y="229219"/>
                      <a:pt x="86889" y="241722"/>
                    </a:cubicBezTo>
                    <a:cubicBezTo>
                      <a:pt x="86889" y="241722"/>
                      <a:pt x="86889" y="241722"/>
                      <a:pt x="86889" y="245890"/>
                    </a:cubicBezTo>
                    <a:cubicBezTo>
                      <a:pt x="82751" y="258393"/>
                      <a:pt x="74476" y="270895"/>
                      <a:pt x="70339" y="283398"/>
                    </a:cubicBezTo>
                    <a:cubicBezTo>
                      <a:pt x="70339" y="287566"/>
                      <a:pt x="66201" y="287566"/>
                      <a:pt x="66201" y="291733"/>
                    </a:cubicBezTo>
                    <a:cubicBezTo>
                      <a:pt x="62064" y="300069"/>
                      <a:pt x="57926" y="312572"/>
                      <a:pt x="53788" y="320907"/>
                    </a:cubicBezTo>
                    <a:cubicBezTo>
                      <a:pt x="53788" y="325074"/>
                      <a:pt x="49651" y="325074"/>
                      <a:pt x="49651" y="329242"/>
                    </a:cubicBezTo>
                    <a:cubicBezTo>
                      <a:pt x="45513" y="341745"/>
                      <a:pt x="41376" y="350080"/>
                      <a:pt x="37238" y="362583"/>
                    </a:cubicBezTo>
                    <a:cubicBezTo>
                      <a:pt x="37238" y="362583"/>
                      <a:pt x="37238" y="366751"/>
                      <a:pt x="33101" y="366751"/>
                    </a:cubicBezTo>
                    <a:cubicBezTo>
                      <a:pt x="28963" y="375086"/>
                      <a:pt x="24825" y="383421"/>
                      <a:pt x="20688" y="391756"/>
                    </a:cubicBezTo>
                    <a:cubicBezTo>
                      <a:pt x="20688" y="395924"/>
                      <a:pt x="16550" y="395924"/>
                      <a:pt x="16550" y="400092"/>
                    </a:cubicBezTo>
                    <a:cubicBezTo>
                      <a:pt x="12413" y="408427"/>
                      <a:pt x="8275" y="416762"/>
                      <a:pt x="4138" y="425097"/>
                    </a:cubicBezTo>
                    <a:cubicBezTo>
                      <a:pt x="4138" y="429265"/>
                      <a:pt x="0" y="433433"/>
                      <a:pt x="0" y="437600"/>
                    </a:cubicBezTo>
                    <a:cubicBezTo>
                      <a:pt x="91027" y="404259"/>
                      <a:pt x="186191" y="375086"/>
                      <a:pt x="264805" y="362583"/>
                    </a:cubicBezTo>
                    <a:cubicBezTo>
                      <a:pt x="463408" y="325074"/>
                      <a:pt x="583397" y="354248"/>
                      <a:pt x="653736" y="466773"/>
                    </a:cubicBezTo>
                    <a:cubicBezTo>
                      <a:pt x="670286" y="495947"/>
                      <a:pt x="682699" y="529288"/>
                      <a:pt x="686837" y="566796"/>
                    </a:cubicBezTo>
                    <a:cubicBezTo>
                      <a:pt x="690974" y="616808"/>
                      <a:pt x="682699" y="679322"/>
                      <a:pt x="666149" y="741837"/>
                    </a:cubicBezTo>
                    <a:lnTo>
                      <a:pt x="798551" y="741837"/>
                    </a:lnTo>
                    <a:cubicBezTo>
                      <a:pt x="881303" y="741837"/>
                      <a:pt x="955779" y="787680"/>
                      <a:pt x="993017" y="854362"/>
                    </a:cubicBezTo>
                    <a:cubicBezTo>
                      <a:pt x="993017" y="637646"/>
                      <a:pt x="993017" y="420930"/>
                      <a:pt x="993017" y="420930"/>
                    </a:cubicBezTo>
                    <a:cubicBezTo>
                      <a:pt x="988879" y="187543"/>
                      <a:pt x="798551" y="0"/>
                      <a:pt x="5668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43" name="Freeform 74">
                <a:extLst>
                  <a:ext uri="{FF2B5EF4-FFF2-40B4-BE49-F238E27FC236}">
                    <a16:creationId xmlns:a16="http://schemas.microsoft.com/office/drawing/2014/main" id="{0C5CB28A-F050-EE32-238A-800889D34BC4}"/>
                  </a:ext>
                </a:extLst>
              </p:cNvPr>
              <p:cNvSpPr/>
              <p:nvPr/>
            </p:nvSpPr>
            <p:spPr>
              <a:xfrm>
                <a:off x="1231239" y="3682488"/>
                <a:ext cx="364106" cy="754339"/>
              </a:xfrm>
              <a:custGeom>
                <a:avLst/>
                <a:gdLst>
                  <a:gd name="connsiteX0" fmla="*/ 318593 w 364106"/>
                  <a:gd name="connsiteY0" fmla="*/ 737669 h 754339"/>
                  <a:gd name="connsiteX1" fmla="*/ 239979 w 364106"/>
                  <a:gd name="connsiteY1" fmla="*/ 150034 h 754339"/>
                  <a:gd name="connsiteX2" fmla="*/ 194466 w 364106"/>
                  <a:gd name="connsiteY2" fmla="*/ 133364 h 754339"/>
                  <a:gd name="connsiteX3" fmla="*/ 173778 w 364106"/>
                  <a:gd name="connsiteY3" fmla="*/ 83352 h 754339"/>
                  <a:gd name="connsiteX4" fmla="*/ 173778 w 364106"/>
                  <a:gd name="connsiteY4" fmla="*/ 79185 h 754339"/>
                  <a:gd name="connsiteX5" fmla="*/ 157228 w 364106"/>
                  <a:gd name="connsiteY5" fmla="*/ 25006 h 754339"/>
                  <a:gd name="connsiteX6" fmla="*/ 157228 w 364106"/>
                  <a:gd name="connsiteY6" fmla="*/ 25006 h 754339"/>
                  <a:gd name="connsiteX7" fmla="*/ 157228 w 364106"/>
                  <a:gd name="connsiteY7" fmla="*/ 25006 h 754339"/>
                  <a:gd name="connsiteX8" fmla="*/ 153090 w 364106"/>
                  <a:gd name="connsiteY8" fmla="*/ 0 h 754339"/>
                  <a:gd name="connsiteX9" fmla="*/ 144815 w 364106"/>
                  <a:gd name="connsiteY9" fmla="*/ 37509 h 754339"/>
                  <a:gd name="connsiteX10" fmla="*/ 57926 w 364106"/>
                  <a:gd name="connsiteY10" fmla="*/ 212549 h 754339"/>
                  <a:gd name="connsiteX11" fmla="*/ 0 w 364106"/>
                  <a:gd name="connsiteY11" fmla="*/ 245890 h 754339"/>
                  <a:gd name="connsiteX12" fmla="*/ 103439 w 364106"/>
                  <a:gd name="connsiteY12" fmla="*/ 433433 h 754339"/>
                  <a:gd name="connsiteX13" fmla="*/ 103439 w 364106"/>
                  <a:gd name="connsiteY13" fmla="*/ 675155 h 754339"/>
                  <a:gd name="connsiteX14" fmla="*/ 182053 w 364106"/>
                  <a:gd name="connsiteY14" fmla="*/ 754339 h 754339"/>
                  <a:gd name="connsiteX15" fmla="*/ 364106 w 364106"/>
                  <a:gd name="connsiteY15" fmla="*/ 754339 h 754339"/>
                  <a:gd name="connsiteX16" fmla="*/ 318593 w 364106"/>
                  <a:gd name="connsiteY16" fmla="*/ 737669 h 75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4106" h="754339">
                    <a:moveTo>
                      <a:pt x="318593" y="737669"/>
                    </a:moveTo>
                    <a:cubicBezTo>
                      <a:pt x="86889" y="633478"/>
                      <a:pt x="37238" y="283398"/>
                      <a:pt x="239979" y="150034"/>
                    </a:cubicBezTo>
                    <a:cubicBezTo>
                      <a:pt x="223429" y="158369"/>
                      <a:pt x="206879" y="150034"/>
                      <a:pt x="194466" y="133364"/>
                    </a:cubicBezTo>
                    <a:cubicBezTo>
                      <a:pt x="186191" y="116693"/>
                      <a:pt x="177916" y="100023"/>
                      <a:pt x="173778" y="83352"/>
                    </a:cubicBezTo>
                    <a:cubicBezTo>
                      <a:pt x="173778" y="83352"/>
                      <a:pt x="173778" y="79185"/>
                      <a:pt x="173778" y="79185"/>
                    </a:cubicBezTo>
                    <a:cubicBezTo>
                      <a:pt x="165503" y="62514"/>
                      <a:pt x="161365" y="41676"/>
                      <a:pt x="157228" y="25006"/>
                    </a:cubicBezTo>
                    <a:cubicBezTo>
                      <a:pt x="157228" y="25006"/>
                      <a:pt x="157228" y="25006"/>
                      <a:pt x="157228" y="25006"/>
                    </a:cubicBezTo>
                    <a:lnTo>
                      <a:pt x="157228" y="25006"/>
                    </a:lnTo>
                    <a:cubicBezTo>
                      <a:pt x="157228" y="16671"/>
                      <a:pt x="153090" y="8335"/>
                      <a:pt x="153090" y="0"/>
                    </a:cubicBezTo>
                    <a:cubicBezTo>
                      <a:pt x="148953" y="12503"/>
                      <a:pt x="144815" y="25006"/>
                      <a:pt x="144815" y="37509"/>
                    </a:cubicBezTo>
                    <a:cubicBezTo>
                      <a:pt x="132402" y="104191"/>
                      <a:pt x="103439" y="162537"/>
                      <a:pt x="57926" y="212549"/>
                    </a:cubicBezTo>
                    <a:cubicBezTo>
                      <a:pt x="45513" y="225052"/>
                      <a:pt x="24825" y="237554"/>
                      <a:pt x="0" y="245890"/>
                    </a:cubicBezTo>
                    <a:cubicBezTo>
                      <a:pt x="62064" y="287566"/>
                      <a:pt x="103439" y="354248"/>
                      <a:pt x="103439" y="433433"/>
                    </a:cubicBezTo>
                    <a:lnTo>
                      <a:pt x="103439" y="675155"/>
                    </a:lnTo>
                    <a:cubicBezTo>
                      <a:pt x="103439" y="720998"/>
                      <a:pt x="140677" y="754339"/>
                      <a:pt x="182053" y="754339"/>
                    </a:cubicBezTo>
                    <a:lnTo>
                      <a:pt x="364106" y="754339"/>
                    </a:lnTo>
                    <a:cubicBezTo>
                      <a:pt x="343418" y="746004"/>
                      <a:pt x="331006" y="741836"/>
                      <a:pt x="318593" y="737669"/>
                    </a:cubicBezTo>
                    <a:close/>
                  </a:path>
                </a:pathLst>
              </a:custGeom>
              <a:grpFill/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grpSp>
          <p:nvGrpSpPr>
            <p:cNvPr id="10" name="Графический объект 67">
              <a:extLst>
                <a:ext uri="{FF2B5EF4-FFF2-40B4-BE49-F238E27FC236}">
                  <a16:creationId xmlns:a16="http://schemas.microsoft.com/office/drawing/2014/main" id="{E4359583-E5CD-2406-C5C8-D48E04ECBD4C}"/>
                </a:ext>
              </a:extLst>
            </p:cNvPr>
            <p:cNvGrpSpPr/>
            <p:nvPr/>
          </p:nvGrpSpPr>
          <p:grpSpPr>
            <a:xfrm>
              <a:off x="652575" y="3886701"/>
              <a:ext cx="2804801" cy="1675384"/>
              <a:chOff x="652575" y="3886701"/>
              <a:chExt cx="2804801" cy="1675384"/>
            </a:xfrm>
            <a:noFill/>
          </p:grpSpPr>
          <p:sp>
            <p:nvSpPr>
              <p:cNvPr id="37" name="Freeform 76">
                <a:extLst>
                  <a:ext uri="{FF2B5EF4-FFF2-40B4-BE49-F238E27FC236}">
                    <a16:creationId xmlns:a16="http://schemas.microsoft.com/office/drawing/2014/main" id="{EE04FD52-2370-D050-5608-6E568F68A90A}"/>
                  </a:ext>
                </a:extLst>
              </p:cNvPr>
              <p:cNvSpPr/>
              <p:nvPr/>
            </p:nvSpPr>
            <p:spPr>
              <a:xfrm>
                <a:off x="652575" y="3903372"/>
                <a:ext cx="1613652" cy="1658713"/>
              </a:xfrm>
              <a:custGeom>
                <a:avLst/>
                <a:gdLst>
                  <a:gd name="connsiteX0" fmla="*/ 1179208 w 1613652"/>
                  <a:gd name="connsiteY0" fmla="*/ 1583696 h 1658713"/>
                  <a:gd name="connsiteX1" fmla="*/ 1220583 w 1613652"/>
                  <a:gd name="connsiteY1" fmla="*/ 1458667 h 1658713"/>
                  <a:gd name="connsiteX2" fmla="*/ 1348848 w 1613652"/>
                  <a:gd name="connsiteY2" fmla="*/ 1383650 h 1658713"/>
                  <a:gd name="connsiteX3" fmla="*/ 1431599 w 1613652"/>
                  <a:gd name="connsiteY3" fmla="*/ 1296130 h 1658713"/>
                  <a:gd name="connsiteX4" fmla="*/ 1456425 w 1613652"/>
                  <a:gd name="connsiteY4" fmla="*/ 1296130 h 1658713"/>
                  <a:gd name="connsiteX5" fmla="*/ 1295060 w 1613652"/>
                  <a:gd name="connsiteY5" fmla="*/ 1287795 h 1658713"/>
                  <a:gd name="connsiteX6" fmla="*/ 1481250 w 1613652"/>
                  <a:gd name="connsiteY6" fmla="*/ 891871 h 1658713"/>
                  <a:gd name="connsiteX7" fmla="*/ 1431599 w 1613652"/>
                  <a:gd name="connsiteY7" fmla="*/ 600138 h 1658713"/>
                  <a:gd name="connsiteX8" fmla="*/ 1170932 w 1613652"/>
                  <a:gd name="connsiteY8" fmla="*/ 554294 h 1658713"/>
                  <a:gd name="connsiteX9" fmla="*/ 930953 w 1613652"/>
                  <a:gd name="connsiteY9" fmla="*/ 529288 h 1658713"/>
                  <a:gd name="connsiteX10" fmla="*/ 748900 w 1613652"/>
                  <a:gd name="connsiteY10" fmla="*/ 529288 h 1658713"/>
                  <a:gd name="connsiteX11" fmla="*/ 670286 w 1613652"/>
                  <a:gd name="connsiteY11" fmla="*/ 450103 h 1658713"/>
                  <a:gd name="connsiteX12" fmla="*/ 670286 w 1613652"/>
                  <a:gd name="connsiteY12" fmla="*/ 208381 h 1658713"/>
                  <a:gd name="connsiteX13" fmla="*/ 533747 w 1613652"/>
                  <a:gd name="connsiteY13" fmla="*/ 0 h 1658713"/>
                  <a:gd name="connsiteX14" fmla="*/ 529609 w 1613652"/>
                  <a:gd name="connsiteY14" fmla="*/ 37509 h 1658713"/>
                  <a:gd name="connsiteX15" fmla="*/ 455133 w 1613652"/>
                  <a:gd name="connsiteY15" fmla="*/ 158370 h 1658713"/>
                  <a:gd name="connsiteX16" fmla="*/ 359969 w 1613652"/>
                  <a:gd name="connsiteY16" fmla="*/ 258393 h 1658713"/>
                  <a:gd name="connsiteX17" fmla="*/ 302043 w 1613652"/>
                  <a:gd name="connsiteY17" fmla="*/ 295901 h 1658713"/>
                  <a:gd name="connsiteX18" fmla="*/ 194466 w 1613652"/>
                  <a:gd name="connsiteY18" fmla="*/ 279231 h 1658713"/>
                  <a:gd name="connsiteX19" fmla="*/ 86889 w 1613652"/>
                  <a:gd name="connsiteY19" fmla="*/ 154202 h 1658713"/>
                  <a:gd name="connsiteX20" fmla="*/ 103439 w 1613652"/>
                  <a:gd name="connsiteY20" fmla="*/ 20838 h 1658713"/>
                  <a:gd name="connsiteX21" fmla="*/ 0 w 1613652"/>
                  <a:gd name="connsiteY21" fmla="*/ 208381 h 1658713"/>
                  <a:gd name="connsiteX22" fmla="*/ 0 w 1613652"/>
                  <a:gd name="connsiteY22" fmla="*/ 1312801 h 1658713"/>
                  <a:gd name="connsiteX23" fmla="*/ 343418 w 1613652"/>
                  <a:gd name="connsiteY23" fmla="*/ 1658713 h 1658713"/>
                  <a:gd name="connsiteX24" fmla="*/ 1613653 w 1613652"/>
                  <a:gd name="connsiteY24" fmla="*/ 1658713 h 1658713"/>
                  <a:gd name="connsiteX25" fmla="*/ 1601240 w 1613652"/>
                  <a:gd name="connsiteY25" fmla="*/ 1579529 h 1658713"/>
                  <a:gd name="connsiteX26" fmla="*/ 1179208 w 1613652"/>
                  <a:gd name="connsiteY26" fmla="*/ 1583696 h 165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13652" h="1658713">
                    <a:moveTo>
                      <a:pt x="1179208" y="1583696"/>
                    </a:moveTo>
                    <a:cubicBezTo>
                      <a:pt x="1175070" y="1537852"/>
                      <a:pt x="1191620" y="1492009"/>
                      <a:pt x="1220583" y="1458667"/>
                    </a:cubicBezTo>
                    <a:cubicBezTo>
                      <a:pt x="1270234" y="1408656"/>
                      <a:pt x="1311610" y="1416991"/>
                      <a:pt x="1348848" y="1383650"/>
                    </a:cubicBezTo>
                    <a:cubicBezTo>
                      <a:pt x="1377811" y="1358645"/>
                      <a:pt x="1406774" y="1329471"/>
                      <a:pt x="1431599" y="1296130"/>
                    </a:cubicBezTo>
                    <a:cubicBezTo>
                      <a:pt x="1439875" y="1296130"/>
                      <a:pt x="1448150" y="1296130"/>
                      <a:pt x="1456425" y="1296130"/>
                    </a:cubicBezTo>
                    <a:cubicBezTo>
                      <a:pt x="1402636" y="1291963"/>
                      <a:pt x="1348848" y="1291963"/>
                      <a:pt x="1295060" y="1287795"/>
                    </a:cubicBezTo>
                    <a:cubicBezTo>
                      <a:pt x="1295060" y="1287795"/>
                      <a:pt x="1377811" y="1112755"/>
                      <a:pt x="1481250" y="891871"/>
                    </a:cubicBezTo>
                    <a:cubicBezTo>
                      <a:pt x="1460562" y="762675"/>
                      <a:pt x="1439875" y="658484"/>
                      <a:pt x="1431599" y="600138"/>
                    </a:cubicBezTo>
                    <a:cubicBezTo>
                      <a:pt x="1419187" y="520953"/>
                      <a:pt x="1245409" y="550126"/>
                      <a:pt x="1170932" y="554294"/>
                    </a:cubicBezTo>
                    <a:cubicBezTo>
                      <a:pt x="1088181" y="562629"/>
                      <a:pt x="1009567" y="554294"/>
                      <a:pt x="930953" y="529288"/>
                    </a:cubicBezTo>
                    <a:lnTo>
                      <a:pt x="748900" y="529288"/>
                    </a:lnTo>
                    <a:cubicBezTo>
                      <a:pt x="703387" y="529288"/>
                      <a:pt x="670286" y="491779"/>
                      <a:pt x="670286" y="450103"/>
                    </a:cubicBezTo>
                    <a:lnTo>
                      <a:pt x="670286" y="208381"/>
                    </a:lnTo>
                    <a:cubicBezTo>
                      <a:pt x="670286" y="116694"/>
                      <a:pt x="616498" y="37509"/>
                      <a:pt x="533747" y="0"/>
                    </a:cubicBezTo>
                    <a:cubicBezTo>
                      <a:pt x="533747" y="12503"/>
                      <a:pt x="533747" y="25006"/>
                      <a:pt x="529609" y="37509"/>
                    </a:cubicBezTo>
                    <a:cubicBezTo>
                      <a:pt x="525471" y="91688"/>
                      <a:pt x="496508" y="158370"/>
                      <a:pt x="455133" y="158370"/>
                    </a:cubicBezTo>
                    <a:cubicBezTo>
                      <a:pt x="417895" y="158370"/>
                      <a:pt x="368244" y="233387"/>
                      <a:pt x="359969" y="258393"/>
                    </a:cubicBezTo>
                    <a:cubicBezTo>
                      <a:pt x="347556" y="279231"/>
                      <a:pt x="326868" y="295901"/>
                      <a:pt x="302043" y="295901"/>
                    </a:cubicBezTo>
                    <a:cubicBezTo>
                      <a:pt x="264805" y="291733"/>
                      <a:pt x="231704" y="287566"/>
                      <a:pt x="194466" y="279231"/>
                    </a:cubicBezTo>
                    <a:cubicBezTo>
                      <a:pt x="169640" y="270895"/>
                      <a:pt x="111714" y="212549"/>
                      <a:pt x="86889" y="154202"/>
                    </a:cubicBezTo>
                    <a:cubicBezTo>
                      <a:pt x="70339" y="112526"/>
                      <a:pt x="95164" y="66682"/>
                      <a:pt x="103439" y="20838"/>
                    </a:cubicBezTo>
                    <a:cubicBezTo>
                      <a:pt x="41376" y="62514"/>
                      <a:pt x="0" y="129197"/>
                      <a:pt x="0" y="208381"/>
                    </a:cubicBezTo>
                    <a:lnTo>
                      <a:pt x="0" y="1312801"/>
                    </a:lnTo>
                    <a:cubicBezTo>
                      <a:pt x="0" y="1504512"/>
                      <a:pt x="153090" y="1658713"/>
                      <a:pt x="343418" y="1658713"/>
                    </a:cubicBezTo>
                    <a:lnTo>
                      <a:pt x="1613653" y="1658713"/>
                    </a:lnTo>
                    <a:cubicBezTo>
                      <a:pt x="1609515" y="1633708"/>
                      <a:pt x="1605377" y="1608702"/>
                      <a:pt x="1601240" y="1579529"/>
                    </a:cubicBezTo>
                    <a:cubicBezTo>
                      <a:pt x="1456425" y="1583696"/>
                      <a:pt x="1241271" y="1583696"/>
                      <a:pt x="1179208" y="158369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8" name="Freeform 77">
                <a:extLst>
                  <a:ext uri="{FF2B5EF4-FFF2-40B4-BE49-F238E27FC236}">
                    <a16:creationId xmlns:a16="http://schemas.microsoft.com/office/drawing/2014/main" id="{93C8C2AE-8E45-516A-6BD7-083B708CBE50}"/>
                  </a:ext>
                </a:extLst>
              </p:cNvPr>
              <p:cNvSpPr/>
              <p:nvPr/>
            </p:nvSpPr>
            <p:spPr>
              <a:xfrm>
                <a:off x="2724902" y="3886701"/>
                <a:ext cx="732474" cy="1675383"/>
              </a:xfrm>
              <a:custGeom>
                <a:avLst/>
                <a:gdLst>
                  <a:gd name="connsiteX0" fmla="*/ 513059 w 732474"/>
                  <a:gd name="connsiteY0" fmla="*/ 0 h 1675383"/>
                  <a:gd name="connsiteX1" fmla="*/ 380657 w 732474"/>
                  <a:gd name="connsiteY1" fmla="*/ 0 h 1675383"/>
                  <a:gd name="connsiteX2" fmla="*/ 285492 w 732474"/>
                  <a:gd name="connsiteY2" fmla="*/ 287566 h 1675383"/>
                  <a:gd name="connsiteX3" fmla="*/ 0 w 732474"/>
                  <a:gd name="connsiteY3" fmla="*/ 966888 h 1675383"/>
                  <a:gd name="connsiteX4" fmla="*/ 103439 w 732474"/>
                  <a:gd name="connsiteY4" fmla="*/ 1675384 h 1675383"/>
                  <a:gd name="connsiteX5" fmla="*/ 388932 w 732474"/>
                  <a:gd name="connsiteY5" fmla="*/ 1675384 h 1675383"/>
                  <a:gd name="connsiteX6" fmla="*/ 732350 w 732474"/>
                  <a:gd name="connsiteY6" fmla="*/ 1329471 h 1675383"/>
                  <a:gd name="connsiteX7" fmla="*/ 732350 w 732474"/>
                  <a:gd name="connsiteY7" fmla="*/ 225051 h 1675383"/>
                  <a:gd name="connsiteX8" fmla="*/ 513059 w 732474"/>
                  <a:gd name="connsiteY8" fmla="*/ 0 h 1675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2474" h="1675383">
                    <a:moveTo>
                      <a:pt x="513059" y="0"/>
                    </a:moveTo>
                    <a:lnTo>
                      <a:pt x="380657" y="0"/>
                    </a:lnTo>
                    <a:cubicBezTo>
                      <a:pt x="351693" y="104191"/>
                      <a:pt x="310318" y="216716"/>
                      <a:pt x="285492" y="287566"/>
                    </a:cubicBezTo>
                    <a:cubicBezTo>
                      <a:pt x="198603" y="529288"/>
                      <a:pt x="107577" y="737669"/>
                      <a:pt x="0" y="966888"/>
                    </a:cubicBezTo>
                    <a:cubicBezTo>
                      <a:pt x="33101" y="1208610"/>
                      <a:pt x="78614" y="1504511"/>
                      <a:pt x="103439" y="1675384"/>
                    </a:cubicBezTo>
                    <a:lnTo>
                      <a:pt x="388932" y="1675384"/>
                    </a:lnTo>
                    <a:cubicBezTo>
                      <a:pt x="579260" y="1675384"/>
                      <a:pt x="732350" y="1521182"/>
                      <a:pt x="732350" y="1329471"/>
                    </a:cubicBezTo>
                    <a:lnTo>
                      <a:pt x="732350" y="225051"/>
                    </a:lnTo>
                    <a:cubicBezTo>
                      <a:pt x="736488" y="100023"/>
                      <a:pt x="637186" y="0"/>
                      <a:pt x="5130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sp>
          <p:nvSpPr>
            <p:cNvPr id="11" name="Freeform 78">
              <a:extLst>
                <a:ext uri="{FF2B5EF4-FFF2-40B4-BE49-F238E27FC236}">
                  <a16:creationId xmlns:a16="http://schemas.microsoft.com/office/drawing/2014/main" id="{C8307735-A322-5D7E-03F3-DAC69FC4092F}"/>
                </a:ext>
              </a:extLst>
            </p:cNvPr>
            <p:cNvSpPr/>
            <p:nvPr/>
          </p:nvSpPr>
          <p:spPr>
            <a:xfrm>
              <a:off x="2349676" y="5703784"/>
              <a:ext cx="607559" cy="279230"/>
            </a:xfrm>
            <a:custGeom>
              <a:avLst/>
              <a:gdLst>
                <a:gd name="connsiteX0" fmla="*/ 565554 w 607559"/>
                <a:gd name="connsiteY0" fmla="*/ 150034 h 279230"/>
                <a:gd name="connsiteX1" fmla="*/ 424877 w 607559"/>
                <a:gd name="connsiteY1" fmla="*/ 91688 h 279230"/>
                <a:gd name="connsiteX2" fmla="*/ 362813 w 607559"/>
                <a:gd name="connsiteY2" fmla="*/ 29173 h 279230"/>
                <a:gd name="connsiteX3" fmla="*/ 354538 w 607559"/>
                <a:gd name="connsiteY3" fmla="*/ 0 h 279230"/>
                <a:gd name="connsiteX4" fmla="*/ 44220 w 607559"/>
                <a:gd name="connsiteY4" fmla="*/ 4168 h 279230"/>
                <a:gd name="connsiteX5" fmla="*/ 35945 w 607559"/>
                <a:gd name="connsiteY5" fmla="*/ 120861 h 279230"/>
                <a:gd name="connsiteX6" fmla="*/ 19395 w 607559"/>
                <a:gd name="connsiteY6" fmla="*/ 145867 h 279230"/>
                <a:gd name="connsiteX7" fmla="*/ 6982 w 607559"/>
                <a:gd name="connsiteY7" fmla="*/ 279231 h 279230"/>
                <a:gd name="connsiteX8" fmla="*/ 606930 w 607559"/>
                <a:gd name="connsiteY8" fmla="*/ 279231 h 279230"/>
                <a:gd name="connsiteX9" fmla="*/ 565554 w 607559"/>
                <a:gd name="connsiteY9" fmla="*/ 150034 h 279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559" h="279230">
                  <a:moveTo>
                    <a:pt x="565554" y="150034"/>
                  </a:moveTo>
                  <a:cubicBezTo>
                    <a:pt x="515903" y="100023"/>
                    <a:pt x="470390" y="112526"/>
                    <a:pt x="424877" y="91688"/>
                  </a:cubicBezTo>
                  <a:cubicBezTo>
                    <a:pt x="395914" y="79185"/>
                    <a:pt x="375226" y="54179"/>
                    <a:pt x="362813" y="29173"/>
                  </a:cubicBezTo>
                  <a:cubicBezTo>
                    <a:pt x="358676" y="25006"/>
                    <a:pt x="358676" y="12503"/>
                    <a:pt x="354538" y="0"/>
                  </a:cubicBezTo>
                  <a:lnTo>
                    <a:pt x="44220" y="4168"/>
                  </a:lnTo>
                  <a:cubicBezTo>
                    <a:pt x="44220" y="62514"/>
                    <a:pt x="40083" y="112526"/>
                    <a:pt x="35945" y="120861"/>
                  </a:cubicBezTo>
                  <a:cubicBezTo>
                    <a:pt x="31808" y="129196"/>
                    <a:pt x="23532" y="137531"/>
                    <a:pt x="19395" y="145867"/>
                  </a:cubicBezTo>
                  <a:cubicBezTo>
                    <a:pt x="-1293" y="187543"/>
                    <a:pt x="-5431" y="233387"/>
                    <a:pt x="6982" y="279231"/>
                  </a:cubicBezTo>
                  <a:cubicBezTo>
                    <a:pt x="6982" y="279231"/>
                    <a:pt x="507628" y="279231"/>
                    <a:pt x="606930" y="279231"/>
                  </a:cubicBezTo>
                  <a:cubicBezTo>
                    <a:pt x="611067" y="229219"/>
                    <a:pt x="594517" y="183375"/>
                    <a:pt x="565554" y="150034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Freeform 79">
              <a:extLst>
                <a:ext uri="{FF2B5EF4-FFF2-40B4-BE49-F238E27FC236}">
                  <a16:creationId xmlns:a16="http://schemas.microsoft.com/office/drawing/2014/main" id="{22379CC6-E556-2245-2105-F04977C37F87}"/>
                </a:ext>
              </a:extLst>
            </p:cNvPr>
            <p:cNvSpPr/>
            <p:nvPr/>
          </p:nvSpPr>
          <p:spPr>
            <a:xfrm>
              <a:off x="1186749" y="2076438"/>
              <a:ext cx="642237" cy="629954"/>
            </a:xfrm>
            <a:custGeom>
              <a:avLst/>
              <a:gdLst>
                <a:gd name="connsiteX0" fmla="*/ 623750 w 642237"/>
                <a:gd name="connsiteY0" fmla="*/ 297417 h 629954"/>
                <a:gd name="connsiteX1" fmla="*/ 540999 w 642237"/>
                <a:gd name="connsiteY1" fmla="*/ 234902 h 629954"/>
                <a:gd name="connsiteX2" fmla="*/ 383771 w 642237"/>
                <a:gd name="connsiteY2" fmla="*/ 230735 h 629954"/>
                <a:gd name="connsiteX3" fmla="*/ 305157 w 642237"/>
                <a:gd name="connsiteY3" fmla="*/ 18186 h 629954"/>
                <a:gd name="connsiteX4" fmla="*/ 69316 w 642237"/>
                <a:gd name="connsiteY4" fmla="*/ 55695 h 629954"/>
                <a:gd name="connsiteX5" fmla="*/ 15527 w 642237"/>
                <a:gd name="connsiteY5" fmla="*/ 289081 h 629954"/>
                <a:gd name="connsiteX6" fmla="*/ 209993 w 642237"/>
                <a:gd name="connsiteY6" fmla="*/ 401607 h 629954"/>
                <a:gd name="connsiteX7" fmla="*/ 222406 w 642237"/>
                <a:gd name="connsiteY7" fmla="*/ 580815 h 629954"/>
                <a:gd name="connsiteX8" fmla="*/ 334120 w 642237"/>
                <a:gd name="connsiteY8" fmla="*/ 439116 h 629954"/>
                <a:gd name="connsiteX9" fmla="*/ 408596 w 642237"/>
                <a:gd name="connsiteY9" fmla="*/ 468289 h 629954"/>
                <a:gd name="connsiteX10" fmla="*/ 632025 w 642237"/>
                <a:gd name="connsiteY10" fmla="*/ 401607 h 629954"/>
                <a:gd name="connsiteX11" fmla="*/ 623750 w 642237"/>
                <a:gd name="connsiteY11" fmla="*/ 297417 h 62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2237" h="629954">
                  <a:moveTo>
                    <a:pt x="623750" y="297417"/>
                  </a:moveTo>
                  <a:cubicBezTo>
                    <a:pt x="603062" y="268243"/>
                    <a:pt x="574099" y="247405"/>
                    <a:pt x="540999" y="234902"/>
                  </a:cubicBezTo>
                  <a:cubicBezTo>
                    <a:pt x="491348" y="218232"/>
                    <a:pt x="437559" y="214064"/>
                    <a:pt x="383771" y="230735"/>
                  </a:cubicBezTo>
                  <a:cubicBezTo>
                    <a:pt x="412734" y="147382"/>
                    <a:pt x="396184" y="55695"/>
                    <a:pt x="305157" y="18186"/>
                  </a:cubicBezTo>
                  <a:cubicBezTo>
                    <a:pt x="226543" y="-15155"/>
                    <a:pt x="135517" y="-2652"/>
                    <a:pt x="69316" y="55695"/>
                  </a:cubicBezTo>
                  <a:cubicBezTo>
                    <a:pt x="3115" y="114041"/>
                    <a:pt x="-17573" y="205729"/>
                    <a:pt x="15527" y="289081"/>
                  </a:cubicBezTo>
                  <a:cubicBezTo>
                    <a:pt x="48628" y="364099"/>
                    <a:pt x="127242" y="409942"/>
                    <a:pt x="209993" y="401607"/>
                  </a:cubicBezTo>
                  <a:cubicBezTo>
                    <a:pt x="193443" y="459954"/>
                    <a:pt x="197580" y="526636"/>
                    <a:pt x="222406" y="580815"/>
                  </a:cubicBezTo>
                  <a:cubicBezTo>
                    <a:pt x="292744" y="735017"/>
                    <a:pt x="383771" y="480792"/>
                    <a:pt x="334120" y="439116"/>
                  </a:cubicBezTo>
                  <a:cubicBezTo>
                    <a:pt x="354808" y="455786"/>
                    <a:pt x="383771" y="464121"/>
                    <a:pt x="408596" y="468289"/>
                  </a:cubicBezTo>
                  <a:cubicBezTo>
                    <a:pt x="491348" y="484960"/>
                    <a:pt x="607200" y="468289"/>
                    <a:pt x="632025" y="401607"/>
                  </a:cubicBezTo>
                  <a:cubicBezTo>
                    <a:pt x="648575" y="364099"/>
                    <a:pt x="644438" y="326590"/>
                    <a:pt x="623750" y="297417"/>
                  </a:cubicBezTo>
                  <a:close/>
                </a:path>
              </a:pathLst>
            </a:custGeom>
            <a:solidFill>
              <a:schemeClr val="accent5"/>
            </a:solidFill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Freeform 80">
              <a:extLst>
                <a:ext uri="{FF2B5EF4-FFF2-40B4-BE49-F238E27FC236}">
                  <a16:creationId xmlns:a16="http://schemas.microsoft.com/office/drawing/2014/main" id="{C96FBE6D-6859-D17E-0C5D-8C5A77E6F355}"/>
                </a:ext>
              </a:extLst>
            </p:cNvPr>
            <p:cNvSpPr/>
            <p:nvPr/>
          </p:nvSpPr>
          <p:spPr>
            <a:xfrm>
              <a:off x="1487769" y="2478045"/>
              <a:ext cx="350400" cy="294195"/>
            </a:xfrm>
            <a:custGeom>
              <a:avLst/>
              <a:gdLst>
                <a:gd name="connsiteX0" fmla="*/ 335143 w 350400"/>
                <a:gd name="connsiteY0" fmla="*/ 0 h 294195"/>
                <a:gd name="connsiteX1" fmla="*/ 111714 w 350400"/>
                <a:gd name="connsiteY1" fmla="*/ 62514 h 294195"/>
                <a:gd name="connsiteX2" fmla="*/ 37238 w 350400"/>
                <a:gd name="connsiteY2" fmla="*/ 33341 h 294195"/>
                <a:gd name="connsiteX3" fmla="*/ 0 w 350400"/>
                <a:gd name="connsiteY3" fmla="*/ 216716 h 294195"/>
                <a:gd name="connsiteX4" fmla="*/ 231704 w 350400"/>
                <a:gd name="connsiteY4" fmla="*/ 279231 h 294195"/>
                <a:gd name="connsiteX5" fmla="*/ 335143 w 350400"/>
                <a:gd name="connsiteY5" fmla="*/ 0 h 294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400" h="294195">
                  <a:moveTo>
                    <a:pt x="335143" y="0"/>
                  </a:moveTo>
                  <a:cubicBezTo>
                    <a:pt x="306180" y="62514"/>
                    <a:pt x="194466" y="79185"/>
                    <a:pt x="111714" y="62514"/>
                  </a:cubicBezTo>
                  <a:cubicBezTo>
                    <a:pt x="82751" y="58347"/>
                    <a:pt x="57926" y="50011"/>
                    <a:pt x="37238" y="33341"/>
                  </a:cubicBezTo>
                  <a:cubicBezTo>
                    <a:pt x="70339" y="62514"/>
                    <a:pt x="41376" y="183375"/>
                    <a:pt x="0" y="216716"/>
                  </a:cubicBezTo>
                  <a:cubicBezTo>
                    <a:pt x="57926" y="279231"/>
                    <a:pt x="148953" y="316739"/>
                    <a:pt x="231704" y="279231"/>
                  </a:cubicBezTo>
                  <a:cubicBezTo>
                    <a:pt x="331006" y="229219"/>
                    <a:pt x="376519" y="104191"/>
                    <a:pt x="335143" y="0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Freeform 81">
              <a:extLst>
                <a:ext uri="{FF2B5EF4-FFF2-40B4-BE49-F238E27FC236}">
                  <a16:creationId xmlns:a16="http://schemas.microsoft.com/office/drawing/2014/main" id="{842AA055-D065-6629-9AFA-6C24D4774280}"/>
                </a:ext>
              </a:extLst>
            </p:cNvPr>
            <p:cNvSpPr/>
            <p:nvPr/>
          </p:nvSpPr>
          <p:spPr>
            <a:xfrm>
              <a:off x="829895" y="2886472"/>
              <a:ext cx="1828806" cy="1029402"/>
            </a:xfrm>
            <a:custGeom>
              <a:avLst/>
              <a:gdLst>
                <a:gd name="connsiteX0" fmla="*/ 1493663 w 1828806"/>
                <a:gd name="connsiteY0" fmla="*/ 150034 h 1029402"/>
                <a:gd name="connsiteX1" fmla="*/ 1365398 w 1828806"/>
                <a:gd name="connsiteY1" fmla="*/ 520953 h 1029402"/>
                <a:gd name="connsiteX2" fmla="*/ 1348848 w 1828806"/>
                <a:gd name="connsiteY2" fmla="*/ 391756 h 1029402"/>
                <a:gd name="connsiteX3" fmla="*/ 1307472 w 1828806"/>
                <a:gd name="connsiteY3" fmla="*/ 266728 h 1029402"/>
                <a:gd name="connsiteX4" fmla="*/ 1295060 w 1828806"/>
                <a:gd name="connsiteY4" fmla="*/ 241722 h 1029402"/>
                <a:gd name="connsiteX5" fmla="*/ 1212308 w 1828806"/>
                <a:gd name="connsiteY5" fmla="*/ 95855 h 1029402"/>
                <a:gd name="connsiteX6" fmla="*/ 972329 w 1828806"/>
                <a:gd name="connsiteY6" fmla="*/ 12503 h 1029402"/>
                <a:gd name="connsiteX7" fmla="*/ 959916 w 1828806"/>
                <a:gd name="connsiteY7" fmla="*/ 12503 h 1029402"/>
                <a:gd name="connsiteX8" fmla="*/ 984742 w 1828806"/>
                <a:gd name="connsiteY8" fmla="*/ 145867 h 1029402"/>
                <a:gd name="connsiteX9" fmla="*/ 959916 w 1828806"/>
                <a:gd name="connsiteY9" fmla="*/ 279231 h 1029402"/>
                <a:gd name="connsiteX10" fmla="*/ 773726 w 1828806"/>
                <a:gd name="connsiteY10" fmla="*/ 45844 h 1029402"/>
                <a:gd name="connsiteX11" fmla="*/ 753038 w 1828806"/>
                <a:gd name="connsiteY11" fmla="*/ 4168 h 1029402"/>
                <a:gd name="connsiteX12" fmla="*/ 736488 w 1828806"/>
                <a:gd name="connsiteY12" fmla="*/ 0 h 1029402"/>
                <a:gd name="connsiteX13" fmla="*/ 587535 w 1828806"/>
                <a:gd name="connsiteY13" fmla="*/ 25006 h 1029402"/>
                <a:gd name="connsiteX14" fmla="*/ 281355 w 1828806"/>
                <a:gd name="connsiteY14" fmla="*/ 445936 h 1029402"/>
                <a:gd name="connsiteX15" fmla="*/ 190328 w 1828806"/>
                <a:gd name="connsiteY15" fmla="*/ 679322 h 1029402"/>
                <a:gd name="connsiteX16" fmla="*/ 33101 w 1828806"/>
                <a:gd name="connsiteY16" fmla="*/ 825189 h 1029402"/>
                <a:gd name="connsiteX17" fmla="*/ 0 w 1828806"/>
                <a:gd name="connsiteY17" fmla="*/ 887703 h 1029402"/>
                <a:gd name="connsiteX18" fmla="*/ 74476 w 1828806"/>
                <a:gd name="connsiteY18" fmla="*/ 812686 h 1029402"/>
                <a:gd name="connsiteX19" fmla="*/ 190328 w 1828806"/>
                <a:gd name="connsiteY19" fmla="*/ 787680 h 1029402"/>
                <a:gd name="connsiteX20" fmla="*/ 264804 w 1828806"/>
                <a:gd name="connsiteY20" fmla="*/ 787680 h 1029402"/>
                <a:gd name="connsiteX21" fmla="*/ 393069 w 1828806"/>
                <a:gd name="connsiteY21" fmla="*/ 833524 h 1029402"/>
                <a:gd name="connsiteX22" fmla="*/ 430307 w 1828806"/>
                <a:gd name="connsiteY22" fmla="*/ 871033 h 1029402"/>
                <a:gd name="connsiteX23" fmla="*/ 450995 w 1828806"/>
                <a:gd name="connsiteY23" fmla="*/ 941883 h 1029402"/>
                <a:gd name="connsiteX24" fmla="*/ 376519 w 1828806"/>
                <a:gd name="connsiteY24" fmla="*/ 1029402 h 1029402"/>
                <a:gd name="connsiteX25" fmla="*/ 492371 w 1828806"/>
                <a:gd name="connsiteY25" fmla="*/ 929380 h 1029402"/>
                <a:gd name="connsiteX26" fmla="*/ 513059 w 1828806"/>
                <a:gd name="connsiteY26" fmla="*/ 887703 h 1029402"/>
                <a:gd name="connsiteX27" fmla="*/ 566847 w 1828806"/>
                <a:gd name="connsiteY27" fmla="*/ 720998 h 1029402"/>
                <a:gd name="connsiteX28" fmla="*/ 537884 w 1828806"/>
                <a:gd name="connsiteY28" fmla="*/ 670987 h 1029402"/>
                <a:gd name="connsiteX29" fmla="*/ 430307 w 1828806"/>
                <a:gd name="connsiteY29" fmla="*/ 633478 h 1029402"/>
                <a:gd name="connsiteX30" fmla="*/ 537884 w 1828806"/>
                <a:gd name="connsiteY30" fmla="*/ 670987 h 1029402"/>
                <a:gd name="connsiteX31" fmla="*/ 566847 w 1828806"/>
                <a:gd name="connsiteY31" fmla="*/ 720998 h 1029402"/>
                <a:gd name="connsiteX32" fmla="*/ 682699 w 1828806"/>
                <a:gd name="connsiteY32" fmla="*/ 350080 h 1029402"/>
                <a:gd name="connsiteX33" fmla="*/ 546159 w 1828806"/>
                <a:gd name="connsiteY33" fmla="*/ 775178 h 1029402"/>
                <a:gd name="connsiteX34" fmla="*/ 599948 w 1828806"/>
                <a:gd name="connsiteY34" fmla="*/ 912709 h 1029402"/>
                <a:gd name="connsiteX35" fmla="*/ 628911 w 1828806"/>
                <a:gd name="connsiteY35" fmla="*/ 933547 h 1029402"/>
                <a:gd name="connsiteX36" fmla="*/ 649599 w 1828806"/>
                <a:gd name="connsiteY36" fmla="*/ 929380 h 1029402"/>
                <a:gd name="connsiteX37" fmla="*/ 757175 w 1828806"/>
                <a:gd name="connsiteY37" fmla="*/ 883536 h 1029402"/>
                <a:gd name="connsiteX38" fmla="*/ 1117144 w 1828806"/>
                <a:gd name="connsiteY38" fmla="*/ 891871 h 1029402"/>
                <a:gd name="connsiteX39" fmla="*/ 1121282 w 1828806"/>
                <a:gd name="connsiteY39" fmla="*/ 879368 h 1029402"/>
                <a:gd name="connsiteX40" fmla="*/ 1613652 w 1828806"/>
                <a:gd name="connsiteY40" fmla="*/ 679322 h 1029402"/>
                <a:gd name="connsiteX41" fmla="*/ 1621928 w 1828806"/>
                <a:gd name="connsiteY41" fmla="*/ 666819 h 1029402"/>
                <a:gd name="connsiteX42" fmla="*/ 1828806 w 1828806"/>
                <a:gd name="connsiteY42" fmla="*/ 158370 h 1029402"/>
                <a:gd name="connsiteX43" fmla="*/ 1493663 w 1828806"/>
                <a:gd name="connsiteY43" fmla="*/ 150034 h 1029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828806" h="1029402">
                  <a:moveTo>
                    <a:pt x="1493663" y="150034"/>
                  </a:moveTo>
                  <a:cubicBezTo>
                    <a:pt x="1460562" y="250057"/>
                    <a:pt x="1419187" y="429265"/>
                    <a:pt x="1365398" y="520953"/>
                  </a:cubicBezTo>
                  <a:cubicBezTo>
                    <a:pt x="1365398" y="475109"/>
                    <a:pt x="1357123" y="433433"/>
                    <a:pt x="1348848" y="391756"/>
                  </a:cubicBezTo>
                  <a:cubicBezTo>
                    <a:pt x="1340573" y="358416"/>
                    <a:pt x="1332298" y="316739"/>
                    <a:pt x="1307472" y="266728"/>
                  </a:cubicBezTo>
                  <a:cubicBezTo>
                    <a:pt x="1303335" y="258393"/>
                    <a:pt x="1299197" y="254225"/>
                    <a:pt x="1295060" y="241722"/>
                  </a:cubicBezTo>
                  <a:cubicBezTo>
                    <a:pt x="1249546" y="154202"/>
                    <a:pt x="1228858" y="108358"/>
                    <a:pt x="1212308" y="95855"/>
                  </a:cubicBezTo>
                  <a:cubicBezTo>
                    <a:pt x="1150245" y="29173"/>
                    <a:pt x="1050943" y="0"/>
                    <a:pt x="972329" y="12503"/>
                  </a:cubicBezTo>
                  <a:cubicBezTo>
                    <a:pt x="968191" y="12503"/>
                    <a:pt x="964054" y="12503"/>
                    <a:pt x="959916" y="12503"/>
                  </a:cubicBezTo>
                  <a:cubicBezTo>
                    <a:pt x="972329" y="41676"/>
                    <a:pt x="984742" y="87520"/>
                    <a:pt x="984742" y="145867"/>
                  </a:cubicBezTo>
                  <a:cubicBezTo>
                    <a:pt x="984742" y="204214"/>
                    <a:pt x="972329" y="250057"/>
                    <a:pt x="959916" y="279231"/>
                  </a:cubicBezTo>
                  <a:cubicBezTo>
                    <a:pt x="893715" y="220884"/>
                    <a:pt x="827514" y="145867"/>
                    <a:pt x="773726" y="45844"/>
                  </a:cubicBezTo>
                  <a:cubicBezTo>
                    <a:pt x="765451" y="33341"/>
                    <a:pt x="761313" y="20838"/>
                    <a:pt x="753038" y="4168"/>
                  </a:cubicBezTo>
                  <a:cubicBezTo>
                    <a:pt x="748900" y="4168"/>
                    <a:pt x="740625" y="4168"/>
                    <a:pt x="736488" y="0"/>
                  </a:cubicBezTo>
                  <a:cubicBezTo>
                    <a:pt x="670286" y="0"/>
                    <a:pt x="616498" y="12503"/>
                    <a:pt x="587535" y="25006"/>
                  </a:cubicBezTo>
                  <a:cubicBezTo>
                    <a:pt x="426170" y="87520"/>
                    <a:pt x="306180" y="283398"/>
                    <a:pt x="281355" y="445936"/>
                  </a:cubicBezTo>
                  <a:cubicBezTo>
                    <a:pt x="264804" y="550126"/>
                    <a:pt x="268942" y="612640"/>
                    <a:pt x="190328" y="679322"/>
                  </a:cubicBezTo>
                  <a:cubicBezTo>
                    <a:pt x="111714" y="746004"/>
                    <a:pt x="74476" y="762675"/>
                    <a:pt x="33101" y="825189"/>
                  </a:cubicBezTo>
                  <a:cubicBezTo>
                    <a:pt x="16550" y="850195"/>
                    <a:pt x="4138" y="871033"/>
                    <a:pt x="0" y="887703"/>
                  </a:cubicBezTo>
                  <a:cubicBezTo>
                    <a:pt x="24825" y="846027"/>
                    <a:pt x="57926" y="825189"/>
                    <a:pt x="74476" y="812686"/>
                  </a:cubicBezTo>
                  <a:cubicBezTo>
                    <a:pt x="107577" y="791848"/>
                    <a:pt x="140677" y="791848"/>
                    <a:pt x="190328" y="787680"/>
                  </a:cubicBezTo>
                  <a:cubicBezTo>
                    <a:pt x="219291" y="783513"/>
                    <a:pt x="239979" y="783513"/>
                    <a:pt x="264804" y="787680"/>
                  </a:cubicBezTo>
                  <a:cubicBezTo>
                    <a:pt x="289630" y="791848"/>
                    <a:pt x="343418" y="796016"/>
                    <a:pt x="393069" y="833524"/>
                  </a:cubicBezTo>
                  <a:cubicBezTo>
                    <a:pt x="413757" y="850195"/>
                    <a:pt x="426170" y="866865"/>
                    <a:pt x="430307" y="871033"/>
                  </a:cubicBezTo>
                  <a:cubicBezTo>
                    <a:pt x="438582" y="883536"/>
                    <a:pt x="455133" y="908541"/>
                    <a:pt x="450995" y="941883"/>
                  </a:cubicBezTo>
                  <a:cubicBezTo>
                    <a:pt x="446858" y="979391"/>
                    <a:pt x="417895" y="1012732"/>
                    <a:pt x="376519" y="1029402"/>
                  </a:cubicBezTo>
                  <a:cubicBezTo>
                    <a:pt x="405482" y="1016899"/>
                    <a:pt x="459270" y="987726"/>
                    <a:pt x="492371" y="929380"/>
                  </a:cubicBezTo>
                  <a:cubicBezTo>
                    <a:pt x="500646" y="916877"/>
                    <a:pt x="504784" y="900206"/>
                    <a:pt x="513059" y="887703"/>
                  </a:cubicBezTo>
                  <a:cubicBezTo>
                    <a:pt x="529609" y="833524"/>
                    <a:pt x="546159" y="779345"/>
                    <a:pt x="566847" y="720998"/>
                  </a:cubicBezTo>
                  <a:cubicBezTo>
                    <a:pt x="562710" y="708496"/>
                    <a:pt x="554434" y="687658"/>
                    <a:pt x="537884" y="670987"/>
                  </a:cubicBezTo>
                  <a:cubicBezTo>
                    <a:pt x="496508" y="629311"/>
                    <a:pt x="438582" y="633478"/>
                    <a:pt x="430307" y="633478"/>
                  </a:cubicBezTo>
                  <a:cubicBezTo>
                    <a:pt x="442720" y="633478"/>
                    <a:pt x="496508" y="629311"/>
                    <a:pt x="537884" y="670987"/>
                  </a:cubicBezTo>
                  <a:cubicBezTo>
                    <a:pt x="554434" y="687658"/>
                    <a:pt x="562710" y="708496"/>
                    <a:pt x="566847" y="720998"/>
                  </a:cubicBezTo>
                  <a:lnTo>
                    <a:pt x="682699" y="350080"/>
                  </a:lnTo>
                  <a:cubicBezTo>
                    <a:pt x="637186" y="491779"/>
                    <a:pt x="591673" y="633478"/>
                    <a:pt x="546159" y="775178"/>
                  </a:cubicBezTo>
                  <a:cubicBezTo>
                    <a:pt x="550297" y="787680"/>
                    <a:pt x="575122" y="875201"/>
                    <a:pt x="599948" y="912709"/>
                  </a:cubicBezTo>
                  <a:cubicBezTo>
                    <a:pt x="612360" y="933547"/>
                    <a:pt x="624773" y="933547"/>
                    <a:pt x="628911" y="933547"/>
                  </a:cubicBezTo>
                  <a:cubicBezTo>
                    <a:pt x="637186" y="933547"/>
                    <a:pt x="641323" y="933547"/>
                    <a:pt x="649599" y="929380"/>
                  </a:cubicBezTo>
                  <a:cubicBezTo>
                    <a:pt x="682699" y="908541"/>
                    <a:pt x="719937" y="896039"/>
                    <a:pt x="757175" y="883536"/>
                  </a:cubicBezTo>
                  <a:cubicBezTo>
                    <a:pt x="864752" y="854363"/>
                    <a:pt x="1005430" y="875201"/>
                    <a:pt x="1117144" y="891871"/>
                  </a:cubicBezTo>
                  <a:cubicBezTo>
                    <a:pt x="1117144" y="887703"/>
                    <a:pt x="1121282" y="883536"/>
                    <a:pt x="1121282" y="879368"/>
                  </a:cubicBezTo>
                  <a:cubicBezTo>
                    <a:pt x="1195758" y="854363"/>
                    <a:pt x="1406774" y="754340"/>
                    <a:pt x="1613652" y="679322"/>
                  </a:cubicBezTo>
                  <a:cubicBezTo>
                    <a:pt x="1617790" y="675155"/>
                    <a:pt x="1617790" y="670987"/>
                    <a:pt x="1621928" y="666819"/>
                  </a:cubicBezTo>
                  <a:cubicBezTo>
                    <a:pt x="1692266" y="541791"/>
                    <a:pt x="1828806" y="158370"/>
                    <a:pt x="1828806" y="158370"/>
                  </a:cubicBezTo>
                  <a:cubicBezTo>
                    <a:pt x="1828806" y="158370"/>
                    <a:pt x="1576414" y="154202"/>
                    <a:pt x="1493663" y="150034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Freeform 82">
              <a:extLst>
                <a:ext uri="{FF2B5EF4-FFF2-40B4-BE49-F238E27FC236}">
                  <a16:creationId xmlns:a16="http://schemas.microsoft.com/office/drawing/2014/main" id="{68FBE144-28DF-F7F4-1E1F-1EE9C0EF8414}"/>
                </a:ext>
              </a:extLst>
            </p:cNvPr>
            <p:cNvSpPr/>
            <p:nvPr/>
          </p:nvSpPr>
          <p:spPr>
            <a:xfrm>
              <a:off x="2364934" y="2542755"/>
              <a:ext cx="322730" cy="506254"/>
            </a:xfrm>
            <a:custGeom>
              <a:avLst/>
              <a:gdLst>
                <a:gd name="connsiteX0" fmla="*/ 82751 w 322730"/>
                <a:gd name="connsiteY0" fmla="*/ 268700 h 506254"/>
                <a:gd name="connsiteX1" fmla="*/ 57926 w 322730"/>
                <a:gd name="connsiteY1" fmla="*/ 322879 h 506254"/>
                <a:gd name="connsiteX2" fmla="*/ 0 w 322730"/>
                <a:gd name="connsiteY2" fmla="*/ 497919 h 506254"/>
                <a:gd name="connsiteX3" fmla="*/ 182053 w 322730"/>
                <a:gd name="connsiteY3" fmla="*/ 506255 h 506254"/>
                <a:gd name="connsiteX4" fmla="*/ 190328 w 322730"/>
                <a:gd name="connsiteY4" fmla="*/ 485416 h 506254"/>
                <a:gd name="connsiteX5" fmla="*/ 260667 w 322730"/>
                <a:gd name="connsiteY5" fmla="*/ 352053 h 506254"/>
                <a:gd name="connsiteX6" fmla="*/ 281355 w 322730"/>
                <a:gd name="connsiteY6" fmla="*/ 322879 h 506254"/>
                <a:gd name="connsiteX7" fmla="*/ 322731 w 322730"/>
                <a:gd name="connsiteY7" fmla="*/ 239527 h 506254"/>
                <a:gd name="connsiteX8" fmla="*/ 314455 w 322730"/>
                <a:gd name="connsiteY8" fmla="*/ 189515 h 506254"/>
                <a:gd name="connsiteX9" fmla="*/ 289630 w 322730"/>
                <a:gd name="connsiteY9" fmla="*/ 93660 h 506254"/>
                <a:gd name="connsiteX10" fmla="*/ 264805 w 322730"/>
                <a:gd name="connsiteY10" fmla="*/ 6140 h 506254"/>
                <a:gd name="connsiteX11" fmla="*/ 66201 w 322730"/>
                <a:gd name="connsiteY11" fmla="*/ 76990 h 506254"/>
                <a:gd name="connsiteX12" fmla="*/ 66201 w 322730"/>
                <a:gd name="connsiteY12" fmla="*/ 214521 h 506254"/>
                <a:gd name="connsiteX13" fmla="*/ 82751 w 322730"/>
                <a:gd name="connsiteY13" fmla="*/ 268700 h 506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2730" h="506254">
                  <a:moveTo>
                    <a:pt x="82751" y="268700"/>
                  </a:moveTo>
                  <a:cubicBezTo>
                    <a:pt x="78614" y="289538"/>
                    <a:pt x="70339" y="306209"/>
                    <a:pt x="57926" y="322879"/>
                  </a:cubicBezTo>
                  <a:cubicBezTo>
                    <a:pt x="24826" y="377058"/>
                    <a:pt x="12413" y="439573"/>
                    <a:pt x="0" y="497919"/>
                  </a:cubicBezTo>
                  <a:cubicBezTo>
                    <a:pt x="53789" y="502087"/>
                    <a:pt x="124127" y="502087"/>
                    <a:pt x="182053" y="506255"/>
                  </a:cubicBezTo>
                  <a:cubicBezTo>
                    <a:pt x="186191" y="497919"/>
                    <a:pt x="186191" y="493752"/>
                    <a:pt x="190328" y="485416"/>
                  </a:cubicBezTo>
                  <a:cubicBezTo>
                    <a:pt x="206879" y="439573"/>
                    <a:pt x="231704" y="393729"/>
                    <a:pt x="260667" y="352053"/>
                  </a:cubicBezTo>
                  <a:cubicBezTo>
                    <a:pt x="268942" y="343717"/>
                    <a:pt x="273080" y="331214"/>
                    <a:pt x="281355" y="322879"/>
                  </a:cubicBezTo>
                  <a:cubicBezTo>
                    <a:pt x="306180" y="302041"/>
                    <a:pt x="318593" y="268700"/>
                    <a:pt x="322731" y="239527"/>
                  </a:cubicBezTo>
                  <a:cubicBezTo>
                    <a:pt x="322731" y="222856"/>
                    <a:pt x="318593" y="206186"/>
                    <a:pt x="314455" y="189515"/>
                  </a:cubicBezTo>
                  <a:lnTo>
                    <a:pt x="289630" y="93660"/>
                  </a:lnTo>
                  <a:cubicBezTo>
                    <a:pt x="285492" y="64487"/>
                    <a:pt x="277217" y="35313"/>
                    <a:pt x="264805" y="6140"/>
                  </a:cubicBezTo>
                  <a:cubicBezTo>
                    <a:pt x="244117" y="-23033"/>
                    <a:pt x="91027" y="60319"/>
                    <a:pt x="66201" y="76990"/>
                  </a:cubicBezTo>
                  <a:cubicBezTo>
                    <a:pt x="33101" y="97828"/>
                    <a:pt x="57926" y="181180"/>
                    <a:pt x="66201" y="214521"/>
                  </a:cubicBezTo>
                  <a:cubicBezTo>
                    <a:pt x="78614" y="227024"/>
                    <a:pt x="82751" y="247862"/>
                    <a:pt x="82751" y="268700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" name="Freeform 83">
              <a:extLst>
                <a:ext uri="{FF2B5EF4-FFF2-40B4-BE49-F238E27FC236}">
                  <a16:creationId xmlns:a16="http://schemas.microsoft.com/office/drawing/2014/main" id="{2B0D6E92-6A88-4166-7273-66E1C24BE862}"/>
                </a:ext>
              </a:extLst>
            </p:cNvPr>
            <p:cNvSpPr/>
            <p:nvPr/>
          </p:nvSpPr>
          <p:spPr>
            <a:xfrm>
              <a:off x="2289655" y="2319676"/>
              <a:ext cx="398810" cy="620975"/>
            </a:xfrm>
            <a:custGeom>
              <a:avLst/>
              <a:gdLst>
                <a:gd name="connsiteX0" fmla="*/ 133204 w 398810"/>
                <a:gd name="connsiteY0" fmla="*/ 541791 h 620975"/>
                <a:gd name="connsiteX1" fmla="*/ 158030 w 398810"/>
                <a:gd name="connsiteY1" fmla="*/ 487612 h 620975"/>
                <a:gd name="connsiteX2" fmla="*/ 145617 w 398810"/>
                <a:gd name="connsiteY2" fmla="*/ 429265 h 620975"/>
                <a:gd name="connsiteX3" fmla="*/ 145617 w 398810"/>
                <a:gd name="connsiteY3" fmla="*/ 291733 h 620975"/>
                <a:gd name="connsiteX4" fmla="*/ 344220 w 398810"/>
                <a:gd name="connsiteY4" fmla="*/ 220884 h 620975"/>
                <a:gd name="connsiteX5" fmla="*/ 356633 w 398810"/>
                <a:gd name="connsiteY5" fmla="*/ 258393 h 620975"/>
                <a:gd name="connsiteX6" fmla="*/ 398009 w 398810"/>
                <a:gd name="connsiteY6" fmla="*/ 33341 h 620975"/>
                <a:gd name="connsiteX7" fmla="*/ 373183 w 398810"/>
                <a:gd name="connsiteY7" fmla="*/ 0 h 620975"/>
                <a:gd name="connsiteX8" fmla="*/ 369046 w 398810"/>
                <a:gd name="connsiteY8" fmla="*/ 0 h 620975"/>
                <a:gd name="connsiteX9" fmla="*/ 124929 w 398810"/>
                <a:gd name="connsiteY9" fmla="*/ 12503 h 620975"/>
                <a:gd name="connsiteX10" fmla="*/ 79416 w 398810"/>
                <a:gd name="connsiteY10" fmla="*/ 54179 h 620975"/>
                <a:gd name="connsiteX11" fmla="*/ 802 w 398810"/>
                <a:gd name="connsiteY11" fmla="*/ 587635 h 620975"/>
                <a:gd name="connsiteX12" fmla="*/ 25627 w 398810"/>
                <a:gd name="connsiteY12" fmla="*/ 620975 h 620975"/>
                <a:gd name="connsiteX13" fmla="*/ 33902 w 398810"/>
                <a:gd name="connsiteY13" fmla="*/ 620975 h 620975"/>
                <a:gd name="connsiteX14" fmla="*/ 104241 w 398810"/>
                <a:gd name="connsiteY14" fmla="*/ 616808 h 620975"/>
                <a:gd name="connsiteX15" fmla="*/ 133204 w 398810"/>
                <a:gd name="connsiteY15" fmla="*/ 541791 h 62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8810" h="620975">
                  <a:moveTo>
                    <a:pt x="133204" y="541791"/>
                  </a:moveTo>
                  <a:cubicBezTo>
                    <a:pt x="145617" y="525120"/>
                    <a:pt x="153892" y="508450"/>
                    <a:pt x="158030" y="487612"/>
                  </a:cubicBezTo>
                  <a:cubicBezTo>
                    <a:pt x="158030" y="466774"/>
                    <a:pt x="153892" y="445936"/>
                    <a:pt x="145617" y="429265"/>
                  </a:cubicBezTo>
                  <a:cubicBezTo>
                    <a:pt x="137342" y="395924"/>
                    <a:pt x="112516" y="312572"/>
                    <a:pt x="145617" y="291733"/>
                  </a:cubicBezTo>
                  <a:cubicBezTo>
                    <a:pt x="170442" y="275063"/>
                    <a:pt x="323532" y="191711"/>
                    <a:pt x="344220" y="220884"/>
                  </a:cubicBezTo>
                  <a:cubicBezTo>
                    <a:pt x="348358" y="233387"/>
                    <a:pt x="352495" y="245890"/>
                    <a:pt x="356633" y="258393"/>
                  </a:cubicBezTo>
                  <a:lnTo>
                    <a:pt x="398009" y="33341"/>
                  </a:lnTo>
                  <a:cubicBezTo>
                    <a:pt x="402146" y="16670"/>
                    <a:pt x="389734" y="0"/>
                    <a:pt x="373183" y="0"/>
                  </a:cubicBezTo>
                  <a:cubicBezTo>
                    <a:pt x="373183" y="0"/>
                    <a:pt x="369046" y="0"/>
                    <a:pt x="369046" y="0"/>
                  </a:cubicBezTo>
                  <a:lnTo>
                    <a:pt x="124929" y="12503"/>
                  </a:lnTo>
                  <a:cubicBezTo>
                    <a:pt x="100104" y="12503"/>
                    <a:pt x="83553" y="33341"/>
                    <a:pt x="79416" y="54179"/>
                  </a:cubicBezTo>
                  <a:lnTo>
                    <a:pt x="802" y="587635"/>
                  </a:lnTo>
                  <a:cubicBezTo>
                    <a:pt x="-3336" y="604305"/>
                    <a:pt x="9077" y="620975"/>
                    <a:pt x="25627" y="620975"/>
                  </a:cubicBezTo>
                  <a:cubicBezTo>
                    <a:pt x="29765" y="620975"/>
                    <a:pt x="29765" y="620975"/>
                    <a:pt x="33902" y="620975"/>
                  </a:cubicBezTo>
                  <a:lnTo>
                    <a:pt x="104241" y="616808"/>
                  </a:lnTo>
                  <a:cubicBezTo>
                    <a:pt x="108379" y="595970"/>
                    <a:pt x="120792" y="566796"/>
                    <a:pt x="133204" y="541791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" name="Freeform 84">
              <a:extLst>
                <a:ext uri="{FF2B5EF4-FFF2-40B4-BE49-F238E27FC236}">
                  <a16:creationId xmlns:a16="http://schemas.microsoft.com/office/drawing/2014/main" id="{A3EE667E-2078-7179-D094-D70F3EDA935D}"/>
                </a:ext>
              </a:extLst>
            </p:cNvPr>
            <p:cNvSpPr/>
            <p:nvPr/>
          </p:nvSpPr>
          <p:spPr>
            <a:xfrm>
              <a:off x="1838833" y="5182832"/>
              <a:ext cx="612989" cy="287565"/>
            </a:xfrm>
            <a:custGeom>
              <a:avLst/>
              <a:gdLst>
                <a:gd name="connsiteX0" fmla="*/ 612990 w 612989"/>
                <a:gd name="connsiteY0" fmla="*/ 4168 h 287565"/>
                <a:gd name="connsiteX1" fmla="*/ 253021 w 612989"/>
                <a:gd name="connsiteY1" fmla="*/ 0 h 287565"/>
                <a:gd name="connsiteX2" fmla="*/ 170270 w 612989"/>
                <a:gd name="connsiteY2" fmla="*/ 87520 h 287565"/>
                <a:gd name="connsiteX3" fmla="*/ 42005 w 612989"/>
                <a:gd name="connsiteY3" fmla="*/ 162537 h 287565"/>
                <a:gd name="connsiteX4" fmla="*/ 629 w 612989"/>
                <a:gd name="connsiteY4" fmla="*/ 287566 h 287565"/>
                <a:gd name="connsiteX5" fmla="*/ 555064 w 612989"/>
                <a:gd name="connsiteY5" fmla="*/ 287566 h 287565"/>
                <a:gd name="connsiteX6" fmla="*/ 567476 w 612989"/>
                <a:gd name="connsiteY6" fmla="*/ 133364 h 287565"/>
                <a:gd name="connsiteX7" fmla="*/ 612990 w 612989"/>
                <a:gd name="connsiteY7" fmla="*/ 4168 h 28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2989" h="287565">
                  <a:moveTo>
                    <a:pt x="612990" y="4168"/>
                  </a:moveTo>
                  <a:cubicBezTo>
                    <a:pt x="493000" y="8335"/>
                    <a:pt x="373011" y="4168"/>
                    <a:pt x="253021" y="0"/>
                  </a:cubicBezTo>
                  <a:cubicBezTo>
                    <a:pt x="228196" y="29173"/>
                    <a:pt x="199233" y="58347"/>
                    <a:pt x="170270" y="87520"/>
                  </a:cubicBezTo>
                  <a:cubicBezTo>
                    <a:pt x="133031" y="120861"/>
                    <a:pt x="91656" y="112526"/>
                    <a:pt x="42005" y="162537"/>
                  </a:cubicBezTo>
                  <a:cubicBezTo>
                    <a:pt x="13042" y="195878"/>
                    <a:pt x="-3508" y="241722"/>
                    <a:pt x="629" y="287566"/>
                  </a:cubicBezTo>
                  <a:cubicBezTo>
                    <a:pt x="99931" y="287566"/>
                    <a:pt x="555064" y="287566"/>
                    <a:pt x="555064" y="287566"/>
                  </a:cubicBezTo>
                  <a:cubicBezTo>
                    <a:pt x="555064" y="287566"/>
                    <a:pt x="592302" y="179208"/>
                    <a:pt x="567476" y="133364"/>
                  </a:cubicBezTo>
                  <a:cubicBezTo>
                    <a:pt x="563339" y="120861"/>
                    <a:pt x="584027" y="70849"/>
                    <a:pt x="612990" y="4168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" name="Freeform 85">
              <a:extLst>
                <a:ext uri="{FF2B5EF4-FFF2-40B4-BE49-F238E27FC236}">
                  <a16:creationId xmlns:a16="http://schemas.microsoft.com/office/drawing/2014/main" id="{28D41C26-3DA2-938F-1E30-6787B6F9DE6C}"/>
                </a:ext>
              </a:extLst>
            </p:cNvPr>
            <p:cNvSpPr/>
            <p:nvPr/>
          </p:nvSpPr>
          <p:spPr>
            <a:xfrm>
              <a:off x="1343690" y="3479474"/>
              <a:ext cx="1779572" cy="2224310"/>
            </a:xfrm>
            <a:custGeom>
              <a:avLst/>
              <a:gdLst>
                <a:gd name="connsiteX0" fmla="*/ 1778419 w 1779572"/>
                <a:gd name="connsiteY0" fmla="*/ 219685 h 2224310"/>
                <a:gd name="connsiteX1" fmla="*/ 1745318 w 1779572"/>
                <a:gd name="connsiteY1" fmla="*/ 119662 h 2224310"/>
                <a:gd name="connsiteX2" fmla="*/ 1356386 w 1779572"/>
                <a:gd name="connsiteY2" fmla="*/ 15471 h 2224310"/>
                <a:gd name="connsiteX3" fmla="*/ 578523 w 1779572"/>
                <a:gd name="connsiteY3" fmla="*/ 294702 h 2224310"/>
                <a:gd name="connsiteX4" fmla="*/ 197867 w 1779572"/>
                <a:gd name="connsiteY4" fmla="*/ 303037 h 2224310"/>
                <a:gd name="connsiteX5" fmla="*/ 206142 w 1779572"/>
                <a:gd name="connsiteY5" fmla="*/ 924013 h 2224310"/>
                <a:gd name="connsiteX6" fmla="*/ 487497 w 1779572"/>
                <a:gd name="connsiteY6" fmla="*/ 965689 h 2224310"/>
                <a:gd name="connsiteX7" fmla="*/ 748164 w 1779572"/>
                <a:gd name="connsiteY7" fmla="*/ 1011533 h 2224310"/>
                <a:gd name="connsiteX8" fmla="*/ 797814 w 1779572"/>
                <a:gd name="connsiteY8" fmla="*/ 1294931 h 2224310"/>
                <a:gd name="connsiteX9" fmla="*/ 611624 w 1779572"/>
                <a:gd name="connsiteY9" fmla="*/ 1695023 h 2224310"/>
                <a:gd name="connsiteX10" fmla="*/ 752301 w 1779572"/>
                <a:gd name="connsiteY10" fmla="*/ 1703358 h 2224310"/>
                <a:gd name="connsiteX11" fmla="*/ 934354 w 1779572"/>
                <a:gd name="connsiteY11" fmla="*/ 1707526 h 2224310"/>
                <a:gd name="connsiteX12" fmla="*/ 1112270 w 1779572"/>
                <a:gd name="connsiteY12" fmla="*/ 1707526 h 2224310"/>
                <a:gd name="connsiteX13" fmla="*/ 1066757 w 1779572"/>
                <a:gd name="connsiteY13" fmla="*/ 1832554 h 2224310"/>
                <a:gd name="connsiteX14" fmla="*/ 1054344 w 1779572"/>
                <a:gd name="connsiteY14" fmla="*/ 1986756 h 2224310"/>
                <a:gd name="connsiteX15" fmla="*/ 921942 w 1779572"/>
                <a:gd name="connsiteY15" fmla="*/ 1986756 h 2224310"/>
                <a:gd name="connsiteX16" fmla="*/ 963317 w 1779572"/>
                <a:gd name="connsiteY16" fmla="*/ 2224311 h 2224310"/>
                <a:gd name="connsiteX17" fmla="*/ 1509477 w 1779572"/>
                <a:gd name="connsiteY17" fmla="*/ 2211808 h 2224310"/>
                <a:gd name="connsiteX18" fmla="*/ 1385350 w 1779572"/>
                <a:gd name="connsiteY18" fmla="*/ 1349110 h 2224310"/>
                <a:gd name="connsiteX19" fmla="*/ 1662567 w 1779572"/>
                <a:gd name="connsiteY19" fmla="*/ 673955 h 2224310"/>
                <a:gd name="connsiteX20" fmla="*/ 1778419 w 1779572"/>
                <a:gd name="connsiteY20" fmla="*/ 219685 h 222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79572" h="2224310">
                  <a:moveTo>
                    <a:pt x="1778419" y="219685"/>
                  </a:moveTo>
                  <a:cubicBezTo>
                    <a:pt x="1774281" y="186344"/>
                    <a:pt x="1766006" y="148835"/>
                    <a:pt x="1745318" y="119662"/>
                  </a:cubicBezTo>
                  <a:cubicBezTo>
                    <a:pt x="1674979" y="7136"/>
                    <a:pt x="1554990" y="-22037"/>
                    <a:pt x="1356386" y="15471"/>
                  </a:cubicBezTo>
                  <a:cubicBezTo>
                    <a:pt x="1079169" y="65483"/>
                    <a:pt x="648862" y="282199"/>
                    <a:pt x="578523" y="294702"/>
                  </a:cubicBezTo>
                  <a:cubicBezTo>
                    <a:pt x="450258" y="269696"/>
                    <a:pt x="317856" y="261361"/>
                    <a:pt x="197867" y="303037"/>
                  </a:cubicBezTo>
                  <a:cubicBezTo>
                    <a:pt x="-83488" y="398892"/>
                    <a:pt x="-50387" y="811487"/>
                    <a:pt x="206142" y="924013"/>
                  </a:cubicBezTo>
                  <a:cubicBezTo>
                    <a:pt x="293031" y="961521"/>
                    <a:pt x="392333" y="974024"/>
                    <a:pt x="487497" y="965689"/>
                  </a:cubicBezTo>
                  <a:cubicBezTo>
                    <a:pt x="561973" y="961521"/>
                    <a:pt x="735751" y="928181"/>
                    <a:pt x="748164" y="1011533"/>
                  </a:cubicBezTo>
                  <a:cubicBezTo>
                    <a:pt x="756439" y="1065712"/>
                    <a:pt x="777127" y="1169902"/>
                    <a:pt x="797814" y="1294931"/>
                  </a:cubicBezTo>
                  <a:cubicBezTo>
                    <a:pt x="694375" y="1515815"/>
                    <a:pt x="611624" y="1695023"/>
                    <a:pt x="611624" y="1695023"/>
                  </a:cubicBezTo>
                  <a:cubicBezTo>
                    <a:pt x="657137" y="1699190"/>
                    <a:pt x="702650" y="1699190"/>
                    <a:pt x="752301" y="1703358"/>
                  </a:cubicBezTo>
                  <a:cubicBezTo>
                    <a:pt x="810227" y="1707526"/>
                    <a:pt x="872291" y="1707526"/>
                    <a:pt x="934354" y="1707526"/>
                  </a:cubicBezTo>
                  <a:cubicBezTo>
                    <a:pt x="996418" y="1707526"/>
                    <a:pt x="1054344" y="1707526"/>
                    <a:pt x="1112270" y="1707526"/>
                  </a:cubicBezTo>
                  <a:cubicBezTo>
                    <a:pt x="1083307" y="1774207"/>
                    <a:pt x="1062619" y="1820051"/>
                    <a:pt x="1066757" y="1832554"/>
                  </a:cubicBezTo>
                  <a:cubicBezTo>
                    <a:pt x="1091582" y="1878398"/>
                    <a:pt x="1054344" y="1986756"/>
                    <a:pt x="1054344" y="1986756"/>
                  </a:cubicBezTo>
                  <a:cubicBezTo>
                    <a:pt x="1054344" y="1986756"/>
                    <a:pt x="996418" y="1986756"/>
                    <a:pt x="921942" y="1986756"/>
                  </a:cubicBezTo>
                  <a:cubicBezTo>
                    <a:pt x="946767" y="2128455"/>
                    <a:pt x="963317" y="2224311"/>
                    <a:pt x="963317" y="2224311"/>
                  </a:cubicBezTo>
                  <a:lnTo>
                    <a:pt x="1509477" y="2211808"/>
                  </a:lnTo>
                  <a:cubicBezTo>
                    <a:pt x="1509477" y="2211808"/>
                    <a:pt x="1435000" y="1720029"/>
                    <a:pt x="1385350" y="1349110"/>
                  </a:cubicBezTo>
                  <a:cubicBezTo>
                    <a:pt x="1488789" y="1124059"/>
                    <a:pt x="1579815" y="915678"/>
                    <a:pt x="1662567" y="673955"/>
                  </a:cubicBezTo>
                  <a:cubicBezTo>
                    <a:pt x="1699805" y="569765"/>
                    <a:pt x="1790831" y="353049"/>
                    <a:pt x="1778419" y="219685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Freeform 86">
              <a:extLst>
                <a:ext uri="{FF2B5EF4-FFF2-40B4-BE49-F238E27FC236}">
                  <a16:creationId xmlns:a16="http://schemas.microsoft.com/office/drawing/2014/main" id="{2539AB5A-E53D-278D-195E-2E677681934B}"/>
                </a:ext>
              </a:extLst>
            </p:cNvPr>
            <p:cNvSpPr/>
            <p:nvPr/>
          </p:nvSpPr>
          <p:spPr>
            <a:xfrm>
              <a:off x="750355" y="3678320"/>
              <a:ext cx="501572" cy="508449"/>
            </a:xfrm>
            <a:custGeom>
              <a:avLst/>
              <a:gdLst>
                <a:gd name="connsiteX0" fmla="*/ 311244 w 501572"/>
                <a:gd name="connsiteY0" fmla="*/ 0 h 508449"/>
                <a:gd name="connsiteX1" fmla="*/ 257456 w 501572"/>
                <a:gd name="connsiteY1" fmla="*/ 4168 h 508449"/>
                <a:gd name="connsiteX2" fmla="*/ 191254 w 501572"/>
                <a:gd name="connsiteY2" fmla="*/ 62514 h 508449"/>
                <a:gd name="connsiteX3" fmla="*/ 38164 w 501572"/>
                <a:gd name="connsiteY3" fmla="*/ 129196 h 508449"/>
                <a:gd name="connsiteX4" fmla="*/ 21614 w 501572"/>
                <a:gd name="connsiteY4" fmla="*/ 229219 h 508449"/>
                <a:gd name="connsiteX5" fmla="*/ 5064 w 501572"/>
                <a:gd name="connsiteY5" fmla="*/ 366750 h 508449"/>
                <a:gd name="connsiteX6" fmla="*/ 112641 w 501572"/>
                <a:gd name="connsiteY6" fmla="*/ 491779 h 508449"/>
                <a:gd name="connsiteX7" fmla="*/ 220217 w 501572"/>
                <a:gd name="connsiteY7" fmla="*/ 508450 h 508449"/>
                <a:gd name="connsiteX8" fmla="*/ 278143 w 501572"/>
                <a:gd name="connsiteY8" fmla="*/ 470941 h 508449"/>
                <a:gd name="connsiteX9" fmla="*/ 373308 w 501572"/>
                <a:gd name="connsiteY9" fmla="*/ 370918 h 508449"/>
                <a:gd name="connsiteX10" fmla="*/ 443646 w 501572"/>
                <a:gd name="connsiteY10" fmla="*/ 250057 h 508449"/>
                <a:gd name="connsiteX11" fmla="*/ 464334 w 501572"/>
                <a:gd name="connsiteY11" fmla="*/ 133364 h 508449"/>
                <a:gd name="connsiteX12" fmla="*/ 501572 w 501572"/>
                <a:gd name="connsiteY12" fmla="*/ 91688 h 508449"/>
                <a:gd name="connsiteX13" fmla="*/ 311244 w 501572"/>
                <a:gd name="connsiteY13" fmla="*/ 0 h 50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1572" h="508449">
                  <a:moveTo>
                    <a:pt x="311244" y="0"/>
                  </a:moveTo>
                  <a:cubicBezTo>
                    <a:pt x="294694" y="0"/>
                    <a:pt x="278143" y="0"/>
                    <a:pt x="257456" y="4168"/>
                  </a:cubicBezTo>
                  <a:cubicBezTo>
                    <a:pt x="236768" y="25006"/>
                    <a:pt x="216080" y="45844"/>
                    <a:pt x="191254" y="62514"/>
                  </a:cubicBezTo>
                  <a:cubicBezTo>
                    <a:pt x="166429" y="79185"/>
                    <a:pt x="54715" y="100023"/>
                    <a:pt x="38164" y="129196"/>
                  </a:cubicBezTo>
                  <a:cubicBezTo>
                    <a:pt x="25752" y="162537"/>
                    <a:pt x="21614" y="195878"/>
                    <a:pt x="21614" y="229219"/>
                  </a:cubicBezTo>
                  <a:cubicBezTo>
                    <a:pt x="17476" y="275063"/>
                    <a:pt x="-11487" y="325074"/>
                    <a:pt x="5064" y="366750"/>
                  </a:cubicBezTo>
                  <a:cubicBezTo>
                    <a:pt x="29889" y="425097"/>
                    <a:pt x="87815" y="483444"/>
                    <a:pt x="112641" y="491779"/>
                  </a:cubicBezTo>
                  <a:cubicBezTo>
                    <a:pt x="145741" y="500115"/>
                    <a:pt x="182979" y="508450"/>
                    <a:pt x="220217" y="508450"/>
                  </a:cubicBezTo>
                  <a:cubicBezTo>
                    <a:pt x="245043" y="508450"/>
                    <a:pt x="265731" y="491779"/>
                    <a:pt x="278143" y="470941"/>
                  </a:cubicBezTo>
                  <a:cubicBezTo>
                    <a:pt x="290556" y="450103"/>
                    <a:pt x="336069" y="370918"/>
                    <a:pt x="373308" y="370918"/>
                  </a:cubicBezTo>
                  <a:cubicBezTo>
                    <a:pt x="410546" y="370918"/>
                    <a:pt x="439509" y="304236"/>
                    <a:pt x="443646" y="250057"/>
                  </a:cubicBezTo>
                  <a:cubicBezTo>
                    <a:pt x="447784" y="216716"/>
                    <a:pt x="443646" y="166705"/>
                    <a:pt x="464334" y="133364"/>
                  </a:cubicBezTo>
                  <a:cubicBezTo>
                    <a:pt x="468472" y="125029"/>
                    <a:pt x="493297" y="104191"/>
                    <a:pt x="501572" y="91688"/>
                  </a:cubicBezTo>
                  <a:cubicBezTo>
                    <a:pt x="460196" y="33341"/>
                    <a:pt x="381583" y="4168"/>
                    <a:pt x="311244" y="0"/>
                  </a:cubicBezTo>
                  <a:close/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" name="Freeform 87">
              <a:extLst>
                <a:ext uri="{FF2B5EF4-FFF2-40B4-BE49-F238E27FC236}">
                  <a16:creationId xmlns:a16="http://schemas.microsoft.com/office/drawing/2014/main" id="{6739CA5F-A5BE-403C-8BC4-D1550ACD2A11}"/>
                </a:ext>
              </a:extLst>
            </p:cNvPr>
            <p:cNvSpPr/>
            <p:nvPr/>
          </p:nvSpPr>
          <p:spPr>
            <a:xfrm>
              <a:off x="2551124" y="3782511"/>
              <a:ext cx="570984" cy="1421158"/>
            </a:xfrm>
            <a:custGeom>
              <a:avLst/>
              <a:gdLst>
                <a:gd name="connsiteX0" fmla="*/ 0 w 570984"/>
                <a:gd name="connsiteY0" fmla="*/ 1421159 h 1421158"/>
                <a:gd name="connsiteX1" fmla="*/ 103439 w 570984"/>
                <a:gd name="connsiteY1" fmla="*/ 1212778 h 1421158"/>
                <a:gd name="connsiteX2" fmla="*/ 211016 w 570984"/>
                <a:gd name="connsiteY2" fmla="*/ 979391 h 1421158"/>
                <a:gd name="connsiteX3" fmla="*/ 542022 w 570984"/>
                <a:gd name="connsiteY3" fmla="*/ 120861 h 1421158"/>
                <a:gd name="connsiteX4" fmla="*/ 570985 w 570984"/>
                <a:gd name="connsiteY4" fmla="*/ 0 h 142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984" h="1421158">
                  <a:moveTo>
                    <a:pt x="0" y="1421159"/>
                  </a:moveTo>
                  <a:cubicBezTo>
                    <a:pt x="28963" y="1366980"/>
                    <a:pt x="62064" y="1296130"/>
                    <a:pt x="103439" y="1212778"/>
                  </a:cubicBezTo>
                  <a:cubicBezTo>
                    <a:pt x="153090" y="1112755"/>
                    <a:pt x="186191" y="1033570"/>
                    <a:pt x="211016" y="979391"/>
                  </a:cubicBezTo>
                  <a:cubicBezTo>
                    <a:pt x="384794" y="579299"/>
                    <a:pt x="475821" y="370918"/>
                    <a:pt x="542022" y="120861"/>
                  </a:cubicBezTo>
                  <a:cubicBezTo>
                    <a:pt x="554435" y="66682"/>
                    <a:pt x="566847" y="20838"/>
                    <a:pt x="570985" y="0"/>
                  </a:cubicBezTo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grpSp>
          <p:nvGrpSpPr>
            <p:cNvPr id="21" name="Графический объект 67">
              <a:extLst>
                <a:ext uri="{FF2B5EF4-FFF2-40B4-BE49-F238E27FC236}">
                  <a16:creationId xmlns:a16="http://schemas.microsoft.com/office/drawing/2014/main" id="{2C898CA2-C1FA-3EE2-4D76-B0291EC633EC}"/>
                </a:ext>
              </a:extLst>
            </p:cNvPr>
            <p:cNvGrpSpPr/>
            <p:nvPr/>
          </p:nvGrpSpPr>
          <p:grpSpPr>
            <a:xfrm>
              <a:off x="3053699" y="1141781"/>
              <a:ext cx="2174226" cy="1935062"/>
              <a:chOff x="3053699" y="1141781"/>
              <a:chExt cx="2174226" cy="1935062"/>
            </a:xfrm>
            <a:solidFill>
              <a:srgbClr val="F2EEEC"/>
            </a:solidFill>
          </p:grpSpPr>
          <p:sp>
            <p:nvSpPr>
              <p:cNvPr id="35" name="Freeform 89">
                <a:extLst>
                  <a:ext uri="{FF2B5EF4-FFF2-40B4-BE49-F238E27FC236}">
                    <a16:creationId xmlns:a16="http://schemas.microsoft.com/office/drawing/2014/main" id="{483DC821-470A-5F6B-C5F2-10F76485B72E}"/>
                  </a:ext>
                </a:extLst>
              </p:cNvPr>
              <p:cNvSpPr/>
              <p:nvPr/>
            </p:nvSpPr>
            <p:spPr>
              <a:xfrm>
                <a:off x="3053699" y="1141781"/>
                <a:ext cx="1779528" cy="1316968"/>
              </a:xfrm>
              <a:custGeom>
                <a:avLst/>
                <a:gdLst>
                  <a:gd name="connsiteX0" fmla="*/ 50024 w 1779528"/>
                  <a:gd name="connsiteY0" fmla="*/ 1308633 h 1316968"/>
                  <a:gd name="connsiteX1" fmla="*/ 343791 w 1779528"/>
                  <a:gd name="connsiteY1" fmla="*/ 900206 h 1316968"/>
                  <a:gd name="connsiteX2" fmla="*/ 554808 w 1779528"/>
                  <a:gd name="connsiteY2" fmla="*/ 1083582 h 1316968"/>
                  <a:gd name="connsiteX3" fmla="*/ 571358 w 1779528"/>
                  <a:gd name="connsiteY3" fmla="*/ 1087749 h 1316968"/>
                  <a:gd name="connsiteX4" fmla="*/ 592046 w 1779528"/>
                  <a:gd name="connsiteY4" fmla="*/ 1079414 h 1316968"/>
                  <a:gd name="connsiteX5" fmla="*/ 931326 w 1779528"/>
                  <a:gd name="connsiteY5" fmla="*/ 633478 h 1316968"/>
                  <a:gd name="connsiteX6" fmla="*/ 1163030 w 1779528"/>
                  <a:gd name="connsiteY6" fmla="*/ 866865 h 1316968"/>
                  <a:gd name="connsiteX7" fmla="*/ 1179581 w 1779528"/>
                  <a:gd name="connsiteY7" fmla="*/ 875201 h 1316968"/>
                  <a:gd name="connsiteX8" fmla="*/ 1179581 w 1779528"/>
                  <a:gd name="connsiteY8" fmla="*/ 875201 h 1316968"/>
                  <a:gd name="connsiteX9" fmla="*/ 1183718 w 1779528"/>
                  <a:gd name="connsiteY9" fmla="*/ 875201 h 1316968"/>
                  <a:gd name="connsiteX10" fmla="*/ 1200269 w 1779528"/>
                  <a:gd name="connsiteY10" fmla="*/ 866865 h 1316968"/>
                  <a:gd name="connsiteX11" fmla="*/ 1729877 w 1779528"/>
                  <a:gd name="connsiteY11" fmla="*/ 108358 h 1316968"/>
                  <a:gd name="connsiteX12" fmla="*/ 1729877 w 1779528"/>
                  <a:gd name="connsiteY12" fmla="*/ 229219 h 1316968"/>
                  <a:gd name="connsiteX13" fmla="*/ 1754703 w 1779528"/>
                  <a:gd name="connsiteY13" fmla="*/ 250057 h 1316968"/>
                  <a:gd name="connsiteX14" fmla="*/ 1758841 w 1779528"/>
                  <a:gd name="connsiteY14" fmla="*/ 250057 h 1316968"/>
                  <a:gd name="connsiteX15" fmla="*/ 1779528 w 1779528"/>
                  <a:gd name="connsiteY15" fmla="*/ 229219 h 1316968"/>
                  <a:gd name="connsiteX16" fmla="*/ 1779528 w 1779528"/>
                  <a:gd name="connsiteY16" fmla="*/ 25006 h 1316968"/>
                  <a:gd name="connsiteX17" fmla="*/ 1754703 w 1779528"/>
                  <a:gd name="connsiteY17" fmla="*/ 0 h 1316968"/>
                  <a:gd name="connsiteX18" fmla="*/ 1754703 w 1779528"/>
                  <a:gd name="connsiteY18" fmla="*/ 0 h 1316968"/>
                  <a:gd name="connsiteX19" fmla="*/ 1754703 w 1779528"/>
                  <a:gd name="connsiteY19" fmla="*/ 0 h 1316968"/>
                  <a:gd name="connsiteX20" fmla="*/ 1750565 w 1779528"/>
                  <a:gd name="connsiteY20" fmla="*/ 0 h 1316968"/>
                  <a:gd name="connsiteX21" fmla="*/ 1568512 w 1779528"/>
                  <a:gd name="connsiteY21" fmla="*/ 79185 h 1316968"/>
                  <a:gd name="connsiteX22" fmla="*/ 1551962 w 1779528"/>
                  <a:gd name="connsiteY22" fmla="*/ 108358 h 1316968"/>
                  <a:gd name="connsiteX23" fmla="*/ 1576787 w 1779528"/>
                  <a:gd name="connsiteY23" fmla="*/ 125029 h 1316968"/>
                  <a:gd name="connsiteX24" fmla="*/ 1585062 w 1779528"/>
                  <a:gd name="connsiteY24" fmla="*/ 125029 h 1316968"/>
                  <a:gd name="connsiteX25" fmla="*/ 1589200 w 1779528"/>
                  <a:gd name="connsiteY25" fmla="*/ 120861 h 1316968"/>
                  <a:gd name="connsiteX26" fmla="*/ 1688502 w 1779528"/>
                  <a:gd name="connsiteY26" fmla="*/ 79185 h 1316968"/>
                  <a:gd name="connsiteX27" fmla="*/ 1171305 w 1779528"/>
                  <a:gd name="connsiteY27" fmla="*/ 812686 h 1316968"/>
                  <a:gd name="connsiteX28" fmla="*/ 939602 w 1779528"/>
                  <a:gd name="connsiteY28" fmla="*/ 579299 h 1316968"/>
                  <a:gd name="connsiteX29" fmla="*/ 923051 w 1779528"/>
                  <a:gd name="connsiteY29" fmla="*/ 575132 h 1316968"/>
                  <a:gd name="connsiteX30" fmla="*/ 902363 w 1779528"/>
                  <a:gd name="connsiteY30" fmla="*/ 583467 h 1316968"/>
                  <a:gd name="connsiteX31" fmla="*/ 563083 w 1779528"/>
                  <a:gd name="connsiteY31" fmla="*/ 1029402 h 1316968"/>
                  <a:gd name="connsiteX32" fmla="*/ 352067 w 1779528"/>
                  <a:gd name="connsiteY32" fmla="*/ 846027 h 1316968"/>
                  <a:gd name="connsiteX33" fmla="*/ 335516 w 1779528"/>
                  <a:gd name="connsiteY33" fmla="*/ 841859 h 1316968"/>
                  <a:gd name="connsiteX34" fmla="*/ 331379 w 1779528"/>
                  <a:gd name="connsiteY34" fmla="*/ 841859 h 1316968"/>
                  <a:gd name="connsiteX35" fmla="*/ 314828 w 1779528"/>
                  <a:gd name="connsiteY35" fmla="*/ 850195 h 1316968"/>
                  <a:gd name="connsiteX36" fmla="*/ 4511 w 1779528"/>
                  <a:gd name="connsiteY36" fmla="*/ 1279460 h 1316968"/>
                  <a:gd name="connsiteX37" fmla="*/ 8648 w 1779528"/>
                  <a:gd name="connsiteY37" fmla="*/ 1312801 h 1316968"/>
                  <a:gd name="connsiteX38" fmla="*/ 21061 w 1779528"/>
                  <a:gd name="connsiteY38" fmla="*/ 1316968 h 1316968"/>
                  <a:gd name="connsiteX39" fmla="*/ 50024 w 1779528"/>
                  <a:gd name="connsiteY39" fmla="*/ 1308633 h 1316968"/>
                  <a:gd name="connsiteX40" fmla="*/ 1754703 w 1779528"/>
                  <a:gd name="connsiteY40" fmla="*/ 16670 h 1316968"/>
                  <a:gd name="connsiteX41" fmla="*/ 1754703 w 1779528"/>
                  <a:gd name="connsiteY41" fmla="*/ 16670 h 1316968"/>
                  <a:gd name="connsiteX42" fmla="*/ 1754703 w 1779528"/>
                  <a:gd name="connsiteY42" fmla="*/ 16670 h 1316968"/>
                  <a:gd name="connsiteX43" fmla="*/ 1754703 w 1779528"/>
                  <a:gd name="connsiteY43" fmla="*/ 16670 h 1316968"/>
                  <a:gd name="connsiteX44" fmla="*/ 1758841 w 1779528"/>
                  <a:gd name="connsiteY44" fmla="*/ 241722 h 1316968"/>
                  <a:gd name="connsiteX45" fmla="*/ 1758841 w 1779528"/>
                  <a:gd name="connsiteY45" fmla="*/ 241722 h 1316968"/>
                  <a:gd name="connsiteX46" fmla="*/ 1758841 w 1779528"/>
                  <a:gd name="connsiteY46" fmla="*/ 241722 h 1316968"/>
                  <a:gd name="connsiteX47" fmla="*/ 1758841 w 1779528"/>
                  <a:gd name="connsiteY47" fmla="*/ 241722 h 1316968"/>
                  <a:gd name="connsiteX48" fmla="*/ 1572650 w 1779528"/>
                  <a:gd name="connsiteY48" fmla="*/ 120861 h 1316968"/>
                  <a:gd name="connsiteX49" fmla="*/ 1572650 w 1779528"/>
                  <a:gd name="connsiteY49" fmla="*/ 120861 h 1316968"/>
                  <a:gd name="connsiteX50" fmla="*/ 1572650 w 1779528"/>
                  <a:gd name="connsiteY50" fmla="*/ 120861 h 1316968"/>
                  <a:gd name="connsiteX51" fmla="*/ 1572650 w 1779528"/>
                  <a:gd name="connsiteY51" fmla="*/ 120861 h 1316968"/>
                  <a:gd name="connsiteX52" fmla="*/ 923051 w 1779528"/>
                  <a:gd name="connsiteY52" fmla="*/ 583467 h 1316968"/>
                  <a:gd name="connsiteX53" fmla="*/ 923051 w 1779528"/>
                  <a:gd name="connsiteY53" fmla="*/ 583467 h 1316968"/>
                  <a:gd name="connsiteX54" fmla="*/ 923051 w 1779528"/>
                  <a:gd name="connsiteY54" fmla="*/ 583467 h 1316968"/>
                  <a:gd name="connsiteX55" fmla="*/ 923051 w 1779528"/>
                  <a:gd name="connsiteY55" fmla="*/ 583467 h 1316968"/>
                  <a:gd name="connsiteX56" fmla="*/ 37611 w 1779528"/>
                  <a:gd name="connsiteY56" fmla="*/ 1304465 h 1316968"/>
                  <a:gd name="connsiteX57" fmla="*/ 33474 w 1779528"/>
                  <a:gd name="connsiteY57" fmla="*/ 1304465 h 1316968"/>
                  <a:gd name="connsiteX58" fmla="*/ 33474 w 1779528"/>
                  <a:gd name="connsiteY58" fmla="*/ 1304465 h 1316968"/>
                  <a:gd name="connsiteX59" fmla="*/ 37611 w 1779528"/>
                  <a:gd name="connsiteY59" fmla="*/ 1304465 h 131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779528" h="1316968">
                    <a:moveTo>
                      <a:pt x="50024" y="1308633"/>
                    </a:moveTo>
                    <a:lnTo>
                      <a:pt x="343791" y="900206"/>
                    </a:lnTo>
                    <a:lnTo>
                      <a:pt x="554808" y="1083582"/>
                    </a:lnTo>
                    <a:cubicBezTo>
                      <a:pt x="558945" y="1087749"/>
                      <a:pt x="563083" y="1087749"/>
                      <a:pt x="571358" y="1087749"/>
                    </a:cubicBezTo>
                    <a:cubicBezTo>
                      <a:pt x="579633" y="1087749"/>
                      <a:pt x="583771" y="1083582"/>
                      <a:pt x="592046" y="1079414"/>
                    </a:cubicBezTo>
                    <a:lnTo>
                      <a:pt x="931326" y="633478"/>
                    </a:lnTo>
                    <a:lnTo>
                      <a:pt x="1163030" y="866865"/>
                    </a:lnTo>
                    <a:cubicBezTo>
                      <a:pt x="1167168" y="871033"/>
                      <a:pt x="1175443" y="875201"/>
                      <a:pt x="1179581" y="875201"/>
                    </a:cubicBezTo>
                    <a:lnTo>
                      <a:pt x="1179581" y="875201"/>
                    </a:lnTo>
                    <a:lnTo>
                      <a:pt x="1183718" y="875201"/>
                    </a:lnTo>
                    <a:cubicBezTo>
                      <a:pt x="1191993" y="875201"/>
                      <a:pt x="1196131" y="871033"/>
                      <a:pt x="1200269" y="866865"/>
                    </a:cubicBezTo>
                    <a:lnTo>
                      <a:pt x="1729877" y="108358"/>
                    </a:lnTo>
                    <a:lnTo>
                      <a:pt x="1729877" y="229219"/>
                    </a:lnTo>
                    <a:cubicBezTo>
                      <a:pt x="1734015" y="241722"/>
                      <a:pt x="1742290" y="250057"/>
                      <a:pt x="1754703" y="250057"/>
                    </a:cubicBezTo>
                    <a:cubicBezTo>
                      <a:pt x="1754703" y="250057"/>
                      <a:pt x="1758841" y="250057"/>
                      <a:pt x="1758841" y="250057"/>
                    </a:cubicBezTo>
                    <a:cubicBezTo>
                      <a:pt x="1767116" y="250057"/>
                      <a:pt x="1775391" y="241722"/>
                      <a:pt x="1779528" y="229219"/>
                    </a:cubicBezTo>
                    <a:lnTo>
                      <a:pt x="1779528" y="25006"/>
                    </a:lnTo>
                    <a:cubicBezTo>
                      <a:pt x="1779528" y="12503"/>
                      <a:pt x="1767116" y="0"/>
                      <a:pt x="1754703" y="0"/>
                    </a:cubicBezTo>
                    <a:lnTo>
                      <a:pt x="1754703" y="0"/>
                    </a:lnTo>
                    <a:lnTo>
                      <a:pt x="1754703" y="0"/>
                    </a:lnTo>
                    <a:cubicBezTo>
                      <a:pt x="1754703" y="0"/>
                      <a:pt x="1750565" y="0"/>
                      <a:pt x="1750565" y="0"/>
                    </a:cubicBezTo>
                    <a:lnTo>
                      <a:pt x="1568512" y="79185"/>
                    </a:lnTo>
                    <a:cubicBezTo>
                      <a:pt x="1556100" y="83352"/>
                      <a:pt x="1547825" y="95855"/>
                      <a:pt x="1551962" y="108358"/>
                    </a:cubicBezTo>
                    <a:cubicBezTo>
                      <a:pt x="1556100" y="120861"/>
                      <a:pt x="1564375" y="125029"/>
                      <a:pt x="1576787" y="125029"/>
                    </a:cubicBezTo>
                    <a:cubicBezTo>
                      <a:pt x="1580925" y="125029"/>
                      <a:pt x="1580925" y="125029"/>
                      <a:pt x="1585062" y="125029"/>
                    </a:cubicBezTo>
                    <a:cubicBezTo>
                      <a:pt x="1585062" y="125029"/>
                      <a:pt x="1589200" y="125029"/>
                      <a:pt x="1589200" y="120861"/>
                    </a:cubicBezTo>
                    <a:lnTo>
                      <a:pt x="1688502" y="79185"/>
                    </a:lnTo>
                    <a:lnTo>
                      <a:pt x="1171305" y="812686"/>
                    </a:lnTo>
                    <a:lnTo>
                      <a:pt x="939602" y="579299"/>
                    </a:lnTo>
                    <a:cubicBezTo>
                      <a:pt x="939602" y="575132"/>
                      <a:pt x="931326" y="575132"/>
                      <a:pt x="923051" y="575132"/>
                    </a:cubicBezTo>
                    <a:cubicBezTo>
                      <a:pt x="914776" y="575132"/>
                      <a:pt x="906501" y="579299"/>
                      <a:pt x="902363" y="583467"/>
                    </a:cubicBezTo>
                    <a:lnTo>
                      <a:pt x="563083" y="1029402"/>
                    </a:lnTo>
                    <a:lnTo>
                      <a:pt x="352067" y="846027"/>
                    </a:lnTo>
                    <a:cubicBezTo>
                      <a:pt x="347929" y="841859"/>
                      <a:pt x="343791" y="841859"/>
                      <a:pt x="335516" y="841859"/>
                    </a:cubicBezTo>
                    <a:cubicBezTo>
                      <a:pt x="335516" y="841859"/>
                      <a:pt x="331379" y="841859"/>
                      <a:pt x="331379" y="841859"/>
                    </a:cubicBezTo>
                    <a:cubicBezTo>
                      <a:pt x="323104" y="841859"/>
                      <a:pt x="318966" y="846027"/>
                      <a:pt x="314828" y="850195"/>
                    </a:cubicBezTo>
                    <a:lnTo>
                      <a:pt x="4511" y="1279460"/>
                    </a:lnTo>
                    <a:cubicBezTo>
                      <a:pt x="-3765" y="1291963"/>
                      <a:pt x="373" y="1308633"/>
                      <a:pt x="8648" y="1312801"/>
                    </a:cubicBezTo>
                    <a:cubicBezTo>
                      <a:pt x="12786" y="1316968"/>
                      <a:pt x="16923" y="1316968"/>
                      <a:pt x="21061" y="1316968"/>
                    </a:cubicBezTo>
                    <a:cubicBezTo>
                      <a:pt x="37611" y="1316968"/>
                      <a:pt x="45886" y="1312801"/>
                      <a:pt x="50024" y="1308633"/>
                    </a:cubicBezTo>
                    <a:close/>
                    <a:moveTo>
                      <a:pt x="1754703" y="16670"/>
                    </a:moveTo>
                    <a:cubicBezTo>
                      <a:pt x="1754703" y="16670"/>
                      <a:pt x="1754703" y="16670"/>
                      <a:pt x="1754703" y="16670"/>
                    </a:cubicBezTo>
                    <a:cubicBezTo>
                      <a:pt x="1754703" y="16670"/>
                      <a:pt x="1754703" y="16670"/>
                      <a:pt x="1754703" y="16670"/>
                    </a:cubicBezTo>
                    <a:cubicBezTo>
                      <a:pt x="1754703" y="16670"/>
                      <a:pt x="1754703" y="16670"/>
                      <a:pt x="1754703" y="16670"/>
                    </a:cubicBezTo>
                    <a:close/>
                    <a:moveTo>
                      <a:pt x="1758841" y="241722"/>
                    </a:moveTo>
                    <a:cubicBezTo>
                      <a:pt x="1754703" y="241722"/>
                      <a:pt x="1754703" y="241722"/>
                      <a:pt x="1758841" y="241722"/>
                    </a:cubicBezTo>
                    <a:cubicBezTo>
                      <a:pt x="1754703" y="241722"/>
                      <a:pt x="1754703" y="241722"/>
                      <a:pt x="1758841" y="241722"/>
                    </a:cubicBezTo>
                    <a:cubicBezTo>
                      <a:pt x="1754703" y="241722"/>
                      <a:pt x="1754703" y="241722"/>
                      <a:pt x="1758841" y="241722"/>
                    </a:cubicBezTo>
                    <a:close/>
                    <a:moveTo>
                      <a:pt x="1572650" y="120861"/>
                    </a:moveTo>
                    <a:cubicBezTo>
                      <a:pt x="1572650" y="120861"/>
                      <a:pt x="1572650" y="120861"/>
                      <a:pt x="1572650" y="120861"/>
                    </a:cubicBezTo>
                    <a:cubicBezTo>
                      <a:pt x="1572650" y="120861"/>
                      <a:pt x="1576787" y="120861"/>
                      <a:pt x="1572650" y="120861"/>
                    </a:cubicBezTo>
                    <a:cubicBezTo>
                      <a:pt x="1576787" y="120861"/>
                      <a:pt x="1572650" y="120861"/>
                      <a:pt x="1572650" y="120861"/>
                    </a:cubicBezTo>
                    <a:close/>
                    <a:moveTo>
                      <a:pt x="923051" y="583467"/>
                    </a:moveTo>
                    <a:cubicBezTo>
                      <a:pt x="923051" y="583467"/>
                      <a:pt x="923051" y="583467"/>
                      <a:pt x="923051" y="583467"/>
                    </a:cubicBezTo>
                    <a:cubicBezTo>
                      <a:pt x="923051" y="583467"/>
                      <a:pt x="923051" y="583467"/>
                      <a:pt x="923051" y="583467"/>
                    </a:cubicBezTo>
                    <a:cubicBezTo>
                      <a:pt x="923051" y="583467"/>
                      <a:pt x="923051" y="583467"/>
                      <a:pt x="923051" y="583467"/>
                    </a:cubicBezTo>
                    <a:close/>
                    <a:moveTo>
                      <a:pt x="37611" y="1304465"/>
                    </a:moveTo>
                    <a:cubicBezTo>
                      <a:pt x="37611" y="1304465"/>
                      <a:pt x="33474" y="1304465"/>
                      <a:pt x="33474" y="1304465"/>
                    </a:cubicBezTo>
                    <a:cubicBezTo>
                      <a:pt x="33474" y="1304465"/>
                      <a:pt x="33474" y="1304465"/>
                      <a:pt x="33474" y="1304465"/>
                    </a:cubicBezTo>
                    <a:cubicBezTo>
                      <a:pt x="33474" y="1308633"/>
                      <a:pt x="33474" y="1304465"/>
                      <a:pt x="37611" y="130446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6" name="Freeform 90">
                <a:extLst>
                  <a:ext uri="{FF2B5EF4-FFF2-40B4-BE49-F238E27FC236}">
                    <a16:creationId xmlns:a16="http://schemas.microsoft.com/office/drawing/2014/main" id="{53A72D3F-43DA-81CE-896A-626D055FCE2C}"/>
                  </a:ext>
                </a:extLst>
              </p:cNvPr>
              <p:cNvSpPr/>
              <p:nvPr/>
            </p:nvSpPr>
            <p:spPr>
              <a:xfrm rot="1336769">
                <a:off x="3280825" y="1805719"/>
                <a:ext cx="1947100" cy="1271124"/>
              </a:xfrm>
              <a:custGeom>
                <a:avLst/>
                <a:gdLst>
                  <a:gd name="connsiteX0" fmla="*/ 1940894 w 1947099"/>
                  <a:gd name="connsiteY0" fmla="*/ 4168 h 1271124"/>
                  <a:gd name="connsiteX1" fmla="*/ 1924343 w 1947099"/>
                  <a:gd name="connsiteY1" fmla="*/ 0 h 1271124"/>
                  <a:gd name="connsiteX2" fmla="*/ 1907793 w 1947099"/>
                  <a:gd name="connsiteY2" fmla="*/ 4168 h 1271124"/>
                  <a:gd name="connsiteX3" fmla="*/ 1345083 w 1947099"/>
                  <a:gd name="connsiteY3" fmla="*/ 679322 h 1271124"/>
                  <a:gd name="connsiteX4" fmla="*/ 1229231 w 1947099"/>
                  <a:gd name="connsiteY4" fmla="*/ 783513 h 1271124"/>
                  <a:gd name="connsiteX5" fmla="*/ 1179581 w 1947099"/>
                  <a:gd name="connsiteY5" fmla="*/ 796016 h 1271124"/>
                  <a:gd name="connsiteX6" fmla="*/ 1055454 w 1947099"/>
                  <a:gd name="connsiteY6" fmla="*/ 741837 h 1271124"/>
                  <a:gd name="connsiteX7" fmla="*/ 931326 w 1947099"/>
                  <a:gd name="connsiteY7" fmla="*/ 683490 h 1271124"/>
                  <a:gd name="connsiteX8" fmla="*/ 906501 w 1947099"/>
                  <a:gd name="connsiteY8" fmla="*/ 683490 h 1271124"/>
                  <a:gd name="connsiteX9" fmla="*/ 691347 w 1947099"/>
                  <a:gd name="connsiteY9" fmla="*/ 833524 h 1271124"/>
                  <a:gd name="connsiteX10" fmla="*/ 505157 w 1947099"/>
                  <a:gd name="connsiteY10" fmla="*/ 996061 h 1271124"/>
                  <a:gd name="connsiteX11" fmla="*/ 501019 w 1947099"/>
                  <a:gd name="connsiteY11" fmla="*/ 996061 h 1271124"/>
                  <a:gd name="connsiteX12" fmla="*/ 443093 w 1947099"/>
                  <a:gd name="connsiteY12" fmla="*/ 983559 h 1271124"/>
                  <a:gd name="connsiteX13" fmla="*/ 381030 w 1947099"/>
                  <a:gd name="connsiteY13" fmla="*/ 966888 h 1271124"/>
                  <a:gd name="connsiteX14" fmla="*/ 364479 w 1947099"/>
                  <a:gd name="connsiteY14" fmla="*/ 966888 h 1271124"/>
                  <a:gd name="connsiteX15" fmla="*/ 182426 w 1947099"/>
                  <a:gd name="connsiteY15" fmla="*/ 1037738 h 1271124"/>
                  <a:gd name="connsiteX16" fmla="*/ 4511 w 1947099"/>
                  <a:gd name="connsiteY16" fmla="*/ 1237784 h 1271124"/>
                  <a:gd name="connsiteX17" fmla="*/ 8648 w 1947099"/>
                  <a:gd name="connsiteY17" fmla="*/ 1266957 h 1271124"/>
                  <a:gd name="connsiteX18" fmla="*/ 21061 w 1947099"/>
                  <a:gd name="connsiteY18" fmla="*/ 1271125 h 1271124"/>
                  <a:gd name="connsiteX19" fmla="*/ 37611 w 1947099"/>
                  <a:gd name="connsiteY19" fmla="*/ 1262789 h 1271124"/>
                  <a:gd name="connsiteX20" fmla="*/ 207252 w 1947099"/>
                  <a:gd name="connsiteY20" fmla="*/ 1071079 h 1271124"/>
                  <a:gd name="connsiteX21" fmla="*/ 364479 w 1947099"/>
                  <a:gd name="connsiteY21" fmla="*/ 1008564 h 1271124"/>
                  <a:gd name="connsiteX22" fmla="*/ 376892 w 1947099"/>
                  <a:gd name="connsiteY22" fmla="*/ 1008564 h 1271124"/>
                  <a:gd name="connsiteX23" fmla="*/ 426543 w 1947099"/>
                  <a:gd name="connsiteY23" fmla="*/ 1021067 h 1271124"/>
                  <a:gd name="connsiteX24" fmla="*/ 501019 w 1947099"/>
                  <a:gd name="connsiteY24" fmla="*/ 1037738 h 1271124"/>
                  <a:gd name="connsiteX25" fmla="*/ 509294 w 1947099"/>
                  <a:gd name="connsiteY25" fmla="*/ 1037738 h 1271124"/>
                  <a:gd name="connsiteX26" fmla="*/ 728585 w 1947099"/>
                  <a:gd name="connsiteY26" fmla="*/ 858530 h 1271124"/>
                  <a:gd name="connsiteX27" fmla="*/ 906501 w 1947099"/>
                  <a:gd name="connsiteY27" fmla="*/ 725166 h 1271124"/>
                  <a:gd name="connsiteX28" fmla="*/ 923051 w 1947099"/>
                  <a:gd name="connsiteY28" fmla="*/ 725166 h 1271124"/>
                  <a:gd name="connsiteX29" fmla="*/ 1030628 w 1947099"/>
                  <a:gd name="connsiteY29" fmla="*/ 779345 h 1271124"/>
                  <a:gd name="connsiteX30" fmla="*/ 1175443 w 1947099"/>
                  <a:gd name="connsiteY30" fmla="*/ 837692 h 1271124"/>
                  <a:gd name="connsiteX31" fmla="*/ 1245782 w 1947099"/>
                  <a:gd name="connsiteY31" fmla="*/ 821021 h 1271124"/>
                  <a:gd name="connsiteX32" fmla="*/ 1374046 w 1947099"/>
                  <a:gd name="connsiteY32" fmla="*/ 708496 h 1271124"/>
                  <a:gd name="connsiteX33" fmla="*/ 1940894 w 1947099"/>
                  <a:gd name="connsiteY33" fmla="*/ 33341 h 1271124"/>
                  <a:gd name="connsiteX34" fmla="*/ 1940894 w 1947099"/>
                  <a:gd name="connsiteY34" fmla="*/ 4168 h 1271124"/>
                  <a:gd name="connsiteX35" fmla="*/ 1916068 w 1947099"/>
                  <a:gd name="connsiteY35" fmla="*/ 12503 h 1271124"/>
                  <a:gd name="connsiteX36" fmla="*/ 1924343 w 1947099"/>
                  <a:gd name="connsiteY36" fmla="*/ 8335 h 1271124"/>
                  <a:gd name="connsiteX37" fmla="*/ 1924343 w 1947099"/>
                  <a:gd name="connsiteY37" fmla="*/ 8335 h 1271124"/>
                  <a:gd name="connsiteX38" fmla="*/ 1916068 w 1947099"/>
                  <a:gd name="connsiteY38" fmla="*/ 12503 h 127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947099" h="1271124">
                    <a:moveTo>
                      <a:pt x="1940894" y="4168"/>
                    </a:moveTo>
                    <a:cubicBezTo>
                      <a:pt x="1936756" y="0"/>
                      <a:pt x="1932618" y="0"/>
                      <a:pt x="1924343" y="0"/>
                    </a:cubicBezTo>
                    <a:cubicBezTo>
                      <a:pt x="1920206" y="0"/>
                      <a:pt x="1911930" y="4168"/>
                      <a:pt x="1907793" y="4168"/>
                    </a:cubicBezTo>
                    <a:lnTo>
                      <a:pt x="1345083" y="679322"/>
                    </a:lnTo>
                    <a:cubicBezTo>
                      <a:pt x="1316121" y="720998"/>
                      <a:pt x="1274745" y="758507"/>
                      <a:pt x="1229231" y="783513"/>
                    </a:cubicBezTo>
                    <a:cubicBezTo>
                      <a:pt x="1212681" y="791848"/>
                      <a:pt x="1196131" y="796016"/>
                      <a:pt x="1179581" y="796016"/>
                    </a:cubicBezTo>
                    <a:cubicBezTo>
                      <a:pt x="1138205" y="796016"/>
                      <a:pt x="1096829" y="771010"/>
                      <a:pt x="1055454" y="741837"/>
                    </a:cubicBezTo>
                    <a:cubicBezTo>
                      <a:pt x="1018215" y="712663"/>
                      <a:pt x="976840" y="691825"/>
                      <a:pt x="931326" y="683490"/>
                    </a:cubicBezTo>
                    <a:cubicBezTo>
                      <a:pt x="923051" y="683490"/>
                      <a:pt x="914776" y="683490"/>
                      <a:pt x="906501" y="683490"/>
                    </a:cubicBezTo>
                    <a:cubicBezTo>
                      <a:pt x="836162" y="683490"/>
                      <a:pt x="761686" y="733501"/>
                      <a:pt x="691347" y="833524"/>
                    </a:cubicBezTo>
                    <a:cubicBezTo>
                      <a:pt x="641696" y="904374"/>
                      <a:pt x="583770" y="987726"/>
                      <a:pt x="505157" y="996061"/>
                    </a:cubicBezTo>
                    <a:lnTo>
                      <a:pt x="501019" y="996061"/>
                    </a:lnTo>
                    <a:cubicBezTo>
                      <a:pt x="480331" y="996061"/>
                      <a:pt x="459643" y="991894"/>
                      <a:pt x="443093" y="983559"/>
                    </a:cubicBezTo>
                    <a:cubicBezTo>
                      <a:pt x="422405" y="975223"/>
                      <a:pt x="401717" y="971056"/>
                      <a:pt x="381030" y="966888"/>
                    </a:cubicBezTo>
                    <a:cubicBezTo>
                      <a:pt x="376892" y="966888"/>
                      <a:pt x="368617" y="966888"/>
                      <a:pt x="364479" y="966888"/>
                    </a:cubicBezTo>
                    <a:cubicBezTo>
                      <a:pt x="281728" y="966888"/>
                      <a:pt x="207252" y="1016900"/>
                      <a:pt x="182426" y="1037738"/>
                    </a:cubicBezTo>
                    <a:cubicBezTo>
                      <a:pt x="112088" y="1096084"/>
                      <a:pt x="50024" y="1162766"/>
                      <a:pt x="4511" y="1237784"/>
                    </a:cubicBezTo>
                    <a:cubicBezTo>
                      <a:pt x="-3764" y="1246119"/>
                      <a:pt x="373" y="1258622"/>
                      <a:pt x="8648" y="1266957"/>
                    </a:cubicBezTo>
                    <a:cubicBezTo>
                      <a:pt x="12786" y="1271125"/>
                      <a:pt x="16923" y="1271125"/>
                      <a:pt x="21061" y="1271125"/>
                    </a:cubicBezTo>
                    <a:cubicBezTo>
                      <a:pt x="29336" y="1271125"/>
                      <a:pt x="33474" y="1266957"/>
                      <a:pt x="37611" y="1262789"/>
                    </a:cubicBezTo>
                    <a:cubicBezTo>
                      <a:pt x="83124" y="1191940"/>
                      <a:pt x="141051" y="1125258"/>
                      <a:pt x="207252" y="1071079"/>
                    </a:cubicBezTo>
                    <a:cubicBezTo>
                      <a:pt x="244490" y="1041905"/>
                      <a:pt x="306553" y="1008564"/>
                      <a:pt x="364479" y="1008564"/>
                    </a:cubicBezTo>
                    <a:cubicBezTo>
                      <a:pt x="368617" y="1008564"/>
                      <a:pt x="372754" y="1008564"/>
                      <a:pt x="376892" y="1008564"/>
                    </a:cubicBezTo>
                    <a:cubicBezTo>
                      <a:pt x="393442" y="1012732"/>
                      <a:pt x="409993" y="1016900"/>
                      <a:pt x="426543" y="1021067"/>
                    </a:cubicBezTo>
                    <a:cubicBezTo>
                      <a:pt x="451368" y="1033570"/>
                      <a:pt x="476194" y="1037738"/>
                      <a:pt x="501019" y="1037738"/>
                    </a:cubicBezTo>
                    <a:cubicBezTo>
                      <a:pt x="505157" y="1037738"/>
                      <a:pt x="505157" y="1037738"/>
                      <a:pt x="509294" y="1037738"/>
                    </a:cubicBezTo>
                    <a:cubicBezTo>
                      <a:pt x="608596" y="1029403"/>
                      <a:pt x="670659" y="937715"/>
                      <a:pt x="728585" y="858530"/>
                    </a:cubicBezTo>
                    <a:cubicBezTo>
                      <a:pt x="790649" y="771010"/>
                      <a:pt x="848575" y="725166"/>
                      <a:pt x="906501" y="725166"/>
                    </a:cubicBezTo>
                    <a:cubicBezTo>
                      <a:pt x="910639" y="725166"/>
                      <a:pt x="918914" y="725166"/>
                      <a:pt x="923051" y="725166"/>
                    </a:cubicBezTo>
                    <a:cubicBezTo>
                      <a:pt x="964427" y="733501"/>
                      <a:pt x="997527" y="754339"/>
                      <a:pt x="1030628" y="779345"/>
                    </a:cubicBezTo>
                    <a:cubicBezTo>
                      <a:pt x="1076141" y="808519"/>
                      <a:pt x="1121655" y="837692"/>
                      <a:pt x="1175443" y="837692"/>
                    </a:cubicBezTo>
                    <a:cubicBezTo>
                      <a:pt x="1200269" y="837692"/>
                      <a:pt x="1220956" y="833524"/>
                      <a:pt x="1245782" y="821021"/>
                    </a:cubicBezTo>
                    <a:cubicBezTo>
                      <a:pt x="1295433" y="791848"/>
                      <a:pt x="1340946" y="754339"/>
                      <a:pt x="1374046" y="708496"/>
                    </a:cubicBezTo>
                    <a:lnTo>
                      <a:pt x="1940894" y="33341"/>
                    </a:lnTo>
                    <a:cubicBezTo>
                      <a:pt x="1949169" y="20838"/>
                      <a:pt x="1949169" y="12503"/>
                      <a:pt x="1940894" y="4168"/>
                    </a:cubicBezTo>
                    <a:close/>
                    <a:moveTo>
                      <a:pt x="1916068" y="12503"/>
                    </a:moveTo>
                    <a:cubicBezTo>
                      <a:pt x="1920206" y="12503"/>
                      <a:pt x="1920206" y="8335"/>
                      <a:pt x="1924343" y="8335"/>
                    </a:cubicBezTo>
                    <a:cubicBezTo>
                      <a:pt x="1924343" y="8335"/>
                      <a:pt x="1924343" y="8335"/>
                      <a:pt x="1924343" y="8335"/>
                    </a:cubicBezTo>
                    <a:cubicBezTo>
                      <a:pt x="1924343" y="8335"/>
                      <a:pt x="1920206" y="8335"/>
                      <a:pt x="1916068" y="12503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sp>
          <p:nvSpPr>
            <p:cNvPr id="22" name="Freeform 91">
              <a:extLst>
                <a:ext uri="{FF2B5EF4-FFF2-40B4-BE49-F238E27FC236}">
                  <a16:creationId xmlns:a16="http://schemas.microsoft.com/office/drawing/2014/main" id="{C130ABAB-7EEF-3138-92F2-8ABA6EAF6A51}"/>
                </a:ext>
              </a:extLst>
            </p:cNvPr>
            <p:cNvSpPr/>
            <p:nvPr/>
          </p:nvSpPr>
          <p:spPr>
            <a:xfrm>
              <a:off x="1955314" y="3069848"/>
              <a:ext cx="103439" cy="658484"/>
            </a:xfrm>
            <a:custGeom>
              <a:avLst/>
              <a:gdLst>
                <a:gd name="connsiteX0" fmla="*/ 0 w 103439"/>
                <a:gd name="connsiteY0" fmla="*/ 0 h 658484"/>
                <a:gd name="connsiteX1" fmla="*/ 49651 w 103439"/>
                <a:gd name="connsiteY1" fmla="*/ 50011 h 658484"/>
                <a:gd name="connsiteX2" fmla="*/ 86889 w 103439"/>
                <a:gd name="connsiteY2" fmla="*/ 129196 h 658484"/>
                <a:gd name="connsiteX3" fmla="*/ 103439 w 103439"/>
                <a:gd name="connsiteY3" fmla="*/ 245890 h 658484"/>
                <a:gd name="connsiteX4" fmla="*/ 82751 w 103439"/>
                <a:gd name="connsiteY4" fmla="*/ 475109 h 658484"/>
                <a:gd name="connsiteX5" fmla="*/ 70339 w 103439"/>
                <a:gd name="connsiteY5" fmla="*/ 658484 h 65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9" h="658484">
                  <a:moveTo>
                    <a:pt x="0" y="0"/>
                  </a:moveTo>
                  <a:cubicBezTo>
                    <a:pt x="12413" y="8335"/>
                    <a:pt x="33101" y="25006"/>
                    <a:pt x="49651" y="50011"/>
                  </a:cubicBezTo>
                  <a:cubicBezTo>
                    <a:pt x="53788" y="58347"/>
                    <a:pt x="74476" y="83352"/>
                    <a:pt x="86889" y="129196"/>
                  </a:cubicBezTo>
                  <a:cubicBezTo>
                    <a:pt x="103439" y="179208"/>
                    <a:pt x="103439" y="220884"/>
                    <a:pt x="103439" y="245890"/>
                  </a:cubicBezTo>
                  <a:cubicBezTo>
                    <a:pt x="103439" y="337577"/>
                    <a:pt x="91027" y="395924"/>
                    <a:pt x="82751" y="475109"/>
                  </a:cubicBezTo>
                  <a:cubicBezTo>
                    <a:pt x="78614" y="516785"/>
                    <a:pt x="70339" y="579299"/>
                    <a:pt x="70339" y="658484"/>
                  </a:cubicBezTo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" name="Freeform 92">
              <a:extLst>
                <a:ext uri="{FF2B5EF4-FFF2-40B4-BE49-F238E27FC236}">
                  <a16:creationId xmlns:a16="http://schemas.microsoft.com/office/drawing/2014/main" id="{28423E51-A3E7-472A-F90E-4F21AB77A4E4}"/>
                </a:ext>
              </a:extLst>
            </p:cNvPr>
            <p:cNvSpPr/>
            <p:nvPr/>
          </p:nvSpPr>
          <p:spPr>
            <a:xfrm>
              <a:off x="1951177" y="3820019"/>
              <a:ext cx="554434" cy="1354476"/>
            </a:xfrm>
            <a:custGeom>
              <a:avLst/>
              <a:gdLst>
                <a:gd name="connsiteX0" fmla="*/ 0 w 554434"/>
                <a:gd name="connsiteY0" fmla="*/ 1354477 h 1354476"/>
                <a:gd name="connsiteX1" fmla="*/ 211016 w 554434"/>
                <a:gd name="connsiteY1" fmla="*/ 904374 h 1354476"/>
                <a:gd name="connsiteX2" fmla="*/ 322731 w 554434"/>
                <a:gd name="connsiteY2" fmla="*/ 654317 h 1354476"/>
                <a:gd name="connsiteX3" fmla="*/ 401344 w 554434"/>
                <a:gd name="connsiteY3" fmla="*/ 487612 h 1354476"/>
                <a:gd name="connsiteX4" fmla="*/ 463408 w 554434"/>
                <a:gd name="connsiteY4" fmla="*/ 350080 h 1354476"/>
                <a:gd name="connsiteX5" fmla="*/ 513059 w 554434"/>
                <a:gd name="connsiteY5" fmla="*/ 237555 h 1354476"/>
                <a:gd name="connsiteX6" fmla="*/ 546159 w 554434"/>
                <a:gd name="connsiteY6" fmla="*/ 133364 h 1354476"/>
                <a:gd name="connsiteX7" fmla="*/ 554435 w 554434"/>
                <a:gd name="connsiteY7" fmla="*/ 83352 h 1354476"/>
                <a:gd name="connsiteX8" fmla="*/ 542022 w 554434"/>
                <a:gd name="connsiteY8" fmla="*/ 0 h 135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4434" h="1354476">
                  <a:moveTo>
                    <a:pt x="0" y="1354477"/>
                  </a:moveTo>
                  <a:cubicBezTo>
                    <a:pt x="99302" y="1150264"/>
                    <a:pt x="169640" y="1004397"/>
                    <a:pt x="211016" y="904374"/>
                  </a:cubicBezTo>
                  <a:cubicBezTo>
                    <a:pt x="231704" y="858530"/>
                    <a:pt x="268942" y="779345"/>
                    <a:pt x="322731" y="654317"/>
                  </a:cubicBezTo>
                  <a:cubicBezTo>
                    <a:pt x="351693" y="591802"/>
                    <a:pt x="364106" y="562629"/>
                    <a:pt x="401344" y="487612"/>
                  </a:cubicBezTo>
                  <a:cubicBezTo>
                    <a:pt x="455133" y="370918"/>
                    <a:pt x="446858" y="383421"/>
                    <a:pt x="463408" y="350080"/>
                  </a:cubicBezTo>
                  <a:cubicBezTo>
                    <a:pt x="484096" y="308404"/>
                    <a:pt x="496508" y="283398"/>
                    <a:pt x="513059" y="237555"/>
                  </a:cubicBezTo>
                  <a:cubicBezTo>
                    <a:pt x="521334" y="216716"/>
                    <a:pt x="533747" y="179208"/>
                    <a:pt x="546159" y="133364"/>
                  </a:cubicBezTo>
                  <a:cubicBezTo>
                    <a:pt x="554435" y="104191"/>
                    <a:pt x="554435" y="87520"/>
                    <a:pt x="554435" y="83352"/>
                  </a:cubicBezTo>
                  <a:cubicBezTo>
                    <a:pt x="554435" y="50012"/>
                    <a:pt x="550297" y="20838"/>
                    <a:pt x="542022" y="0"/>
                  </a:cubicBezTo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" name="Freeform 93">
              <a:extLst>
                <a:ext uri="{FF2B5EF4-FFF2-40B4-BE49-F238E27FC236}">
                  <a16:creationId xmlns:a16="http://schemas.microsoft.com/office/drawing/2014/main" id="{023E61DD-792B-B983-DB04-511CA14DCF73}"/>
                </a:ext>
              </a:extLst>
            </p:cNvPr>
            <p:cNvSpPr/>
            <p:nvPr/>
          </p:nvSpPr>
          <p:spPr>
            <a:xfrm>
              <a:off x="1371917" y="3753337"/>
              <a:ext cx="1125419" cy="212548"/>
            </a:xfrm>
            <a:custGeom>
              <a:avLst/>
              <a:gdLst>
                <a:gd name="connsiteX0" fmla="*/ 1125419 w 1125419"/>
                <a:gd name="connsiteY0" fmla="*/ 212549 h 212548"/>
                <a:gd name="connsiteX1" fmla="*/ 1075768 w 1125419"/>
                <a:gd name="connsiteY1" fmla="*/ 187543 h 212548"/>
                <a:gd name="connsiteX2" fmla="*/ 835789 w 1125419"/>
                <a:gd name="connsiteY2" fmla="*/ 95855 h 212548"/>
                <a:gd name="connsiteX3" fmla="*/ 670286 w 1125419"/>
                <a:gd name="connsiteY3" fmla="*/ 50012 h 212548"/>
                <a:gd name="connsiteX4" fmla="*/ 471683 w 1125419"/>
                <a:gd name="connsiteY4" fmla="*/ 8335 h 212548"/>
                <a:gd name="connsiteX5" fmla="*/ 339281 w 1125419"/>
                <a:gd name="connsiteY5" fmla="*/ 0 h 212548"/>
                <a:gd name="connsiteX6" fmla="*/ 244117 w 1125419"/>
                <a:gd name="connsiteY6" fmla="*/ 8335 h 212548"/>
                <a:gd name="connsiteX7" fmla="*/ 86889 w 1125419"/>
                <a:gd name="connsiteY7" fmla="*/ 75017 h 212548"/>
                <a:gd name="connsiteX8" fmla="*/ 0 w 1125419"/>
                <a:gd name="connsiteY8" fmla="*/ 187543 h 21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5419" h="212548">
                  <a:moveTo>
                    <a:pt x="1125419" y="212549"/>
                  </a:moveTo>
                  <a:cubicBezTo>
                    <a:pt x="1113006" y="208381"/>
                    <a:pt x="1096456" y="200046"/>
                    <a:pt x="1075768" y="187543"/>
                  </a:cubicBezTo>
                  <a:cubicBezTo>
                    <a:pt x="1050943" y="175040"/>
                    <a:pt x="964054" y="137532"/>
                    <a:pt x="835789" y="95855"/>
                  </a:cubicBezTo>
                  <a:cubicBezTo>
                    <a:pt x="773726" y="75017"/>
                    <a:pt x="728212" y="62514"/>
                    <a:pt x="670286" y="50012"/>
                  </a:cubicBezTo>
                  <a:cubicBezTo>
                    <a:pt x="550297" y="20838"/>
                    <a:pt x="492371" y="12503"/>
                    <a:pt x="471683" y="8335"/>
                  </a:cubicBezTo>
                  <a:cubicBezTo>
                    <a:pt x="405482" y="0"/>
                    <a:pt x="364106" y="0"/>
                    <a:pt x="339281" y="0"/>
                  </a:cubicBezTo>
                  <a:cubicBezTo>
                    <a:pt x="310318" y="0"/>
                    <a:pt x="281355" y="0"/>
                    <a:pt x="244117" y="8335"/>
                  </a:cubicBezTo>
                  <a:cubicBezTo>
                    <a:pt x="206879" y="16671"/>
                    <a:pt x="144815" y="29174"/>
                    <a:pt x="86889" y="75017"/>
                  </a:cubicBezTo>
                  <a:cubicBezTo>
                    <a:pt x="66201" y="91688"/>
                    <a:pt x="28963" y="125029"/>
                    <a:pt x="0" y="187543"/>
                  </a:cubicBezTo>
                </a:path>
              </a:pathLst>
            </a:custGeom>
            <a:noFill/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" name="Freeform 94">
              <a:extLst>
                <a:ext uri="{FF2B5EF4-FFF2-40B4-BE49-F238E27FC236}">
                  <a16:creationId xmlns:a16="http://schemas.microsoft.com/office/drawing/2014/main" id="{B41F162D-3350-17E1-EE55-A84B3165D49E}"/>
                </a:ext>
              </a:extLst>
            </p:cNvPr>
            <p:cNvSpPr/>
            <p:nvPr/>
          </p:nvSpPr>
          <p:spPr>
            <a:xfrm>
              <a:off x="2129092" y="3036507"/>
              <a:ext cx="194465" cy="491779"/>
            </a:xfrm>
            <a:custGeom>
              <a:avLst/>
              <a:gdLst>
                <a:gd name="connsiteX0" fmla="*/ 0 w 194465"/>
                <a:gd name="connsiteY0" fmla="*/ 491779 h 491779"/>
                <a:gd name="connsiteX1" fmla="*/ 99302 w 194465"/>
                <a:gd name="connsiteY1" fmla="*/ 300069 h 491779"/>
                <a:gd name="connsiteX2" fmla="*/ 144815 w 194465"/>
                <a:gd name="connsiteY2" fmla="*/ 166705 h 491779"/>
                <a:gd name="connsiteX3" fmla="*/ 194466 w 194465"/>
                <a:gd name="connsiteY3" fmla="*/ 0 h 49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465" h="491779">
                  <a:moveTo>
                    <a:pt x="0" y="491779"/>
                  </a:moveTo>
                  <a:cubicBezTo>
                    <a:pt x="49651" y="412594"/>
                    <a:pt x="78614" y="345913"/>
                    <a:pt x="99302" y="300069"/>
                  </a:cubicBezTo>
                  <a:cubicBezTo>
                    <a:pt x="115852" y="262560"/>
                    <a:pt x="124127" y="229219"/>
                    <a:pt x="144815" y="166705"/>
                  </a:cubicBezTo>
                  <a:cubicBezTo>
                    <a:pt x="165503" y="95855"/>
                    <a:pt x="182053" y="41676"/>
                    <a:pt x="194466" y="0"/>
                  </a:cubicBezTo>
                </a:path>
              </a:pathLst>
            </a:custGeom>
            <a:solidFill>
              <a:schemeClr val="accent1"/>
            </a:solidFill>
            <a:ln w="28575" cap="rnd">
              <a:solidFill>
                <a:srgbClr val="F2EEEC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grpSp>
          <p:nvGrpSpPr>
            <p:cNvPr id="26" name="Графический объект 135">
              <a:extLst>
                <a:ext uri="{FF2B5EF4-FFF2-40B4-BE49-F238E27FC236}">
                  <a16:creationId xmlns:a16="http://schemas.microsoft.com/office/drawing/2014/main" id="{98CC49D9-EB52-B405-2767-0EEA9F637A94}"/>
                </a:ext>
              </a:extLst>
            </p:cNvPr>
            <p:cNvGrpSpPr/>
            <p:nvPr/>
          </p:nvGrpSpPr>
          <p:grpSpPr>
            <a:xfrm rot="3185356">
              <a:off x="2569156" y="392413"/>
              <a:ext cx="830709" cy="583442"/>
              <a:chOff x="1280434" y="1536154"/>
              <a:chExt cx="481130" cy="337918"/>
            </a:xfrm>
            <a:solidFill>
              <a:schemeClr val="accent2"/>
            </a:solidFill>
          </p:grpSpPr>
          <p:sp>
            <p:nvSpPr>
              <p:cNvPr id="33" name="Freeform 96">
                <a:extLst>
                  <a:ext uri="{FF2B5EF4-FFF2-40B4-BE49-F238E27FC236}">
                    <a16:creationId xmlns:a16="http://schemas.microsoft.com/office/drawing/2014/main" id="{CBB9EAF8-0CD6-1856-89EA-F7FC5C359ADA}"/>
                  </a:ext>
                </a:extLst>
              </p:cNvPr>
              <p:cNvSpPr/>
              <p:nvPr/>
            </p:nvSpPr>
            <p:spPr>
              <a:xfrm>
                <a:off x="1280434" y="1571661"/>
                <a:ext cx="481130" cy="302411"/>
              </a:xfrm>
              <a:custGeom>
                <a:avLst/>
                <a:gdLst>
                  <a:gd name="connsiteX0" fmla="*/ 474345 w 481130"/>
                  <a:gd name="connsiteY0" fmla="*/ 55066 h 302411"/>
                  <a:gd name="connsiteX1" fmla="*/ 468630 w 481130"/>
                  <a:gd name="connsiteY1" fmla="*/ 38926 h 302411"/>
                  <a:gd name="connsiteX2" fmla="*/ 445770 w 481130"/>
                  <a:gd name="connsiteY2" fmla="*/ 0 h 302411"/>
                  <a:gd name="connsiteX3" fmla="*/ 448628 w 481130"/>
                  <a:gd name="connsiteY3" fmla="*/ 4747 h 302411"/>
                  <a:gd name="connsiteX4" fmla="*/ 409575 w 481130"/>
                  <a:gd name="connsiteY4" fmla="*/ 143362 h 302411"/>
                  <a:gd name="connsiteX5" fmla="*/ 219075 w 481130"/>
                  <a:gd name="connsiteY5" fmla="*/ 239253 h 302411"/>
                  <a:gd name="connsiteX6" fmla="*/ 43815 w 481130"/>
                  <a:gd name="connsiteY6" fmla="*/ 242101 h 302411"/>
                  <a:gd name="connsiteX7" fmla="*/ 7620 w 481130"/>
                  <a:gd name="connsiteY7" fmla="*/ 215518 h 302411"/>
                  <a:gd name="connsiteX8" fmla="*/ 952 w 481130"/>
                  <a:gd name="connsiteY8" fmla="*/ 204125 h 302411"/>
                  <a:gd name="connsiteX9" fmla="*/ 0 w 481130"/>
                  <a:gd name="connsiteY9" fmla="*/ 199378 h 302411"/>
                  <a:gd name="connsiteX10" fmla="*/ 0 w 481130"/>
                  <a:gd name="connsiteY10" fmla="*/ 201277 h 302411"/>
                  <a:gd name="connsiteX11" fmla="*/ 13335 w 481130"/>
                  <a:gd name="connsiteY11" fmla="*/ 228810 h 302411"/>
                  <a:gd name="connsiteX12" fmla="*/ 21908 w 481130"/>
                  <a:gd name="connsiteY12" fmla="*/ 243051 h 302411"/>
                  <a:gd name="connsiteX13" fmla="*/ 29527 w 481130"/>
                  <a:gd name="connsiteY13" fmla="*/ 255393 h 302411"/>
                  <a:gd name="connsiteX14" fmla="*/ 66675 w 481130"/>
                  <a:gd name="connsiteY14" fmla="*/ 288623 h 302411"/>
                  <a:gd name="connsiteX15" fmla="*/ 241935 w 481130"/>
                  <a:gd name="connsiteY15" fmla="*/ 285775 h 302411"/>
                  <a:gd name="connsiteX16" fmla="*/ 432435 w 481130"/>
                  <a:gd name="connsiteY16" fmla="*/ 189883 h 302411"/>
                  <a:gd name="connsiteX17" fmla="*/ 474345 w 481130"/>
                  <a:gd name="connsiteY17" fmla="*/ 55066 h 302411"/>
                  <a:gd name="connsiteX18" fmla="*/ 54293 w 481130"/>
                  <a:gd name="connsiteY18" fmla="*/ 268685 h 302411"/>
                  <a:gd name="connsiteX19" fmla="*/ 45720 w 481130"/>
                  <a:gd name="connsiteY19" fmla="*/ 270584 h 302411"/>
                  <a:gd name="connsiteX20" fmla="*/ 40005 w 481130"/>
                  <a:gd name="connsiteY20" fmla="*/ 259191 h 302411"/>
                  <a:gd name="connsiteX21" fmla="*/ 39052 w 481130"/>
                  <a:gd name="connsiteY21" fmla="*/ 248747 h 302411"/>
                  <a:gd name="connsiteX22" fmla="*/ 45720 w 481130"/>
                  <a:gd name="connsiteY22" fmla="*/ 245899 h 302411"/>
                  <a:gd name="connsiteX23" fmla="*/ 52388 w 481130"/>
                  <a:gd name="connsiteY23" fmla="*/ 256343 h 302411"/>
                  <a:gd name="connsiteX24" fmla="*/ 54293 w 481130"/>
                  <a:gd name="connsiteY24" fmla="*/ 268685 h 302411"/>
                  <a:gd name="connsiteX25" fmla="*/ 89535 w 481130"/>
                  <a:gd name="connsiteY25" fmla="*/ 282926 h 302411"/>
                  <a:gd name="connsiteX26" fmla="*/ 80010 w 481130"/>
                  <a:gd name="connsiteY26" fmla="*/ 286724 h 302411"/>
                  <a:gd name="connsiteX27" fmla="*/ 71438 w 481130"/>
                  <a:gd name="connsiteY27" fmla="*/ 263938 h 302411"/>
                  <a:gd name="connsiteX28" fmla="*/ 82868 w 481130"/>
                  <a:gd name="connsiteY28" fmla="*/ 261090 h 302411"/>
                  <a:gd name="connsiteX29" fmla="*/ 89535 w 481130"/>
                  <a:gd name="connsiteY29" fmla="*/ 282926 h 302411"/>
                  <a:gd name="connsiteX30" fmla="*/ 112395 w 481130"/>
                  <a:gd name="connsiteY30" fmla="*/ 291471 h 302411"/>
                  <a:gd name="connsiteX31" fmla="*/ 107633 w 481130"/>
                  <a:gd name="connsiteY31" fmla="*/ 279129 h 302411"/>
                  <a:gd name="connsiteX32" fmla="*/ 105727 w 481130"/>
                  <a:gd name="connsiteY32" fmla="*/ 265837 h 302411"/>
                  <a:gd name="connsiteX33" fmla="*/ 116205 w 481130"/>
                  <a:gd name="connsiteY33" fmla="*/ 262989 h 302411"/>
                  <a:gd name="connsiteX34" fmla="*/ 121920 w 481130"/>
                  <a:gd name="connsiteY34" fmla="*/ 274382 h 302411"/>
                  <a:gd name="connsiteX35" fmla="*/ 125730 w 481130"/>
                  <a:gd name="connsiteY35" fmla="*/ 287674 h 302411"/>
                  <a:gd name="connsiteX36" fmla="*/ 112395 w 481130"/>
                  <a:gd name="connsiteY36" fmla="*/ 291471 h 302411"/>
                  <a:gd name="connsiteX37" fmla="*/ 147638 w 481130"/>
                  <a:gd name="connsiteY37" fmla="*/ 288623 h 302411"/>
                  <a:gd name="connsiteX38" fmla="*/ 141923 w 481130"/>
                  <a:gd name="connsiteY38" fmla="*/ 266786 h 302411"/>
                  <a:gd name="connsiteX39" fmla="*/ 154305 w 481130"/>
                  <a:gd name="connsiteY39" fmla="*/ 262989 h 302411"/>
                  <a:gd name="connsiteX40" fmla="*/ 161925 w 481130"/>
                  <a:gd name="connsiteY40" fmla="*/ 284825 h 302411"/>
                  <a:gd name="connsiteX41" fmla="*/ 147638 w 481130"/>
                  <a:gd name="connsiteY41" fmla="*/ 288623 h 302411"/>
                  <a:gd name="connsiteX42" fmla="*/ 202883 w 481130"/>
                  <a:gd name="connsiteY42" fmla="*/ 283876 h 302411"/>
                  <a:gd name="connsiteX43" fmla="*/ 192405 w 481130"/>
                  <a:gd name="connsiteY43" fmla="*/ 288623 h 302411"/>
                  <a:gd name="connsiteX44" fmla="*/ 183833 w 481130"/>
                  <a:gd name="connsiteY44" fmla="*/ 274382 h 302411"/>
                  <a:gd name="connsiteX45" fmla="*/ 180975 w 481130"/>
                  <a:gd name="connsiteY45" fmla="*/ 259191 h 302411"/>
                  <a:gd name="connsiteX46" fmla="*/ 191452 w 481130"/>
                  <a:gd name="connsiteY46" fmla="*/ 256343 h 302411"/>
                  <a:gd name="connsiteX47" fmla="*/ 199073 w 481130"/>
                  <a:gd name="connsiteY47" fmla="*/ 269635 h 302411"/>
                  <a:gd name="connsiteX48" fmla="*/ 202883 w 481130"/>
                  <a:gd name="connsiteY48" fmla="*/ 283876 h 302411"/>
                  <a:gd name="connsiteX49" fmla="*/ 227648 w 481130"/>
                  <a:gd name="connsiteY49" fmla="*/ 279129 h 302411"/>
                  <a:gd name="connsiteX50" fmla="*/ 221933 w 481130"/>
                  <a:gd name="connsiteY50" fmla="*/ 265837 h 302411"/>
                  <a:gd name="connsiteX51" fmla="*/ 219075 w 481130"/>
                  <a:gd name="connsiteY51" fmla="*/ 252545 h 302411"/>
                  <a:gd name="connsiteX52" fmla="*/ 229552 w 481130"/>
                  <a:gd name="connsiteY52" fmla="*/ 247798 h 302411"/>
                  <a:gd name="connsiteX53" fmla="*/ 236220 w 481130"/>
                  <a:gd name="connsiteY53" fmla="*/ 260140 h 302411"/>
                  <a:gd name="connsiteX54" fmla="*/ 240030 w 481130"/>
                  <a:gd name="connsiteY54" fmla="*/ 274382 h 302411"/>
                  <a:gd name="connsiteX55" fmla="*/ 227648 w 481130"/>
                  <a:gd name="connsiteY55" fmla="*/ 279129 h 302411"/>
                  <a:gd name="connsiteX56" fmla="*/ 279083 w 481130"/>
                  <a:gd name="connsiteY56" fmla="*/ 267736 h 302411"/>
                  <a:gd name="connsiteX57" fmla="*/ 267653 w 481130"/>
                  <a:gd name="connsiteY57" fmla="*/ 269635 h 302411"/>
                  <a:gd name="connsiteX58" fmla="*/ 261938 w 481130"/>
                  <a:gd name="connsiteY58" fmla="*/ 256343 h 302411"/>
                  <a:gd name="connsiteX59" fmla="*/ 259080 w 481130"/>
                  <a:gd name="connsiteY59" fmla="*/ 242101 h 302411"/>
                  <a:gd name="connsiteX60" fmla="*/ 271463 w 481130"/>
                  <a:gd name="connsiteY60" fmla="*/ 238304 h 302411"/>
                  <a:gd name="connsiteX61" fmla="*/ 279083 w 481130"/>
                  <a:gd name="connsiteY61" fmla="*/ 267736 h 302411"/>
                  <a:gd name="connsiteX62" fmla="*/ 304800 w 481130"/>
                  <a:gd name="connsiteY62" fmla="*/ 254444 h 302411"/>
                  <a:gd name="connsiteX63" fmla="*/ 295275 w 481130"/>
                  <a:gd name="connsiteY63" fmla="*/ 227860 h 302411"/>
                  <a:gd name="connsiteX64" fmla="*/ 305753 w 481130"/>
                  <a:gd name="connsiteY64" fmla="*/ 225012 h 302411"/>
                  <a:gd name="connsiteX65" fmla="*/ 316230 w 481130"/>
                  <a:gd name="connsiteY65" fmla="*/ 249697 h 302411"/>
                  <a:gd name="connsiteX66" fmla="*/ 304800 w 481130"/>
                  <a:gd name="connsiteY66" fmla="*/ 254444 h 302411"/>
                  <a:gd name="connsiteX67" fmla="*/ 341948 w 481130"/>
                  <a:gd name="connsiteY67" fmla="*/ 238304 h 302411"/>
                  <a:gd name="connsiteX68" fmla="*/ 335280 w 481130"/>
                  <a:gd name="connsiteY68" fmla="*/ 226911 h 302411"/>
                  <a:gd name="connsiteX69" fmla="*/ 330518 w 481130"/>
                  <a:gd name="connsiteY69" fmla="*/ 214568 h 302411"/>
                  <a:gd name="connsiteX70" fmla="*/ 339090 w 481130"/>
                  <a:gd name="connsiteY70" fmla="*/ 207922 h 302411"/>
                  <a:gd name="connsiteX71" fmla="*/ 354330 w 481130"/>
                  <a:gd name="connsiteY71" fmla="*/ 233557 h 302411"/>
                  <a:gd name="connsiteX72" fmla="*/ 341948 w 481130"/>
                  <a:gd name="connsiteY72" fmla="*/ 238304 h 302411"/>
                  <a:gd name="connsiteX73" fmla="*/ 380048 w 481130"/>
                  <a:gd name="connsiteY73" fmla="*/ 218366 h 302411"/>
                  <a:gd name="connsiteX74" fmla="*/ 368618 w 481130"/>
                  <a:gd name="connsiteY74" fmla="*/ 204125 h 302411"/>
                  <a:gd name="connsiteX75" fmla="*/ 364808 w 481130"/>
                  <a:gd name="connsiteY75" fmla="*/ 189883 h 302411"/>
                  <a:gd name="connsiteX76" fmla="*/ 374333 w 481130"/>
                  <a:gd name="connsiteY76" fmla="*/ 186086 h 302411"/>
                  <a:gd name="connsiteX77" fmla="*/ 383858 w 481130"/>
                  <a:gd name="connsiteY77" fmla="*/ 197479 h 302411"/>
                  <a:gd name="connsiteX78" fmla="*/ 390525 w 481130"/>
                  <a:gd name="connsiteY78" fmla="*/ 209821 h 302411"/>
                  <a:gd name="connsiteX79" fmla="*/ 380048 w 481130"/>
                  <a:gd name="connsiteY79" fmla="*/ 218366 h 302411"/>
                  <a:gd name="connsiteX80" fmla="*/ 422910 w 481130"/>
                  <a:gd name="connsiteY80" fmla="*/ 188934 h 302411"/>
                  <a:gd name="connsiteX81" fmla="*/ 413385 w 481130"/>
                  <a:gd name="connsiteY81" fmla="*/ 193681 h 302411"/>
                  <a:gd name="connsiteX82" fmla="*/ 402908 w 481130"/>
                  <a:gd name="connsiteY82" fmla="*/ 184187 h 302411"/>
                  <a:gd name="connsiteX83" fmla="*/ 396240 w 481130"/>
                  <a:gd name="connsiteY83" fmla="*/ 171845 h 302411"/>
                  <a:gd name="connsiteX84" fmla="*/ 405765 w 481130"/>
                  <a:gd name="connsiteY84" fmla="*/ 164249 h 302411"/>
                  <a:gd name="connsiteX85" fmla="*/ 422910 w 481130"/>
                  <a:gd name="connsiteY85" fmla="*/ 188934 h 302411"/>
                  <a:gd name="connsiteX86" fmla="*/ 440055 w 481130"/>
                  <a:gd name="connsiteY86" fmla="*/ 161401 h 302411"/>
                  <a:gd name="connsiteX87" fmla="*/ 430530 w 481130"/>
                  <a:gd name="connsiteY87" fmla="*/ 150008 h 302411"/>
                  <a:gd name="connsiteX88" fmla="*/ 425768 w 481130"/>
                  <a:gd name="connsiteY88" fmla="*/ 137666 h 302411"/>
                  <a:gd name="connsiteX89" fmla="*/ 433388 w 481130"/>
                  <a:gd name="connsiteY89" fmla="*/ 131969 h 302411"/>
                  <a:gd name="connsiteX90" fmla="*/ 442913 w 481130"/>
                  <a:gd name="connsiteY90" fmla="*/ 140514 h 302411"/>
                  <a:gd name="connsiteX91" fmla="*/ 450533 w 481130"/>
                  <a:gd name="connsiteY91" fmla="*/ 152856 h 302411"/>
                  <a:gd name="connsiteX92" fmla="*/ 440055 w 481130"/>
                  <a:gd name="connsiteY92" fmla="*/ 161401 h 302411"/>
                  <a:gd name="connsiteX93" fmla="*/ 461010 w 481130"/>
                  <a:gd name="connsiteY93" fmla="*/ 128171 h 302411"/>
                  <a:gd name="connsiteX94" fmla="*/ 444818 w 481130"/>
                  <a:gd name="connsiteY94" fmla="*/ 106335 h 302411"/>
                  <a:gd name="connsiteX95" fmla="*/ 454343 w 481130"/>
                  <a:gd name="connsiteY95" fmla="*/ 99689 h 302411"/>
                  <a:gd name="connsiteX96" fmla="*/ 463868 w 481130"/>
                  <a:gd name="connsiteY96" fmla="*/ 108234 h 302411"/>
                  <a:gd name="connsiteX97" fmla="*/ 470535 w 481130"/>
                  <a:gd name="connsiteY97" fmla="*/ 120576 h 302411"/>
                  <a:gd name="connsiteX98" fmla="*/ 461010 w 481130"/>
                  <a:gd name="connsiteY98" fmla="*/ 128171 h 302411"/>
                  <a:gd name="connsiteX99" fmla="*/ 472440 w 481130"/>
                  <a:gd name="connsiteY99" fmla="*/ 88296 h 302411"/>
                  <a:gd name="connsiteX100" fmla="*/ 458153 w 481130"/>
                  <a:gd name="connsiteY100" fmla="*/ 70257 h 302411"/>
                  <a:gd name="connsiteX101" fmla="*/ 466725 w 481130"/>
                  <a:gd name="connsiteY101" fmla="*/ 62662 h 302411"/>
                  <a:gd name="connsiteX102" fmla="*/ 478155 w 481130"/>
                  <a:gd name="connsiteY102" fmla="*/ 82599 h 302411"/>
                  <a:gd name="connsiteX103" fmla="*/ 472440 w 481130"/>
                  <a:gd name="connsiteY103" fmla="*/ 88296 h 302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81130" h="302411">
                    <a:moveTo>
                      <a:pt x="474345" y="55066"/>
                    </a:moveTo>
                    <a:cubicBezTo>
                      <a:pt x="472440" y="49370"/>
                      <a:pt x="470535" y="43673"/>
                      <a:pt x="468630" y="38926"/>
                    </a:cubicBezTo>
                    <a:cubicBezTo>
                      <a:pt x="463868" y="25634"/>
                      <a:pt x="456248" y="10444"/>
                      <a:pt x="445770" y="0"/>
                    </a:cubicBezTo>
                    <a:cubicBezTo>
                      <a:pt x="446723" y="949"/>
                      <a:pt x="447675" y="2848"/>
                      <a:pt x="448628" y="4747"/>
                    </a:cubicBezTo>
                    <a:cubicBezTo>
                      <a:pt x="474345" y="48420"/>
                      <a:pt x="441960" y="112031"/>
                      <a:pt x="409575" y="143362"/>
                    </a:cubicBezTo>
                    <a:cubicBezTo>
                      <a:pt x="357188" y="193681"/>
                      <a:pt x="288608" y="224063"/>
                      <a:pt x="219075" y="239253"/>
                    </a:cubicBezTo>
                    <a:cubicBezTo>
                      <a:pt x="165735" y="250646"/>
                      <a:pt x="95250" y="268685"/>
                      <a:pt x="43815" y="242101"/>
                    </a:cubicBezTo>
                    <a:cubicBezTo>
                      <a:pt x="25718" y="232607"/>
                      <a:pt x="16193" y="226911"/>
                      <a:pt x="7620" y="215518"/>
                    </a:cubicBezTo>
                    <a:cubicBezTo>
                      <a:pt x="2858" y="210771"/>
                      <a:pt x="1905" y="206973"/>
                      <a:pt x="952" y="204125"/>
                    </a:cubicBezTo>
                    <a:cubicBezTo>
                      <a:pt x="952" y="202226"/>
                      <a:pt x="0" y="201277"/>
                      <a:pt x="0" y="199378"/>
                    </a:cubicBezTo>
                    <a:cubicBezTo>
                      <a:pt x="0" y="200327"/>
                      <a:pt x="0" y="201277"/>
                      <a:pt x="0" y="201277"/>
                    </a:cubicBezTo>
                    <a:cubicBezTo>
                      <a:pt x="3810" y="210771"/>
                      <a:pt x="8573" y="220265"/>
                      <a:pt x="13335" y="228810"/>
                    </a:cubicBezTo>
                    <a:cubicBezTo>
                      <a:pt x="15240" y="232607"/>
                      <a:pt x="19050" y="238304"/>
                      <a:pt x="21908" y="243051"/>
                    </a:cubicBezTo>
                    <a:cubicBezTo>
                      <a:pt x="22860" y="245899"/>
                      <a:pt x="25718" y="249697"/>
                      <a:pt x="29527" y="255393"/>
                    </a:cubicBezTo>
                    <a:cubicBezTo>
                      <a:pt x="37148" y="267736"/>
                      <a:pt x="48577" y="279129"/>
                      <a:pt x="66675" y="288623"/>
                    </a:cubicBezTo>
                    <a:cubicBezTo>
                      <a:pt x="118110" y="315207"/>
                      <a:pt x="188595" y="297168"/>
                      <a:pt x="241935" y="285775"/>
                    </a:cubicBezTo>
                    <a:cubicBezTo>
                      <a:pt x="312420" y="270584"/>
                      <a:pt x="381000" y="240203"/>
                      <a:pt x="432435" y="189883"/>
                    </a:cubicBezTo>
                    <a:cubicBezTo>
                      <a:pt x="463868" y="159502"/>
                      <a:pt x="495300" y="98739"/>
                      <a:pt x="474345" y="55066"/>
                    </a:cubicBezTo>
                    <a:close/>
                    <a:moveTo>
                      <a:pt x="54293" y="268685"/>
                    </a:moveTo>
                    <a:cubicBezTo>
                      <a:pt x="52388" y="273432"/>
                      <a:pt x="49530" y="273432"/>
                      <a:pt x="45720" y="270584"/>
                    </a:cubicBezTo>
                    <a:cubicBezTo>
                      <a:pt x="41910" y="267736"/>
                      <a:pt x="40958" y="262989"/>
                      <a:pt x="40005" y="259191"/>
                    </a:cubicBezTo>
                    <a:cubicBezTo>
                      <a:pt x="39052" y="255393"/>
                      <a:pt x="37148" y="252545"/>
                      <a:pt x="39052" y="248747"/>
                    </a:cubicBezTo>
                    <a:cubicBezTo>
                      <a:pt x="40005" y="244950"/>
                      <a:pt x="41910" y="244000"/>
                      <a:pt x="45720" y="245899"/>
                    </a:cubicBezTo>
                    <a:cubicBezTo>
                      <a:pt x="49530" y="248747"/>
                      <a:pt x="50483" y="251596"/>
                      <a:pt x="52388" y="256343"/>
                    </a:cubicBezTo>
                    <a:cubicBezTo>
                      <a:pt x="53340" y="260140"/>
                      <a:pt x="55245" y="263938"/>
                      <a:pt x="54293" y="268685"/>
                    </a:cubicBezTo>
                    <a:close/>
                    <a:moveTo>
                      <a:pt x="89535" y="282926"/>
                    </a:moveTo>
                    <a:cubicBezTo>
                      <a:pt x="88583" y="286724"/>
                      <a:pt x="83820" y="289572"/>
                      <a:pt x="80010" y="286724"/>
                    </a:cubicBezTo>
                    <a:cubicBezTo>
                      <a:pt x="73343" y="281977"/>
                      <a:pt x="71438" y="271533"/>
                      <a:pt x="71438" y="263938"/>
                    </a:cubicBezTo>
                    <a:cubicBezTo>
                      <a:pt x="71438" y="257292"/>
                      <a:pt x="79058" y="255393"/>
                      <a:pt x="82868" y="261090"/>
                    </a:cubicBezTo>
                    <a:cubicBezTo>
                      <a:pt x="86677" y="265837"/>
                      <a:pt x="91440" y="276281"/>
                      <a:pt x="89535" y="282926"/>
                    </a:cubicBezTo>
                    <a:close/>
                    <a:moveTo>
                      <a:pt x="112395" y="291471"/>
                    </a:moveTo>
                    <a:cubicBezTo>
                      <a:pt x="109538" y="287674"/>
                      <a:pt x="108585" y="282926"/>
                      <a:pt x="107633" y="279129"/>
                    </a:cubicBezTo>
                    <a:cubicBezTo>
                      <a:pt x="106680" y="274382"/>
                      <a:pt x="104775" y="270584"/>
                      <a:pt x="105727" y="265837"/>
                    </a:cubicBezTo>
                    <a:cubicBezTo>
                      <a:pt x="107633" y="261090"/>
                      <a:pt x="112395" y="260140"/>
                      <a:pt x="116205" y="262989"/>
                    </a:cubicBezTo>
                    <a:cubicBezTo>
                      <a:pt x="119063" y="265837"/>
                      <a:pt x="120015" y="270584"/>
                      <a:pt x="121920" y="274382"/>
                    </a:cubicBezTo>
                    <a:cubicBezTo>
                      <a:pt x="123825" y="279129"/>
                      <a:pt x="125730" y="282926"/>
                      <a:pt x="125730" y="287674"/>
                    </a:cubicBezTo>
                    <a:cubicBezTo>
                      <a:pt x="125730" y="295269"/>
                      <a:pt x="117158" y="297168"/>
                      <a:pt x="112395" y="291471"/>
                    </a:cubicBezTo>
                    <a:close/>
                    <a:moveTo>
                      <a:pt x="147638" y="288623"/>
                    </a:moveTo>
                    <a:cubicBezTo>
                      <a:pt x="144780" y="281977"/>
                      <a:pt x="142875" y="274382"/>
                      <a:pt x="141923" y="266786"/>
                    </a:cubicBezTo>
                    <a:cubicBezTo>
                      <a:pt x="140970" y="260140"/>
                      <a:pt x="151448" y="257292"/>
                      <a:pt x="154305" y="262989"/>
                    </a:cubicBezTo>
                    <a:cubicBezTo>
                      <a:pt x="157163" y="269635"/>
                      <a:pt x="160020" y="277230"/>
                      <a:pt x="161925" y="284825"/>
                    </a:cubicBezTo>
                    <a:cubicBezTo>
                      <a:pt x="164783" y="294319"/>
                      <a:pt x="151448" y="298117"/>
                      <a:pt x="147638" y="288623"/>
                    </a:cubicBezTo>
                    <a:close/>
                    <a:moveTo>
                      <a:pt x="202883" y="283876"/>
                    </a:moveTo>
                    <a:cubicBezTo>
                      <a:pt x="200977" y="288623"/>
                      <a:pt x="196215" y="290522"/>
                      <a:pt x="192405" y="288623"/>
                    </a:cubicBezTo>
                    <a:cubicBezTo>
                      <a:pt x="187643" y="285775"/>
                      <a:pt x="185738" y="280078"/>
                      <a:pt x="183833" y="274382"/>
                    </a:cubicBezTo>
                    <a:cubicBezTo>
                      <a:pt x="181927" y="269635"/>
                      <a:pt x="180023" y="264887"/>
                      <a:pt x="180975" y="259191"/>
                    </a:cubicBezTo>
                    <a:cubicBezTo>
                      <a:pt x="181927" y="254444"/>
                      <a:pt x="188595" y="253494"/>
                      <a:pt x="191452" y="256343"/>
                    </a:cubicBezTo>
                    <a:cubicBezTo>
                      <a:pt x="195263" y="260140"/>
                      <a:pt x="197168" y="264887"/>
                      <a:pt x="199073" y="269635"/>
                    </a:cubicBezTo>
                    <a:cubicBezTo>
                      <a:pt x="200977" y="274382"/>
                      <a:pt x="204788" y="279129"/>
                      <a:pt x="202883" y="283876"/>
                    </a:cubicBezTo>
                    <a:close/>
                    <a:moveTo>
                      <a:pt x="227648" y="279129"/>
                    </a:moveTo>
                    <a:cubicBezTo>
                      <a:pt x="223838" y="275331"/>
                      <a:pt x="222885" y="270584"/>
                      <a:pt x="221933" y="265837"/>
                    </a:cubicBezTo>
                    <a:cubicBezTo>
                      <a:pt x="220980" y="261090"/>
                      <a:pt x="219075" y="257292"/>
                      <a:pt x="219075" y="252545"/>
                    </a:cubicBezTo>
                    <a:cubicBezTo>
                      <a:pt x="219075" y="246849"/>
                      <a:pt x="226695" y="244000"/>
                      <a:pt x="229552" y="247798"/>
                    </a:cubicBezTo>
                    <a:cubicBezTo>
                      <a:pt x="232410" y="251596"/>
                      <a:pt x="234315" y="255393"/>
                      <a:pt x="236220" y="260140"/>
                    </a:cubicBezTo>
                    <a:cubicBezTo>
                      <a:pt x="238125" y="264887"/>
                      <a:pt x="240983" y="269635"/>
                      <a:pt x="240030" y="274382"/>
                    </a:cubicBezTo>
                    <a:cubicBezTo>
                      <a:pt x="239077" y="280078"/>
                      <a:pt x="232410" y="282926"/>
                      <a:pt x="227648" y="279129"/>
                    </a:cubicBezTo>
                    <a:close/>
                    <a:moveTo>
                      <a:pt x="279083" y="267736"/>
                    </a:moveTo>
                    <a:cubicBezTo>
                      <a:pt x="277178" y="272483"/>
                      <a:pt x="270510" y="272483"/>
                      <a:pt x="267653" y="269635"/>
                    </a:cubicBezTo>
                    <a:cubicBezTo>
                      <a:pt x="263843" y="265837"/>
                      <a:pt x="263843" y="261090"/>
                      <a:pt x="261938" y="256343"/>
                    </a:cubicBezTo>
                    <a:cubicBezTo>
                      <a:pt x="260033" y="251596"/>
                      <a:pt x="259080" y="246849"/>
                      <a:pt x="259080" y="242101"/>
                    </a:cubicBezTo>
                    <a:cubicBezTo>
                      <a:pt x="259080" y="235456"/>
                      <a:pt x="268605" y="233557"/>
                      <a:pt x="271463" y="238304"/>
                    </a:cubicBezTo>
                    <a:cubicBezTo>
                      <a:pt x="275273" y="245899"/>
                      <a:pt x="282893" y="259191"/>
                      <a:pt x="279083" y="267736"/>
                    </a:cubicBezTo>
                    <a:close/>
                    <a:moveTo>
                      <a:pt x="304800" y="254444"/>
                    </a:moveTo>
                    <a:cubicBezTo>
                      <a:pt x="299085" y="247798"/>
                      <a:pt x="296228" y="236405"/>
                      <a:pt x="295275" y="227860"/>
                    </a:cubicBezTo>
                    <a:cubicBezTo>
                      <a:pt x="294323" y="221214"/>
                      <a:pt x="302895" y="220265"/>
                      <a:pt x="305753" y="225012"/>
                    </a:cubicBezTo>
                    <a:cubicBezTo>
                      <a:pt x="310515" y="231658"/>
                      <a:pt x="315278" y="241152"/>
                      <a:pt x="316230" y="249697"/>
                    </a:cubicBezTo>
                    <a:cubicBezTo>
                      <a:pt x="317183" y="256343"/>
                      <a:pt x="308610" y="259191"/>
                      <a:pt x="304800" y="254444"/>
                    </a:cubicBezTo>
                    <a:close/>
                    <a:moveTo>
                      <a:pt x="341948" y="238304"/>
                    </a:moveTo>
                    <a:cubicBezTo>
                      <a:pt x="338138" y="235456"/>
                      <a:pt x="337185" y="230708"/>
                      <a:pt x="335280" y="226911"/>
                    </a:cubicBezTo>
                    <a:cubicBezTo>
                      <a:pt x="333375" y="224063"/>
                      <a:pt x="331470" y="218366"/>
                      <a:pt x="330518" y="214568"/>
                    </a:cubicBezTo>
                    <a:cubicBezTo>
                      <a:pt x="329565" y="209821"/>
                      <a:pt x="334328" y="206024"/>
                      <a:pt x="339090" y="207922"/>
                    </a:cubicBezTo>
                    <a:cubicBezTo>
                      <a:pt x="345758" y="211720"/>
                      <a:pt x="353378" y="225961"/>
                      <a:pt x="354330" y="233557"/>
                    </a:cubicBezTo>
                    <a:cubicBezTo>
                      <a:pt x="354330" y="240203"/>
                      <a:pt x="346710" y="243051"/>
                      <a:pt x="341948" y="238304"/>
                    </a:cubicBezTo>
                    <a:close/>
                    <a:moveTo>
                      <a:pt x="380048" y="218366"/>
                    </a:moveTo>
                    <a:cubicBezTo>
                      <a:pt x="375285" y="216467"/>
                      <a:pt x="371475" y="208872"/>
                      <a:pt x="368618" y="204125"/>
                    </a:cubicBezTo>
                    <a:cubicBezTo>
                      <a:pt x="365760" y="199378"/>
                      <a:pt x="363855" y="195580"/>
                      <a:pt x="364808" y="189883"/>
                    </a:cubicBezTo>
                    <a:cubicBezTo>
                      <a:pt x="365760" y="185136"/>
                      <a:pt x="370523" y="184187"/>
                      <a:pt x="374333" y="186086"/>
                    </a:cubicBezTo>
                    <a:cubicBezTo>
                      <a:pt x="379095" y="187985"/>
                      <a:pt x="381000" y="193681"/>
                      <a:pt x="383858" y="197479"/>
                    </a:cubicBezTo>
                    <a:cubicBezTo>
                      <a:pt x="385763" y="201277"/>
                      <a:pt x="389573" y="205074"/>
                      <a:pt x="390525" y="209821"/>
                    </a:cubicBezTo>
                    <a:cubicBezTo>
                      <a:pt x="391478" y="216467"/>
                      <a:pt x="385763" y="220265"/>
                      <a:pt x="380048" y="218366"/>
                    </a:cubicBezTo>
                    <a:close/>
                    <a:moveTo>
                      <a:pt x="422910" y="188934"/>
                    </a:moveTo>
                    <a:cubicBezTo>
                      <a:pt x="421958" y="193681"/>
                      <a:pt x="417195" y="194631"/>
                      <a:pt x="413385" y="193681"/>
                    </a:cubicBezTo>
                    <a:cubicBezTo>
                      <a:pt x="407670" y="192732"/>
                      <a:pt x="405765" y="187985"/>
                      <a:pt x="402908" y="184187"/>
                    </a:cubicBezTo>
                    <a:cubicBezTo>
                      <a:pt x="400050" y="180389"/>
                      <a:pt x="398145" y="176592"/>
                      <a:pt x="396240" y="171845"/>
                    </a:cubicBezTo>
                    <a:cubicBezTo>
                      <a:pt x="394335" y="166148"/>
                      <a:pt x="401003" y="162350"/>
                      <a:pt x="405765" y="164249"/>
                    </a:cubicBezTo>
                    <a:cubicBezTo>
                      <a:pt x="414338" y="168996"/>
                      <a:pt x="424815" y="179440"/>
                      <a:pt x="422910" y="188934"/>
                    </a:cubicBezTo>
                    <a:close/>
                    <a:moveTo>
                      <a:pt x="440055" y="161401"/>
                    </a:moveTo>
                    <a:cubicBezTo>
                      <a:pt x="435293" y="159502"/>
                      <a:pt x="433388" y="154755"/>
                      <a:pt x="430530" y="150008"/>
                    </a:cubicBezTo>
                    <a:cubicBezTo>
                      <a:pt x="428625" y="146210"/>
                      <a:pt x="424815" y="142413"/>
                      <a:pt x="425768" y="137666"/>
                    </a:cubicBezTo>
                    <a:cubicBezTo>
                      <a:pt x="425768" y="133868"/>
                      <a:pt x="429578" y="130070"/>
                      <a:pt x="433388" y="131969"/>
                    </a:cubicBezTo>
                    <a:cubicBezTo>
                      <a:pt x="438150" y="132918"/>
                      <a:pt x="441008" y="136716"/>
                      <a:pt x="442913" y="140514"/>
                    </a:cubicBezTo>
                    <a:cubicBezTo>
                      <a:pt x="445770" y="144311"/>
                      <a:pt x="449580" y="148109"/>
                      <a:pt x="450533" y="152856"/>
                    </a:cubicBezTo>
                    <a:cubicBezTo>
                      <a:pt x="452438" y="159502"/>
                      <a:pt x="446723" y="164249"/>
                      <a:pt x="440055" y="161401"/>
                    </a:cubicBezTo>
                    <a:close/>
                    <a:moveTo>
                      <a:pt x="461010" y="128171"/>
                    </a:moveTo>
                    <a:cubicBezTo>
                      <a:pt x="453390" y="123424"/>
                      <a:pt x="447675" y="113930"/>
                      <a:pt x="444818" y="106335"/>
                    </a:cubicBezTo>
                    <a:cubicBezTo>
                      <a:pt x="442913" y="101588"/>
                      <a:pt x="449580" y="96841"/>
                      <a:pt x="454343" y="99689"/>
                    </a:cubicBezTo>
                    <a:cubicBezTo>
                      <a:pt x="458153" y="101588"/>
                      <a:pt x="461010" y="105385"/>
                      <a:pt x="463868" y="108234"/>
                    </a:cubicBezTo>
                    <a:cubicBezTo>
                      <a:pt x="466725" y="112031"/>
                      <a:pt x="470535" y="115829"/>
                      <a:pt x="470535" y="120576"/>
                    </a:cubicBezTo>
                    <a:cubicBezTo>
                      <a:pt x="470535" y="126273"/>
                      <a:pt x="464820" y="131020"/>
                      <a:pt x="461010" y="128171"/>
                    </a:cubicBezTo>
                    <a:close/>
                    <a:moveTo>
                      <a:pt x="472440" y="88296"/>
                    </a:moveTo>
                    <a:cubicBezTo>
                      <a:pt x="466725" y="84498"/>
                      <a:pt x="461963" y="76903"/>
                      <a:pt x="458153" y="70257"/>
                    </a:cubicBezTo>
                    <a:cubicBezTo>
                      <a:pt x="454343" y="63611"/>
                      <a:pt x="461963" y="56016"/>
                      <a:pt x="466725" y="62662"/>
                    </a:cubicBezTo>
                    <a:cubicBezTo>
                      <a:pt x="471488" y="69307"/>
                      <a:pt x="478155" y="73105"/>
                      <a:pt x="478155" y="82599"/>
                    </a:cubicBezTo>
                    <a:cubicBezTo>
                      <a:pt x="480060" y="87346"/>
                      <a:pt x="477203" y="91144"/>
                      <a:pt x="472440" y="88296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4" name="Freeform 97">
                <a:extLst>
                  <a:ext uri="{FF2B5EF4-FFF2-40B4-BE49-F238E27FC236}">
                    <a16:creationId xmlns:a16="http://schemas.microsoft.com/office/drawing/2014/main" id="{8F5BDFF4-444C-8F58-64C2-E85E54B07757}"/>
                  </a:ext>
                </a:extLst>
              </p:cNvPr>
              <p:cNvSpPr/>
              <p:nvPr/>
            </p:nvSpPr>
            <p:spPr>
              <a:xfrm>
                <a:off x="1292592" y="1536154"/>
                <a:ext cx="423723" cy="274114"/>
              </a:xfrm>
              <a:custGeom>
                <a:avLst/>
                <a:gdLst>
                  <a:gd name="connsiteX0" fmla="*/ 44040 w 423723"/>
                  <a:gd name="connsiteY0" fmla="*/ 264317 h 274114"/>
                  <a:gd name="connsiteX1" fmla="*/ 234540 w 423723"/>
                  <a:gd name="connsiteY1" fmla="*/ 248177 h 274114"/>
                  <a:gd name="connsiteX2" fmla="*/ 420277 w 423723"/>
                  <a:gd name="connsiteY2" fmla="*/ 47850 h 274114"/>
                  <a:gd name="connsiteX3" fmla="*/ 415515 w 423723"/>
                  <a:gd name="connsiteY3" fmla="*/ 43103 h 274114"/>
                  <a:gd name="connsiteX4" fmla="*/ 404085 w 423723"/>
                  <a:gd name="connsiteY4" fmla="*/ 28862 h 274114"/>
                  <a:gd name="connsiteX5" fmla="*/ 371700 w 423723"/>
                  <a:gd name="connsiteY5" fmla="*/ 8924 h 274114"/>
                  <a:gd name="connsiteX6" fmla="*/ 152625 w 423723"/>
                  <a:gd name="connsiteY6" fmla="*/ 45951 h 274114"/>
                  <a:gd name="connsiteX7" fmla="*/ 7845 w 423723"/>
                  <a:gd name="connsiteY7" fmla="*/ 169375 h 274114"/>
                  <a:gd name="connsiteX8" fmla="*/ 2130 w 423723"/>
                  <a:gd name="connsiteY8" fmla="*/ 217796 h 274114"/>
                  <a:gd name="connsiteX9" fmla="*/ 44040 w 423723"/>
                  <a:gd name="connsiteY9" fmla="*/ 264317 h 274114"/>
                  <a:gd name="connsiteX10" fmla="*/ 32610 w 423723"/>
                  <a:gd name="connsiteY10" fmla="*/ 169375 h 274114"/>
                  <a:gd name="connsiteX11" fmla="*/ 261210 w 423723"/>
                  <a:gd name="connsiteY11" fmla="*/ 29811 h 274114"/>
                  <a:gd name="connsiteX12" fmla="*/ 382177 w 423723"/>
                  <a:gd name="connsiteY12" fmla="*/ 35507 h 274114"/>
                  <a:gd name="connsiteX13" fmla="*/ 401227 w 423723"/>
                  <a:gd name="connsiteY13" fmla="*/ 98169 h 274114"/>
                  <a:gd name="connsiteX14" fmla="*/ 292642 w 423723"/>
                  <a:gd name="connsiteY14" fmla="*/ 206403 h 274114"/>
                  <a:gd name="connsiteX15" fmla="*/ 265972 w 423723"/>
                  <a:gd name="connsiteY15" fmla="*/ 218745 h 274114"/>
                  <a:gd name="connsiteX16" fmla="*/ 186915 w 423723"/>
                  <a:gd name="connsiteY16" fmla="*/ 241531 h 274114"/>
                  <a:gd name="connsiteX17" fmla="*/ 109762 w 423723"/>
                  <a:gd name="connsiteY17" fmla="*/ 255772 h 274114"/>
                  <a:gd name="connsiteX18" fmla="*/ 25942 w 423723"/>
                  <a:gd name="connsiteY18" fmla="*/ 200706 h 274114"/>
                  <a:gd name="connsiteX19" fmla="*/ 32610 w 423723"/>
                  <a:gd name="connsiteY19" fmla="*/ 169375 h 2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3723" h="274114">
                    <a:moveTo>
                      <a:pt x="44040" y="264317"/>
                    </a:moveTo>
                    <a:cubicBezTo>
                      <a:pt x="104047" y="287103"/>
                      <a:pt x="175485" y="265267"/>
                      <a:pt x="234540" y="248177"/>
                    </a:cubicBezTo>
                    <a:cubicBezTo>
                      <a:pt x="322170" y="222543"/>
                      <a:pt x="445995" y="156084"/>
                      <a:pt x="420277" y="47850"/>
                    </a:cubicBezTo>
                    <a:cubicBezTo>
                      <a:pt x="419325" y="45002"/>
                      <a:pt x="417420" y="44052"/>
                      <a:pt x="415515" y="43103"/>
                    </a:cubicBezTo>
                    <a:cubicBezTo>
                      <a:pt x="412657" y="38356"/>
                      <a:pt x="408847" y="33609"/>
                      <a:pt x="404085" y="28862"/>
                    </a:cubicBezTo>
                    <a:cubicBezTo>
                      <a:pt x="395512" y="21266"/>
                      <a:pt x="385035" y="14620"/>
                      <a:pt x="371700" y="8924"/>
                    </a:cubicBezTo>
                    <a:cubicBezTo>
                      <a:pt x="305977" y="-17660"/>
                      <a:pt x="212632" y="21266"/>
                      <a:pt x="152625" y="45951"/>
                    </a:cubicBezTo>
                    <a:cubicBezTo>
                      <a:pt x="93570" y="70636"/>
                      <a:pt x="37372" y="112410"/>
                      <a:pt x="7845" y="169375"/>
                    </a:cubicBezTo>
                    <a:cubicBezTo>
                      <a:pt x="-728" y="185515"/>
                      <a:pt x="-1680" y="202605"/>
                      <a:pt x="2130" y="217796"/>
                    </a:cubicBezTo>
                    <a:cubicBezTo>
                      <a:pt x="7845" y="238683"/>
                      <a:pt x="22132" y="255772"/>
                      <a:pt x="44040" y="264317"/>
                    </a:cubicBezTo>
                    <a:close/>
                    <a:moveTo>
                      <a:pt x="32610" y="169375"/>
                    </a:moveTo>
                    <a:cubicBezTo>
                      <a:pt x="74520" y="90574"/>
                      <a:pt x="180247" y="51648"/>
                      <a:pt x="261210" y="29811"/>
                    </a:cubicBezTo>
                    <a:cubicBezTo>
                      <a:pt x="297405" y="20317"/>
                      <a:pt x="351697" y="15570"/>
                      <a:pt x="382177" y="35507"/>
                    </a:cubicBezTo>
                    <a:cubicBezTo>
                      <a:pt x="400275" y="46900"/>
                      <a:pt x="408847" y="65889"/>
                      <a:pt x="401227" y="98169"/>
                    </a:cubicBezTo>
                    <a:cubicBezTo>
                      <a:pt x="386940" y="154185"/>
                      <a:pt x="343125" y="185515"/>
                      <a:pt x="292642" y="206403"/>
                    </a:cubicBezTo>
                    <a:cubicBezTo>
                      <a:pt x="290737" y="207352"/>
                      <a:pt x="269782" y="216846"/>
                      <a:pt x="265972" y="218745"/>
                    </a:cubicBezTo>
                    <a:cubicBezTo>
                      <a:pt x="240255" y="229189"/>
                      <a:pt x="213585" y="235835"/>
                      <a:pt x="186915" y="241531"/>
                    </a:cubicBezTo>
                    <a:cubicBezTo>
                      <a:pt x="161197" y="246278"/>
                      <a:pt x="136432" y="252924"/>
                      <a:pt x="109762" y="255772"/>
                    </a:cubicBezTo>
                    <a:cubicBezTo>
                      <a:pt x="68805" y="260519"/>
                      <a:pt x="26895" y="236784"/>
                      <a:pt x="25942" y="200706"/>
                    </a:cubicBezTo>
                    <a:cubicBezTo>
                      <a:pt x="24990" y="190263"/>
                      <a:pt x="26895" y="179819"/>
                      <a:pt x="32610" y="169375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grpSp>
          <p:nvGrpSpPr>
            <p:cNvPr id="27" name="Графический объект 135">
              <a:extLst>
                <a:ext uri="{FF2B5EF4-FFF2-40B4-BE49-F238E27FC236}">
                  <a16:creationId xmlns:a16="http://schemas.microsoft.com/office/drawing/2014/main" id="{9F17CBCD-3B5B-30E2-B79B-0B27151F7157}"/>
                </a:ext>
              </a:extLst>
            </p:cNvPr>
            <p:cNvGrpSpPr/>
            <p:nvPr/>
          </p:nvGrpSpPr>
          <p:grpSpPr>
            <a:xfrm rot="17453591">
              <a:off x="2012327" y="1737991"/>
              <a:ext cx="439641" cy="370702"/>
              <a:chOff x="851109" y="1746154"/>
              <a:chExt cx="449327" cy="378870"/>
            </a:xfrm>
            <a:solidFill>
              <a:schemeClr val="accent2"/>
            </a:solidFill>
          </p:grpSpPr>
          <p:sp>
            <p:nvSpPr>
              <p:cNvPr id="31" name="Freeform 99">
                <a:extLst>
                  <a:ext uri="{FF2B5EF4-FFF2-40B4-BE49-F238E27FC236}">
                    <a16:creationId xmlns:a16="http://schemas.microsoft.com/office/drawing/2014/main" id="{296E7763-D4EC-A538-541D-CE6ADBBB8CB0}"/>
                  </a:ext>
                </a:extLst>
              </p:cNvPr>
              <p:cNvSpPr/>
              <p:nvPr/>
            </p:nvSpPr>
            <p:spPr>
              <a:xfrm>
                <a:off x="851109" y="1767241"/>
                <a:ext cx="449327" cy="357782"/>
              </a:xfrm>
              <a:custGeom>
                <a:avLst/>
                <a:gdLst>
                  <a:gd name="connsiteX0" fmla="*/ 448375 w 449327"/>
                  <a:gd name="connsiteY0" fmla="*/ 265837 h 357782"/>
                  <a:gd name="connsiteX1" fmla="*/ 311215 w 449327"/>
                  <a:gd name="connsiteY1" fmla="*/ 309510 h 357782"/>
                  <a:gd name="connsiteX2" fmla="*/ 125478 w 449327"/>
                  <a:gd name="connsiteY2" fmla="*/ 204125 h 357782"/>
                  <a:gd name="connsiteX3" fmla="*/ 26418 w 449327"/>
                  <a:gd name="connsiteY3" fmla="*/ 59813 h 357782"/>
                  <a:gd name="connsiteX4" fmla="*/ 28323 w 449327"/>
                  <a:gd name="connsiteY4" fmla="*/ 15191 h 357782"/>
                  <a:gd name="connsiteX5" fmla="*/ 34990 w 449327"/>
                  <a:gd name="connsiteY5" fmla="*/ 3798 h 357782"/>
                  <a:gd name="connsiteX6" fmla="*/ 37848 w 449327"/>
                  <a:gd name="connsiteY6" fmla="*/ 0 h 357782"/>
                  <a:gd name="connsiteX7" fmla="*/ 35943 w 449327"/>
                  <a:gd name="connsiteY7" fmla="*/ 949 h 357782"/>
                  <a:gd name="connsiteX8" fmla="*/ 20703 w 449327"/>
                  <a:gd name="connsiteY8" fmla="*/ 27533 h 357782"/>
                  <a:gd name="connsiteX9" fmla="*/ 13083 w 449327"/>
                  <a:gd name="connsiteY9" fmla="*/ 42724 h 357782"/>
                  <a:gd name="connsiteX10" fmla="*/ 7368 w 449327"/>
                  <a:gd name="connsiteY10" fmla="*/ 55066 h 357782"/>
                  <a:gd name="connsiteX11" fmla="*/ 700 w 449327"/>
                  <a:gd name="connsiteY11" fmla="*/ 104436 h 357782"/>
                  <a:gd name="connsiteX12" fmla="*/ 99760 w 449327"/>
                  <a:gd name="connsiteY12" fmla="*/ 248747 h 357782"/>
                  <a:gd name="connsiteX13" fmla="*/ 285498 w 449327"/>
                  <a:gd name="connsiteY13" fmla="*/ 354133 h 357782"/>
                  <a:gd name="connsiteX14" fmla="*/ 419800 w 449327"/>
                  <a:gd name="connsiteY14" fmla="*/ 314257 h 357782"/>
                  <a:gd name="connsiteX15" fmla="*/ 429325 w 449327"/>
                  <a:gd name="connsiteY15" fmla="*/ 300965 h 357782"/>
                  <a:gd name="connsiteX16" fmla="*/ 449328 w 449327"/>
                  <a:gd name="connsiteY16" fmla="*/ 261090 h 357782"/>
                  <a:gd name="connsiteX17" fmla="*/ 448375 w 449327"/>
                  <a:gd name="connsiteY17" fmla="*/ 265837 h 357782"/>
                  <a:gd name="connsiteX18" fmla="*/ 3558 w 449327"/>
                  <a:gd name="connsiteY18" fmla="*/ 76903 h 357782"/>
                  <a:gd name="connsiteX19" fmla="*/ 10225 w 449327"/>
                  <a:gd name="connsiteY19" fmla="*/ 65510 h 357782"/>
                  <a:gd name="connsiteX20" fmla="*/ 17845 w 449327"/>
                  <a:gd name="connsiteY20" fmla="*/ 58864 h 357782"/>
                  <a:gd name="connsiteX21" fmla="*/ 23560 w 449327"/>
                  <a:gd name="connsiteY21" fmla="*/ 63611 h 357782"/>
                  <a:gd name="connsiteX22" fmla="*/ 18798 w 449327"/>
                  <a:gd name="connsiteY22" fmla="*/ 75004 h 357782"/>
                  <a:gd name="connsiteX23" fmla="*/ 9273 w 449327"/>
                  <a:gd name="connsiteY23" fmla="*/ 83549 h 357782"/>
                  <a:gd name="connsiteX24" fmla="*/ 3558 w 449327"/>
                  <a:gd name="connsiteY24" fmla="*/ 76903 h 357782"/>
                  <a:gd name="connsiteX25" fmla="*/ 7368 w 449327"/>
                  <a:gd name="connsiteY25" fmla="*/ 113930 h 357782"/>
                  <a:gd name="connsiteX26" fmla="*/ 21655 w 449327"/>
                  <a:gd name="connsiteY26" fmla="*/ 93992 h 357782"/>
                  <a:gd name="connsiteX27" fmla="*/ 31180 w 449327"/>
                  <a:gd name="connsiteY27" fmla="*/ 102537 h 357782"/>
                  <a:gd name="connsiteX28" fmla="*/ 15940 w 449327"/>
                  <a:gd name="connsiteY28" fmla="*/ 119627 h 357782"/>
                  <a:gd name="connsiteX29" fmla="*/ 7368 w 449327"/>
                  <a:gd name="connsiteY29" fmla="*/ 113930 h 357782"/>
                  <a:gd name="connsiteX30" fmla="*/ 32133 w 449327"/>
                  <a:gd name="connsiteY30" fmla="*/ 153806 h 357782"/>
                  <a:gd name="connsiteX31" fmla="*/ 21655 w 449327"/>
                  <a:gd name="connsiteY31" fmla="*/ 144311 h 357782"/>
                  <a:gd name="connsiteX32" fmla="*/ 29275 w 449327"/>
                  <a:gd name="connsiteY32" fmla="*/ 132918 h 357782"/>
                  <a:gd name="connsiteX33" fmla="*/ 39753 w 449327"/>
                  <a:gd name="connsiteY33" fmla="*/ 124374 h 357782"/>
                  <a:gd name="connsiteX34" fmla="*/ 47373 w 449327"/>
                  <a:gd name="connsiteY34" fmla="*/ 131969 h 357782"/>
                  <a:gd name="connsiteX35" fmla="*/ 40705 w 449327"/>
                  <a:gd name="connsiteY35" fmla="*/ 143362 h 357782"/>
                  <a:gd name="connsiteX36" fmla="*/ 32133 w 449327"/>
                  <a:gd name="connsiteY36" fmla="*/ 153806 h 357782"/>
                  <a:gd name="connsiteX37" fmla="*/ 43563 w 449327"/>
                  <a:gd name="connsiteY37" fmla="*/ 172794 h 357782"/>
                  <a:gd name="connsiteX38" fmla="*/ 58803 w 449327"/>
                  <a:gd name="connsiteY38" fmla="*/ 155704 h 357782"/>
                  <a:gd name="connsiteX39" fmla="*/ 68328 w 449327"/>
                  <a:gd name="connsiteY39" fmla="*/ 164249 h 357782"/>
                  <a:gd name="connsiteX40" fmla="*/ 54040 w 449327"/>
                  <a:gd name="connsiteY40" fmla="*/ 182288 h 357782"/>
                  <a:gd name="connsiteX41" fmla="*/ 43563 w 449327"/>
                  <a:gd name="connsiteY41" fmla="*/ 172794 h 357782"/>
                  <a:gd name="connsiteX42" fmla="*/ 95950 w 449327"/>
                  <a:gd name="connsiteY42" fmla="*/ 191782 h 357782"/>
                  <a:gd name="connsiteX43" fmla="*/ 89283 w 449327"/>
                  <a:gd name="connsiteY43" fmla="*/ 206024 h 357782"/>
                  <a:gd name="connsiteX44" fmla="*/ 78805 w 449327"/>
                  <a:gd name="connsiteY44" fmla="*/ 216467 h 357782"/>
                  <a:gd name="connsiteX45" fmla="*/ 69280 w 449327"/>
                  <a:gd name="connsiteY45" fmla="*/ 209821 h 357782"/>
                  <a:gd name="connsiteX46" fmla="*/ 75948 w 449327"/>
                  <a:gd name="connsiteY46" fmla="*/ 195580 h 357782"/>
                  <a:gd name="connsiteX47" fmla="*/ 87378 w 449327"/>
                  <a:gd name="connsiteY47" fmla="*/ 185136 h 357782"/>
                  <a:gd name="connsiteX48" fmla="*/ 95950 w 449327"/>
                  <a:gd name="connsiteY48" fmla="*/ 191782 h 357782"/>
                  <a:gd name="connsiteX49" fmla="*/ 123573 w 449327"/>
                  <a:gd name="connsiteY49" fmla="*/ 217417 h 357782"/>
                  <a:gd name="connsiteX50" fmla="*/ 116905 w 449327"/>
                  <a:gd name="connsiteY50" fmla="*/ 229759 h 357782"/>
                  <a:gd name="connsiteX51" fmla="*/ 107380 w 449327"/>
                  <a:gd name="connsiteY51" fmla="*/ 241152 h 357782"/>
                  <a:gd name="connsiteX52" fmla="*/ 96903 w 449327"/>
                  <a:gd name="connsiteY52" fmla="*/ 233557 h 357782"/>
                  <a:gd name="connsiteX53" fmla="*/ 104523 w 449327"/>
                  <a:gd name="connsiteY53" fmla="*/ 221214 h 357782"/>
                  <a:gd name="connsiteX54" fmla="*/ 114048 w 449327"/>
                  <a:gd name="connsiteY54" fmla="*/ 211720 h 357782"/>
                  <a:gd name="connsiteX55" fmla="*/ 123573 w 449327"/>
                  <a:gd name="connsiteY55" fmla="*/ 217417 h 357782"/>
                  <a:gd name="connsiteX56" fmla="*/ 154053 w 449327"/>
                  <a:gd name="connsiteY56" fmla="*/ 246849 h 357782"/>
                  <a:gd name="connsiteX57" fmla="*/ 133098 w 449327"/>
                  <a:gd name="connsiteY57" fmla="*/ 269635 h 357782"/>
                  <a:gd name="connsiteX58" fmla="*/ 125478 w 449327"/>
                  <a:gd name="connsiteY58" fmla="*/ 261090 h 357782"/>
                  <a:gd name="connsiteX59" fmla="*/ 134050 w 449327"/>
                  <a:gd name="connsiteY59" fmla="*/ 248747 h 357782"/>
                  <a:gd name="connsiteX60" fmla="*/ 144528 w 449327"/>
                  <a:gd name="connsiteY60" fmla="*/ 238304 h 357782"/>
                  <a:gd name="connsiteX61" fmla="*/ 154053 w 449327"/>
                  <a:gd name="connsiteY61" fmla="*/ 246849 h 357782"/>
                  <a:gd name="connsiteX62" fmla="*/ 184533 w 449327"/>
                  <a:gd name="connsiteY62" fmla="*/ 269635 h 357782"/>
                  <a:gd name="connsiteX63" fmla="*/ 169293 w 449327"/>
                  <a:gd name="connsiteY63" fmla="*/ 291471 h 357782"/>
                  <a:gd name="connsiteX64" fmla="*/ 158815 w 449327"/>
                  <a:gd name="connsiteY64" fmla="*/ 283876 h 357782"/>
                  <a:gd name="connsiteX65" fmla="*/ 175960 w 449327"/>
                  <a:gd name="connsiteY65" fmla="*/ 262039 h 357782"/>
                  <a:gd name="connsiteX66" fmla="*/ 184533 w 449327"/>
                  <a:gd name="connsiteY66" fmla="*/ 269635 h 357782"/>
                  <a:gd name="connsiteX67" fmla="*/ 203583 w 449327"/>
                  <a:gd name="connsiteY67" fmla="*/ 313308 h 357782"/>
                  <a:gd name="connsiteX68" fmla="*/ 193105 w 449327"/>
                  <a:gd name="connsiteY68" fmla="*/ 305712 h 357782"/>
                  <a:gd name="connsiteX69" fmla="*/ 198820 w 449327"/>
                  <a:gd name="connsiteY69" fmla="*/ 294319 h 357782"/>
                  <a:gd name="connsiteX70" fmla="*/ 206440 w 449327"/>
                  <a:gd name="connsiteY70" fmla="*/ 283876 h 357782"/>
                  <a:gd name="connsiteX71" fmla="*/ 216918 w 449327"/>
                  <a:gd name="connsiteY71" fmla="*/ 287674 h 357782"/>
                  <a:gd name="connsiteX72" fmla="*/ 203583 w 449327"/>
                  <a:gd name="connsiteY72" fmla="*/ 313308 h 357782"/>
                  <a:gd name="connsiteX73" fmla="*/ 250255 w 449327"/>
                  <a:gd name="connsiteY73" fmla="*/ 318055 h 357782"/>
                  <a:gd name="connsiteX74" fmla="*/ 243588 w 449327"/>
                  <a:gd name="connsiteY74" fmla="*/ 330397 h 357782"/>
                  <a:gd name="connsiteX75" fmla="*/ 231205 w 449327"/>
                  <a:gd name="connsiteY75" fmla="*/ 325650 h 357782"/>
                  <a:gd name="connsiteX76" fmla="*/ 236920 w 449327"/>
                  <a:gd name="connsiteY76" fmla="*/ 308561 h 357782"/>
                  <a:gd name="connsiteX77" fmla="*/ 246445 w 449327"/>
                  <a:gd name="connsiteY77" fmla="*/ 297168 h 357782"/>
                  <a:gd name="connsiteX78" fmla="*/ 255018 w 449327"/>
                  <a:gd name="connsiteY78" fmla="*/ 302864 h 357782"/>
                  <a:gd name="connsiteX79" fmla="*/ 250255 w 449327"/>
                  <a:gd name="connsiteY79" fmla="*/ 318055 h 357782"/>
                  <a:gd name="connsiteX80" fmla="*/ 278830 w 449327"/>
                  <a:gd name="connsiteY80" fmla="*/ 345588 h 357782"/>
                  <a:gd name="connsiteX81" fmla="*/ 269305 w 449327"/>
                  <a:gd name="connsiteY81" fmla="*/ 340841 h 357782"/>
                  <a:gd name="connsiteX82" fmla="*/ 271210 w 449327"/>
                  <a:gd name="connsiteY82" fmla="*/ 326600 h 357782"/>
                  <a:gd name="connsiteX83" fmla="*/ 277878 w 449327"/>
                  <a:gd name="connsiteY83" fmla="*/ 314257 h 357782"/>
                  <a:gd name="connsiteX84" fmla="*/ 289308 w 449327"/>
                  <a:gd name="connsiteY84" fmla="*/ 318055 h 357782"/>
                  <a:gd name="connsiteX85" fmla="*/ 278830 w 449327"/>
                  <a:gd name="connsiteY85" fmla="*/ 345588 h 357782"/>
                  <a:gd name="connsiteX86" fmla="*/ 331218 w 449327"/>
                  <a:gd name="connsiteY86" fmla="*/ 336094 h 357782"/>
                  <a:gd name="connsiteX87" fmla="*/ 324550 w 449327"/>
                  <a:gd name="connsiteY87" fmla="*/ 349386 h 357782"/>
                  <a:gd name="connsiteX88" fmla="*/ 311215 w 449327"/>
                  <a:gd name="connsiteY88" fmla="*/ 344639 h 357782"/>
                  <a:gd name="connsiteX89" fmla="*/ 315025 w 449327"/>
                  <a:gd name="connsiteY89" fmla="*/ 330397 h 357782"/>
                  <a:gd name="connsiteX90" fmla="*/ 322645 w 449327"/>
                  <a:gd name="connsiteY90" fmla="*/ 319004 h 357782"/>
                  <a:gd name="connsiteX91" fmla="*/ 332170 w 449327"/>
                  <a:gd name="connsiteY91" fmla="*/ 321853 h 357782"/>
                  <a:gd name="connsiteX92" fmla="*/ 331218 w 449327"/>
                  <a:gd name="connsiteY92" fmla="*/ 336094 h 357782"/>
                  <a:gd name="connsiteX93" fmla="*/ 369318 w 449327"/>
                  <a:gd name="connsiteY93" fmla="*/ 336094 h 357782"/>
                  <a:gd name="connsiteX94" fmla="*/ 362650 w 449327"/>
                  <a:gd name="connsiteY94" fmla="*/ 348436 h 357782"/>
                  <a:gd name="connsiteX95" fmla="*/ 351220 w 449327"/>
                  <a:gd name="connsiteY95" fmla="*/ 344639 h 357782"/>
                  <a:gd name="connsiteX96" fmla="*/ 360745 w 449327"/>
                  <a:gd name="connsiteY96" fmla="*/ 319004 h 357782"/>
                  <a:gd name="connsiteX97" fmla="*/ 372175 w 449327"/>
                  <a:gd name="connsiteY97" fmla="*/ 322802 h 357782"/>
                  <a:gd name="connsiteX98" fmla="*/ 369318 w 449327"/>
                  <a:gd name="connsiteY98" fmla="*/ 336094 h 357782"/>
                  <a:gd name="connsiteX99" fmla="*/ 409323 w 449327"/>
                  <a:gd name="connsiteY99" fmla="*/ 313308 h 357782"/>
                  <a:gd name="connsiteX100" fmla="*/ 399798 w 449327"/>
                  <a:gd name="connsiteY100" fmla="*/ 333246 h 357782"/>
                  <a:gd name="connsiteX101" fmla="*/ 391225 w 449327"/>
                  <a:gd name="connsiteY101" fmla="*/ 331347 h 357782"/>
                  <a:gd name="connsiteX102" fmla="*/ 397893 w 449327"/>
                  <a:gd name="connsiteY102" fmla="*/ 310460 h 357782"/>
                  <a:gd name="connsiteX103" fmla="*/ 409323 w 449327"/>
                  <a:gd name="connsiteY103" fmla="*/ 313308 h 357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49327" h="357782">
                    <a:moveTo>
                      <a:pt x="448375" y="265837"/>
                    </a:moveTo>
                    <a:cubicBezTo>
                      <a:pt x="426468" y="311409"/>
                      <a:pt x="355030" y="319954"/>
                      <a:pt x="311215" y="309510"/>
                    </a:cubicBezTo>
                    <a:cubicBezTo>
                      <a:pt x="240730" y="294319"/>
                      <a:pt x="176913" y="253494"/>
                      <a:pt x="125478" y="204125"/>
                    </a:cubicBezTo>
                    <a:cubicBezTo>
                      <a:pt x="86425" y="166148"/>
                      <a:pt x="32133" y="116778"/>
                      <a:pt x="26418" y="59813"/>
                    </a:cubicBezTo>
                    <a:cubicBezTo>
                      <a:pt x="24513" y="39876"/>
                      <a:pt x="24513" y="28483"/>
                      <a:pt x="28323" y="15191"/>
                    </a:cubicBezTo>
                    <a:cubicBezTo>
                      <a:pt x="30228" y="8545"/>
                      <a:pt x="33085" y="5696"/>
                      <a:pt x="34990" y="3798"/>
                    </a:cubicBezTo>
                    <a:cubicBezTo>
                      <a:pt x="35943" y="2848"/>
                      <a:pt x="36895" y="1899"/>
                      <a:pt x="37848" y="0"/>
                    </a:cubicBezTo>
                    <a:cubicBezTo>
                      <a:pt x="36895" y="0"/>
                      <a:pt x="35943" y="949"/>
                      <a:pt x="35943" y="949"/>
                    </a:cubicBezTo>
                    <a:cubicBezTo>
                      <a:pt x="30228" y="9494"/>
                      <a:pt x="24513" y="18039"/>
                      <a:pt x="20703" y="27533"/>
                    </a:cubicBezTo>
                    <a:cubicBezTo>
                      <a:pt x="18798" y="31331"/>
                      <a:pt x="14988" y="37027"/>
                      <a:pt x="13083" y="42724"/>
                    </a:cubicBezTo>
                    <a:cubicBezTo>
                      <a:pt x="11178" y="45572"/>
                      <a:pt x="9273" y="49370"/>
                      <a:pt x="7368" y="55066"/>
                    </a:cubicBezTo>
                    <a:cubicBezTo>
                      <a:pt x="700" y="68358"/>
                      <a:pt x="-1205" y="84498"/>
                      <a:pt x="700" y="104436"/>
                    </a:cubicBezTo>
                    <a:cubicBezTo>
                      <a:pt x="7368" y="162350"/>
                      <a:pt x="60708" y="210771"/>
                      <a:pt x="99760" y="248747"/>
                    </a:cubicBezTo>
                    <a:cubicBezTo>
                      <a:pt x="151195" y="299066"/>
                      <a:pt x="214060" y="338942"/>
                      <a:pt x="285498" y="354133"/>
                    </a:cubicBezTo>
                    <a:cubicBezTo>
                      <a:pt x="327408" y="363627"/>
                      <a:pt x="395035" y="356032"/>
                      <a:pt x="419800" y="314257"/>
                    </a:cubicBezTo>
                    <a:cubicBezTo>
                      <a:pt x="423610" y="309510"/>
                      <a:pt x="427420" y="304763"/>
                      <a:pt x="429325" y="300965"/>
                    </a:cubicBezTo>
                    <a:cubicBezTo>
                      <a:pt x="437898" y="289572"/>
                      <a:pt x="445518" y="275331"/>
                      <a:pt x="449328" y="261090"/>
                    </a:cubicBezTo>
                    <a:cubicBezTo>
                      <a:pt x="449328" y="262989"/>
                      <a:pt x="448375" y="263938"/>
                      <a:pt x="448375" y="265837"/>
                    </a:cubicBezTo>
                    <a:close/>
                    <a:moveTo>
                      <a:pt x="3558" y="76903"/>
                    </a:moveTo>
                    <a:cubicBezTo>
                      <a:pt x="3558" y="72156"/>
                      <a:pt x="7368" y="69307"/>
                      <a:pt x="10225" y="65510"/>
                    </a:cubicBezTo>
                    <a:cubicBezTo>
                      <a:pt x="12130" y="62662"/>
                      <a:pt x="14035" y="59813"/>
                      <a:pt x="17845" y="58864"/>
                    </a:cubicBezTo>
                    <a:cubicBezTo>
                      <a:pt x="21655" y="57914"/>
                      <a:pt x="23560" y="58864"/>
                      <a:pt x="23560" y="63611"/>
                    </a:cubicBezTo>
                    <a:cubicBezTo>
                      <a:pt x="23560" y="68358"/>
                      <a:pt x="21655" y="71206"/>
                      <a:pt x="18798" y="75004"/>
                    </a:cubicBezTo>
                    <a:cubicBezTo>
                      <a:pt x="15940" y="78802"/>
                      <a:pt x="14035" y="82599"/>
                      <a:pt x="9273" y="83549"/>
                    </a:cubicBezTo>
                    <a:cubicBezTo>
                      <a:pt x="4510" y="84498"/>
                      <a:pt x="2605" y="81650"/>
                      <a:pt x="3558" y="76903"/>
                    </a:cubicBezTo>
                    <a:close/>
                    <a:moveTo>
                      <a:pt x="7368" y="113930"/>
                    </a:moveTo>
                    <a:cubicBezTo>
                      <a:pt x="7368" y="106335"/>
                      <a:pt x="14988" y="97790"/>
                      <a:pt x="21655" y="93992"/>
                    </a:cubicBezTo>
                    <a:cubicBezTo>
                      <a:pt x="27370" y="91144"/>
                      <a:pt x="33085" y="95891"/>
                      <a:pt x="31180" y="102537"/>
                    </a:cubicBezTo>
                    <a:cubicBezTo>
                      <a:pt x="29275" y="108234"/>
                      <a:pt x="22608" y="117728"/>
                      <a:pt x="15940" y="119627"/>
                    </a:cubicBezTo>
                    <a:cubicBezTo>
                      <a:pt x="13083" y="121525"/>
                      <a:pt x="7368" y="118677"/>
                      <a:pt x="7368" y="113930"/>
                    </a:cubicBezTo>
                    <a:close/>
                    <a:moveTo>
                      <a:pt x="32133" y="153806"/>
                    </a:moveTo>
                    <a:cubicBezTo>
                      <a:pt x="25465" y="157603"/>
                      <a:pt x="19750" y="150957"/>
                      <a:pt x="21655" y="144311"/>
                    </a:cubicBezTo>
                    <a:cubicBezTo>
                      <a:pt x="23560" y="140514"/>
                      <a:pt x="26418" y="136716"/>
                      <a:pt x="29275" y="132918"/>
                    </a:cubicBezTo>
                    <a:cubicBezTo>
                      <a:pt x="32133" y="129121"/>
                      <a:pt x="34990" y="125323"/>
                      <a:pt x="39753" y="124374"/>
                    </a:cubicBezTo>
                    <a:cubicBezTo>
                      <a:pt x="44515" y="123424"/>
                      <a:pt x="48325" y="126273"/>
                      <a:pt x="47373" y="131969"/>
                    </a:cubicBezTo>
                    <a:cubicBezTo>
                      <a:pt x="46420" y="136716"/>
                      <a:pt x="43563" y="139564"/>
                      <a:pt x="40705" y="143362"/>
                    </a:cubicBezTo>
                    <a:cubicBezTo>
                      <a:pt x="38800" y="147160"/>
                      <a:pt x="35943" y="150957"/>
                      <a:pt x="32133" y="153806"/>
                    </a:cubicBezTo>
                    <a:close/>
                    <a:moveTo>
                      <a:pt x="43563" y="172794"/>
                    </a:moveTo>
                    <a:cubicBezTo>
                      <a:pt x="48325" y="166148"/>
                      <a:pt x="53088" y="160452"/>
                      <a:pt x="58803" y="155704"/>
                    </a:cubicBezTo>
                    <a:cubicBezTo>
                      <a:pt x="63565" y="150957"/>
                      <a:pt x="72138" y="158553"/>
                      <a:pt x="68328" y="164249"/>
                    </a:cubicBezTo>
                    <a:cubicBezTo>
                      <a:pt x="64518" y="170895"/>
                      <a:pt x="59755" y="177541"/>
                      <a:pt x="54040" y="182288"/>
                    </a:cubicBezTo>
                    <a:cubicBezTo>
                      <a:pt x="48325" y="188934"/>
                      <a:pt x="37848" y="180389"/>
                      <a:pt x="43563" y="172794"/>
                    </a:cubicBezTo>
                    <a:close/>
                    <a:moveTo>
                      <a:pt x="95950" y="191782"/>
                    </a:moveTo>
                    <a:cubicBezTo>
                      <a:pt x="94998" y="196529"/>
                      <a:pt x="91188" y="201277"/>
                      <a:pt x="89283" y="206024"/>
                    </a:cubicBezTo>
                    <a:cubicBezTo>
                      <a:pt x="86425" y="210771"/>
                      <a:pt x="84520" y="214568"/>
                      <a:pt x="78805" y="216467"/>
                    </a:cubicBezTo>
                    <a:cubicBezTo>
                      <a:pt x="74043" y="217417"/>
                      <a:pt x="69280" y="214568"/>
                      <a:pt x="69280" y="209821"/>
                    </a:cubicBezTo>
                    <a:cubicBezTo>
                      <a:pt x="69280" y="204125"/>
                      <a:pt x="73090" y="200327"/>
                      <a:pt x="75948" y="195580"/>
                    </a:cubicBezTo>
                    <a:cubicBezTo>
                      <a:pt x="79758" y="190833"/>
                      <a:pt x="82615" y="187035"/>
                      <a:pt x="87378" y="185136"/>
                    </a:cubicBezTo>
                    <a:cubicBezTo>
                      <a:pt x="92140" y="182288"/>
                      <a:pt x="96903" y="187035"/>
                      <a:pt x="95950" y="191782"/>
                    </a:cubicBezTo>
                    <a:close/>
                    <a:moveTo>
                      <a:pt x="123573" y="217417"/>
                    </a:moveTo>
                    <a:cubicBezTo>
                      <a:pt x="122620" y="222164"/>
                      <a:pt x="119763" y="225961"/>
                      <a:pt x="116905" y="229759"/>
                    </a:cubicBezTo>
                    <a:cubicBezTo>
                      <a:pt x="114048" y="233557"/>
                      <a:pt x="112143" y="238304"/>
                      <a:pt x="107380" y="241152"/>
                    </a:cubicBezTo>
                    <a:cubicBezTo>
                      <a:pt x="101665" y="244000"/>
                      <a:pt x="95950" y="240203"/>
                      <a:pt x="96903" y="233557"/>
                    </a:cubicBezTo>
                    <a:cubicBezTo>
                      <a:pt x="97855" y="228810"/>
                      <a:pt x="100713" y="225012"/>
                      <a:pt x="104523" y="221214"/>
                    </a:cubicBezTo>
                    <a:cubicBezTo>
                      <a:pt x="107380" y="217417"/>
                      <a:pt x="110238" y="213619"/>
                      <a:pt x="114048" y="211720"/>
                    </a:cubicBezTo>
                    <a:cubicBezTo>
                      <a:pt x="117858" y="207922"/>
                      <a:pt x="124525" y="212670"/>
                      <a:pt x="123573" y="217417"/>
                    </a:cubicBezTo>
                    <a:close/>
                    <a:moveTo>
                      <a:pt x="154053" y="246849"/>
                    </a:moveTo>
                    <a:cubicBezTo>
                      <a:pt x="150243" y="255393"/>
                      <a:pt x="143575" y="268685"/>
                      <a:pt x="133098" y="269635"/>
                    </a:cubicBezTo>
                    <a:cubicBezTo>
                      <a:pt x="128335" y="270584"/>
                      <a:pt x="124525" y="264887"/>
                      <a:pt x="125478" y="261090"/>
                    </a:cubicBezTo>
                    <a:cubicBezTo>
                      <a:pt x="126430" y="256343"/>
                      <a:pt x="131193" y="252545"/>
                      <a:pt x="134050" y="248747"/>
                    </a:cubicBezTo>
                    <a:cubicBezTo>
                      <a:pt x="136908" y="244950"/>
                      <a:pt x="140718" y="241152"/>
                      <a:pt x="144528" y="238304"/>
                    </a:cubicBezTo>
                    <a:cubicBezTo>
                      <a:pt x="150243" y="234506"/>
                      <a:pt x="156910" y="241152"/>
                      <a:pt x="154053" y="246849"/>
                    </a:cubicBezTo>
                    <a:close/>
                    <a:moveTo>
                      <a:pt x="184533" y="269635"/>
                    </a:moveTo>
                    <a:cubicBezTo>
                      <a:pt x="181675" y="277230"/>
                      <a:pt x="175960" y="286724"/>
                      <a:pt x="169293" y="291471"/>
                    </a:cubicBezTo>
                    <a:cubicBezTo>
                      <a:pt x="164530" y="295269"/>
                      <a:pt x="156910" y="289572"/>
                      <a:pt x="158815" y="283876"/>
                    </a:cubicBezTo>
                    <a:cubicBezTo>
                      <a:pt x="161673" y="275331"/>
                      <a:pt x="169293" y="266786"/>
                      <a:pt x="175960" y="262039"/>
                    </a:cubicBezTo>
                    <a:cubicBezTo>
                      <a:pt x="180723" y="258242"/>
                      <a:pt x="186438" y="264887"/>
                      <a:pt x="184533" y="269635"/>
                    </a:cubicBezTo>
                    <a:close/>
                    <a:moveTo>
                      <a:pt x="203583" y="313308"/>
                    </a:moveTo>
                    <a:cubicBezTo>
                      <a:pt x="197868" y="317105"/>
                      <a:pt x="192153" y="311409"/>
                      <a:pt x="193105" y="305712"/>
                    </a:cubicBezTo>
                    <a:cubicBezTo>
                      <a:pt x="194058" y="300965"/>
                      <a:pt x="196915" y="298117"/>
                      <a:pt x="198820" y="294319"/>
                    </a:cubicBezTo>
                    <a:cubicBezTo>
                      <a:pt x="200725" y="291471"/>
                      <a:pt x="203583" y="285775"/>
                      <a:pt x="206440" y="283876"/>
                    </a:cubicBezTo>
                    <a:cubicBezTo>
                      <a:pt x="210250" y="280078"/>
                      <a:pt x="215965" y="281977"/>
                      <a:pt x="216918" y="287674"/>
                    </a:cubicBezTo>
                    <a:cubicBezTo>
                      <a:pt x="217870" y="294319"/>
                      <a:pt x="210250" y="308561"/>
                      <a:pt x="203583" y="313308"/>
                    </a:cubicBezTo>
                    <a:close/>
                    <a:moveTo>
                      <a:pt x="250255" y="318055"/>
                    </a:moveTo>
                    <a:cubicBezTo>
                      <a:pt x="248350" y="321853"/>
                      <a:pt x="247398" y="327549"/>
                      <a:pt x="243588" y="330397"/>
                    </a:cubicBezTo>
                    <a:cubicBezTo>
                      <a:pt x="238825" y="334195"/>
                      <a:pt x="232158" y="332296"/>
                      <a:pt x="231205" y="325650"/>
                    </a:cubicBezTo>
                    <a:cubicBezTo>
                      <a:pt x="230253" y="319954"/>
                      <a:pt x="234063" y="313308"/>
                      <a:pt x="236920" y="308561"/>
                    </a:cubicBezTo>
                    <a:cubicBezTo>
                      <a:pt x="239778" y="303814"/>
                      <a:pt x="241683" y="300016"/>
                      <a:pt x="246445" y="297168"/>
                    </a:cubicBezTo>
                    <a:cubicBezTo>
                      <a:pt x="250255" y="295269"/>
                      <a:pt x="254065" y="299066"/>
                      <a:pt x="255018" y="302864"/>
                    </a:cubicBezTo>
                    <a:cubicBezTo>
                      <a:pt x="255970" y="308561"/>
                      <a:pt x="252160" y="313308"/>
                      <a:pt x="250255" y="318055"/>
                    </a:cubicBezTo>
                    <a:close/>
                    <a:moveTo>
                      <a:pt x="278830" y="345588"/>
                    </a:moveTo>
                    <a:cubicBezTo>
                      <a:pt x="275020" y="347487"/>
                      <a:pt x="271210" y="344639"/>
                      <a:pt x="269305" y="340841"/>
                    </a:cubicBezTo>
                    <a:cubicBezTo>
                      <a:pt x="267400" y="336094"/>
                      <a:pt x="269305" y="331347"/>
                      <a:pt x="271210" y="326600"/>
                    </a:cubicBezTo>
                    <a:cubicBezTo>
                      <a:pt x="273115" y="321853"/>
                      <a:pt x="275020" y="318055"/>
                      <a:pt x="277878" y="314257"/>
                    </a:cubicBezTo>
                    <a:cubicBezTo>
                      <a:pt x="281688" y="309510"/>
                      <a:pt x="288355" y="313308"/>
                      <a:pt x="289308" y="318055"/>
                    </a:cubicBezTo>
                    <a:cubicBezTo>
                      <a:pt x="291213" y="327549"/>
                      <a:pt x="288355" y="342740"/>
                      <a:pt x="278830" y="345588"/>
                    </a:cubicBezTo>
                    <a:close/>
                    <a:moveTo>
                      <a:pt x="331218" y="336094"/>
                    </a:moveTo>
                    <a:cubicBezTo>
                      <a:pt x="329313" y="340841"/>
                      <a:pt x="328360" y="345588"/>
                      <a:pt x="324550" y="349386"/>
                    </a:cubicBezTo>
                    <a:cubicBezTo>
                      <a:pt x="319788" y="354133"/>
                      <a:pt x="313120" y="351284"/>
                      <a:pt x="311215" y="344639"/>
                    </a:cubicBezTo>
                    <a:cubicBezTo>
                      <a:pt x="310263" y="339891"/>
                      <a:pt x="313120" y="335144"/>
                      <a:pt x="315025" y="330397"/>
                    </a:cubicBezTo>
                    <a:cubicBezTo>
                      <a:pt x="316930" y="326600"/>
                      <a:pt x="318835" y="321853"/>
                      <a:pt x="322645" y="319004"/>
                    </a:cubicBezTo>
                    <a:cubicBezTo>
                      <a:pt x="326455" y="317105"/>
                      <a:pt x="330265" y="318055"/>
                      <a:pt x="332170" y="321853"/>
                    </a:cubicBezTo>
                    <a:cubicBezTo>
                      <a:pt x="335028" y="327549"/>
                      <a:pt x="333123" y="331347"/>
                      <a:pt x="331218" y="336094"/>
                    </a:cubicBezTo>
                    <a:close/>
                    <a:moveTo>
                      <a:pt x="369318" y="336094"/>
                    </a:moveTo>
                    <a:cubicBezTo>
                      <a:pt x="367413" y="340841"/>
                      <a:pt x="367413" y="345588"/>
                      <a:pt x="362650" y="348436"/>
                    </a:cubicBezTo>
                    <a:cubicBezTo>
                      <a:pt x="357888" y="351284"/>
                      <a:pt x="351220" y="349386"/>
                      <a:pt x="351220" y="344639"/>
                    </a:cubicBezTo>
                    <a:cubicBezTo>
                      <a:pt x="351220" y="336094"/>
                      <a:pt x="355983" y="325650"/>
                      <a:pt x="360745" y="319004"/>
                    </a:cubicBezTo>
                    <a:cubicBezTo>
                      <a:pt x="364555" y="314257"/>
                      <a:pt x="371223" y="317105"/>
                      <a:pt x="372175" y="322802"/>
                    </a:cubicBezTo>
                    <a:cubicBezTo>
                      <a:pt x="371223" y="327549"/>
                      <a:pt x="370270" y="331347"/>
                      <a:pt x="369318" y="336094"/>
                    </a:cubicBezTo>
                    <a:close/>
                    <a:moveTo>
                      <a:pt x="409323" y="313308"/>
                    </a:moveTo>
                    <a:cubicBezTo>
                      <a:pt x="406465" y="320903"/>
                      <a:pt x="406465" y="328498"/>
                      <a:pt x="399798" y="333246"/>
                    </a:cubicBezTo>
                    <a:cubicBezTo>
                      <a:pt x="395035" y="336094"/>
                      <a:pt x="391225" y="336094"/>
                      <a:pt x="391225" y="331347"/>
                    </a:cubicBezTo>
                    <a:cubicBezTo>
                      <a:pt x="391225" y="323751"/>
                      <a:pt x="395035" y="316156"/>
                      <a:pt x="397893" y="310460"/>
                    </a:cubicBezTo>
                    <a:cubicBezTo>
                      <a:pt x="401703" y="303814"/>
                      <a:pt x="412180" y="305712"/>
                      <a:pt x="409323" y="313308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2" name="Freeform 100">
                <a:extLst>
                  <a:ext uri="{FF2B5EF4-FFF2-40B4-BE49-F238E27FC236}">
                    <a16:creationId xmlns:a16="http://schemas.microsoft.com/office/drawing/2014/main" id="{28911BD6-44F6-34E2-AC5F-83CC94234784}"/>
                  </a:ext>
                </a:extLst>
              </p:cNvPr>
              <p:cNvSpPr/>
              <p:nvPr/>
            </p:nvSpPr>
            <p:spPr>
              <a:xfrm>
                <a:off x="892617" y="1746154"/>
                <a:ext cx="398593" cy="314528"/>
              </a:xfrm>
              <a:custGeom>
                <a:avLst/>
                <a:gdLst>
                  <a:gd name="connsiteX0" fmla="*/ 121117 w 398593"/>
                  <a:gd name="connsiteY0" fmla="*/ 232808 h 314528"/>
                  <a:gd name="connsiteX1" fmla="*/ 390675 w 398593"/>
                  <a:gd name="connsiteY1" fmla="*/ 276481 h 314528"/>
                  <a:gd name="connsiteX2" fmla="*/ 391627 w 398593"/>
                  <a:gd name="connsiteY2" fmla="*/ 269835 h 314528"/>
                  <a:gd name="connsiteX3" fmla="*/ 397342 w 398593"/>
                  <a:gd name="connsiteY3" fmla="*/ 252746 h 314528"/>
                  <a:gd name="connsiteX4" fmla="*/ 395437 w 398593"/>
                  <a:gd name="connsiteY4" fmla="*/ 214769 h 314528"/>
                  <a:gd name="connsiteX5" fmla="*/ 243037 w 398593"/>
                  <a:gd name="connsiteY5" fmla="*/ 53368 h 314528"/>
                  <a:gd name="connsiteX6" fmla="*/ 60157 w 398593"/>
                  <a:gd name="connsiteY6" fmla="*/ 1150 h 314528"/>
                  <a:gd name="connsiteX7" fmla="*/ 16342 w 398593"/>
                  <a:gd name="connsiteY7" fmla="*/ 22987 h 314528"/>
                  <a:gd name="connsiteX8" fmla="*/ 2055 w 398593"/>
                  <a:gd name="connsiteY8" fmla="*/ 82800 h 314528"/>
                  <a:gd name="connsiteX9" fmla="*/ 121117 w 398593"/>
                  <a:gd name="connsiteY9" fmla="*/ 232808 h 314528"/>
                  <a:gd name="connsiteX10" fmla="*/ 45870 w 398593"/>
                  <a:gd name="connsiteY10" fmla="*/ 32481 h 314528"/>
                  <a:gd name="connsiteX11" fmla="*/ 76350 w 398593"/>
                  <a:gd name="connsiteY11" fmla="*/ 22037 h 314528"/>
                  <a:gd name="connsiteX12" fmla="*/ 319237 w 398593"/>
                  <a:gd name="connsiteY12" fmla="*/ 135018 h 314528"/>
                  <a:gd name="connsiteX13" fmla="*/ 381150 w 398593"/>
                  <a:gd name="connsiteY13" fmla="*/ 238504 h 314528"/>
                  <a:gd name="connsiteX14" fmla="*/ 339240 w 398593"/>
                  <a:gd name="connsiteY14" fmla="*/ 288823 h 314528"/>
                  <a:gd name="connsiteX15" fmla="*/ 188745 w 398593"/>
                  <a:gd name="connsiteY15" fmla="*/ 258442 h 314528"/>
                  <a:gd name="connsiteX16" fmla="*/ 163027 w 398593"/>
                  <a:gd name="connsiteY16" fmla="*/ 243251 h 314528"/>
                  <a:gd name="connsiteX17" fmla="*/ 100162 w 398593"/>
                  <a:gd name="connsiteY17" fmla="*/ 190084 h 314528"/>
                  <a:gd name="connsiteX18" fmla="*/ 45870 w 398593"/>
                  <a:gd name="connsiteY18" fmla="*/ 134068 h 314528"/>
                  <a:gd name="connsiteX19" fmla="*/ 45870 w 398593"/>
                  <a:gd name="connsiteY19" fmla="*/ 32481 h 3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98593" h="314528">
                    <a:moveTo>
                      <a:pt x="121117" y="232808"/>
                    </a:moveTo>
                    <a:cubicBezTo>
                      <a:pt x="190650" y="291672"/>
                      <a:pt x="315427" y="358131"/>
                      <a:pt x="390675" y="276481"/>
                    </a:cubicBezTo>
                    <a:cubicBezTo>
                      <a:pt x="392580" y="274582"/>
                      <a:pt x="392580" y="271734"/>
                      <a:pt x="391627" y="269835"/>
                    </a:cubicBezTo>
                    <a:cubicBezTo>
                      <a:pt x="394485" y="265088"/>
                      <a:pt x="396390" y="259391"/>
                      <a:pt x="397342" y="252746"/>
                    </a:cubicBezTo>
                    <a:cubicBezTo>
                      <a:pt x="399247" y="242302"/>
                      <a:pt x="399247" y="229010"/>
                      <a:pt x="395437" y="214769"/>
                    </a:cubicBezTo>
                    <a:cubicBezTo>
                      <a:pt x="381150" y="145461"/>
                      <a:pt x="297330" y="89446"/>
                      <a:pt x="243037" y="53368"/>
                    </a:cubicBezTo>
                    <a:cubicBezTo>
                      <a:pt x="189697" y="17290"/>
                      <a:pt x="123975" y="-5496"/>
                      <a:pt x="60157" y="1150"/>
                    </a:cubicBezTo>
                    <a:cubicBezTo>
                      <a:pt x="42060" y="3049"/>
                      <a:pt x="26820" y="11594"/>
                      <a:pt x="16342" y="22987"/>
                    </a:cubicBezTo>
                    <a:cubicBezTo>
                      <a:pt x="3007" y="38177"/>
                      <a:pt x="-3660" y="60014"/>
                      <a:pt x="2055" y="82800"/>
                    </a:cubicBezTo>
                    <a:cubicBezTo>
                      <a:pt x="16342" y="146411"/>
                      <a:pt x="74445" y="192932"/>
                      <a:pt x="121117" y="232808"/>
                    </a:cubicBezTo>
                    <a:close/>
                    <a:moveTo>
                      <a:pt x="45870" y="32481"/>
                    </a:moveTo>
                    <a:cubicBezTo>
                      <a:pt x="53490" y="26784"/>
                      <a:pt x="63967" y="22987"/>
                      <a:pt x="76350" y="22037"/>
                    </a:cubicBezTo>
                    <a:cubicBezTo>
                      <a:pt x="164932" y="13492"/>
                      <a:pt x="256372" y="79952"/>
                      <a:pt x="319237" y="135018"/>
                    </a:cubicBezTo>
                    <a:cubicBezTo>
                      <a:pt x="346860" y="158753"/>
                      <a:pt x="381150" y="202426"/>
                      <a:pt x="381150" y="238504"/>
                    </a:cubicBezTo>
                    <a:cubicBezTo>
                      <a:pt x="381150" y="259391"/>
                      <a:pt x="369720" y="277430"/>
                      <a:pt x="339240" y="288823"/>
                    </a:cubicBezTo>
                    <a:cubicBezTo>
                      <a:pt x="283995" y="307812"/>
                      <a:pt x="234465" y="288823"/>
                      <a:pt x="188745" y="258442"/>
                    </a:cubicBezTo>
                    <a:cubicBezTo>
                      <a:pt x="186840" y="257493"/>
                      <a:pt x="167790" y="246100"/>
                      <a:pt x="163027" y="243251"/>
                    </a:cubicBezTo>
                    <a:cubicBezTo>
                      <a:pt x="140167" y="228061"/>
                      <a:pt x="120165" y="210022"/>
                      <a:pt x="100162" y="190084"/>
                    </a:cubicBezTo>
                    <a:cubicBezTo>
                      <a:pt x="82065" y="171096"/>
                      <a:pt x="62062" y="154006"/>
                      <a:pt x="45870" y="134068"/>
                    </a:cubicBezTo>
                    <a:cubicBezTo>
                      <a:pt x="19200" y="101788"/>
                      <a:pt x="15390" y="54317"/>
                      <a:pt x="45870" y="32481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grpSp>
          <p:nvGrpSpPr>
            <p:cNvPr id="28" name="Графический объект 135">
              <a:extLst>
                <a:ext uri="{FF2B5EF4-FFF2-40B4-BE49-F238E27FC236}">
                  <a16:creationId xmlns:a16="http://schemas.microsoft.com/office/drawing/2014/main" id="{C92F1E7F-D418-9364-4707-0CE09FEB7455}"/>
                </a:ext>
              </a:extLst>
            </p:cNvPr>
            <p:cNvGrpSpPr/>
            <p:nvPr/>
          </p:nvGrpSpPr>
          <p:grpSpPr>
            <a:xfrm rot="11739579">
              <a:off x="2135763" y="1066254"/>
              <a:ext cx="619799" cy="435313"/>
              <a:chOff x="1280434" y="1536153"/>
              <a:chExt cx="481130" cy="337919"/>
            </a:xfrm>
            <a:solidFill>
              <a:schemeClr val="accent2"/>
            </a:solidFill>
          </p:grpSpPr>
          <p:sp>
            <p:nvSpPr>
              <p:cNvPr id="29" name="Freeform 102">
                <a:extLst>
                  <a:ext uri="{FF2B5EF4-FFF2-40B4-BE49-F238E27FC236}">
                    <a16:creationId xmlns:a16="http://schemas.microsoft.com/office/drawing/2014/main" id="{9F2DFCA8-A98B-8253-544D-5F3968A5474D}"/>
                  </a:ext>
                </a:extLst>
              </p:cNvPr>
              <p:cNvSpPr/>
              <p:nvPr/>
            </p:nvSpPr>
            <p:spPr>
              <a:xfrm>
                <a:off x="1280434" y="1571661"/>
                <a:ext cx="481130" cy="302411"/>
              </a:xfrm>
              <a:custGeom>
                <a:avLst/>
                <a:gdLst>
                  <a:gd name="connsiteX0" fmla="*/ 474345 w 481130"/>
                  <a:gd name="connsiteY0" fmla="*/ 55066 h 302411"/>
                  <a:gd name="connsiteX1" fmla="*/ 468630 w 481130"/>
                  <a:gd name="connsiteY1" fmla="*/ 38926 h 302411"/>
                  <a:gd name="connsiteX2" fmla="*/ 445770 w 481130"/>
                  <a:gd name="connsiteY2" fmla="*/ 0 h 302411"/>
                  <a:gd name="connsiteX3" fmla="*/ 448628 w 481130"/>
                  <a:gd name="connsiteY3" fmla="*/ 4747 h 302411"/>
                  <a:gd name="connsiteX4" fmla="*/ 409575 w 481130"/>
                  <a:gd name="connsiteY4" fmla="*/ 143362 h 302411"/>
                  <a:gd name="connsiteX5" fmla="*/ 219075 w 481130"/>
                  <a:gd name="connsiteY5" fmla="*/ 239253 h 302411"/>
                  <a:gd name="connsiteX6" fmla="*/ 43815 w 481130"/>
                  <a:gd name="connsiteY6" fmla="*/ 242101 h 302411"/>
                  <a:gd name="connsiteX7" fmla="*/ 7620 w 481130"/>
                  <a:gd name="connsiteY7" fmla="*/ 215518 h 302411"/>
                  <a:gd name="connsiteX8" fmla="*/ 952 w 481130"/>
                  <a:gd name="connsiteY8" fmla="*/ 204125 h 302411"/>
                  <a:gd name="connsiteX9" fmla="*/ 0 w 481130"/>
                  <a:gd name="connsiteY9" fmla="*/ 199378 h 302411"/>
                  <a:gd name="connsiteX10" fmla="*/ 0 w 481130"/>
                  <a:gd name="connsiteY10" fmla="*/ 201277 h 302411"/>
                  <a:gd name="connsiteX11" fmla="*/ 13335 w 481130"/>
                  <a:gd name="connsiteY11" fmla="*/ 228810 h 302411"/>
                  <a:gd name="connsiteX12" fmla="*/ 21908 w 481130"/>
                  <a:gd name="connsiteY12" fmla="*/ 243051 h 302411"/>
                  <a:gd name="connsiteX13" fmla="*/ 29527 w 481130"/>
                  <a:gd name="connsiteY13" fmla="*/ 255393 h 302411"/>
                  <a:gd name="connsiteX14" fmla="*/ 66675 w 481130"/>
                  <a:gd name="connsiteY14" fmla="*/ 288623 h 302411"/>
                  <a:gd name="connsiteX15" fmla="*/ 241935 w 481130"/>
                  <a:gd name="connsiteY15" fmla="*/ 285775 h 302411"/>
                  <a:gd name="connsiteX16" fmla="*/ 432435 w 481130"/>
                  <a:gd name="connsiteY16" fmla="*/ 189883 h 302411"/>
                  <a:gd name="connsiteX17" fmla="*/ 474345 w 481130"/>
                  <a:gd name="connsiteY17" fmla="*/ 55066 h 302411"/>
                  <a:gd name="connsiteX18" fmla="*/ 54293 w 481130"/>
                  <a:gd name="connsiteY18" fmla="*/ 268685 h 302411"/>
                  <a:gd name="connsiteX19" fmla="*/ 45720 w 481130"/>
                  <a:gd name="connsiteY19" fmla="*/ 270584 h 302411"/>
                  <a:gd name="connsiteX20" fmla="*/ 40005 w 481130"/>
                  <a:gd name="connsiteY20" fmla="*/ 259191 h 302411"/>
                  <a:gd name="connsiteX21" fmla="*/ 39052 w 481130"/>
                  <a:gd name="connsiteY21" fmla="*/ 248747 h 302411"/>
                  <a:gd name="connsiteX22" fmla="*/ 45720 w 481130"/>
                  <a:gd name="connsiteY22" fmla="*/ 245899 h 302411"/>
                  <a:gd name="connsiteX23" fmla="*/ 52388 w 481130"/>
                  <a:gd name="connsiteY23" fmla="*/ 256343 h 302411"/>
                  <a:gd name="connsiteX24" fmla="*/ 54293 w 481130"/>
                  <a:gd name="connsiteY24" fmla="*/ 268685 h 302411"/>
                  <a:gd name="connsiteX25" fmla="*/ 89535 w 481130"/>
                  <a:gd name="connsiteY25" fmla="*/ 282926 h 302411"/>
                  <a:gd name="connsiteX26" fmla="*/ 80010 w 481130"/>
                  <a:gd name="connsiteY26" fmla="*/ 286724 h 302411"/>
                  <a:gd name="connsiteX27" fmla="*/ 71438 w 481130"/>
                  <a:gd name="connsiteY27" fmla="*/ 263938 h 302411"/>
                  <a:gd name="connsiteX28" fmla="*/ 82868 w 481130"/>
                  <a:gd name="connsiteY28" fmla="*/ 261090 h 302411"/>
                  <a:gd name="connsiteX29" fmla="*/ 89535 w 481130"/>
                  <a:gd name="connsiteY29" fmla="*/ 282926 h 302411"/>
                  <a:gd name="connsiteX30" fmla="*/ 112395 w 481130"/>
                  <a:gd name="connsiteY30" fmla="*/ 291471 h 302411"/>
                  <a:gd name="connsiteX31" fmla="*/ 107633 w 481130"/>
                  <a:gd name="connsiteY31" fmla="*/ 279129 h 302411"/>
                  <a:gd name="connsiteX32" fmla="*/ 105727 w 481130"/>
                  <a:gd name="connsiteY32" fmla="*/ 265837 h 302411"/>
                  <a:gd name="connsiteX33" fmla="*/ 116205 w 481130"/>
                  <a:gd name="connsiteY33" fmla="*/ 262989 h 302411"/>
                  <a:gd name="connsiteX34" fmla="*/ 121920 w 481130"/>
                  <a:gd name="connsiteY34" fmla="*/ 274382 h 302411"/>
                  <a:gd name="connsiteX35" fmla="*/ 125730 w 481130"/>
                  <a:gd name="connsiteY35" fmla="*/ 287674 h 302411"/>
                  <a:gd name="connsiteX36" fmla="*/ 112395 w 481130"/>
                  <a:gd name="connsiteY36" fmla="*/ 291471 h 302411"/>
                  <a:gd name="connsiteX37" fmla="*/ 147638 w 481130"/>
                  <a:gd name="connsiteY37" fmla="*/ 288623 h 302411"/>
                  <a:gd name="connsiteX38" fmla="*/ 141923 w 481130"/>
                  <a:gd name="connsiteY38" fmla="*/ 266786 h 302411"/>
                  <a:gd name="connsiteX39" fmla="*/ 154305 w 481130"/>
                  <a:gd name="connsiteY39" fmla="*/ 262989 h 302411"/>
                  <a:gd name="connsiteX40" fmla="*/ 161925 w 481130"/>
                  <a:gd name="connsiteY40" fmla="*/ 284825 h 302411"/>
                  <a:gd name="connsiteX41" fmla="*/ 147638 w 481130"/>
                  <a:gd name="connsiteY41" fmla="*/ 288623 h 302411"/>
                  <a:gd name="connsiteX42" fmla="*/ 202883 w 481130"/>
                  <a:gd name="connsiteY42" fmla="*/ 283876 h 302411"/>
                  <a:gd name="connsiteX43" fmla="*/ 192405 w 481130"/>
                  <a:gd name="connsiteY43" fmla="*/ 288623 h 302411"/>
                  <a:gd name="connsiteX44" fmla="*/ 183833 w 481130"/>
                  <a:gd name="connsiteY44" fmla="*/ 274382 h 302411"/>
                  <a:gd name="connsiteX45" fmla="*/ 180975 w 481130"/>
                  <a:gd name="connsiteY45" fmla="*/ 259191 h 302411"/>
                  <a:gd name="connsiteX46" fmla="*/ 191452 w 481130"/>
                  <a:gd name="connsiteY46" fmla="*/ 256343 h 302411"/>
                  <a:gd name="connsiteX47" fmla="*/ 199073 w 481130"/>
                  <a:gd name="connsiteY47" fmla="*/ 269635 h 302411"/>
                  <a:gd name="connsiteX48" fmla="*/ 202883 w 481130"/>
                  <a:gd name="connsiteY48" fmla="*/ 283876 h 302411"/>
                  <a:gd name="connsiteX49" fmla="*/ 227648 w 481130"/>
                  <a:gd name="connsiteY49" fmla="*/ 279129 h 302411"/>
                  <a:gd name="connsiteX50" fmla="*/ 221933 w 481130"/>
                  <a:gd name="connsiteY50" fmla="*/ 265837 h 302411"/>
                  <a:gd name="connsiteX51" fmla="*/ 219075 w 481130"/>
                  <a:gd name="connsiteY51" fmla="*/ 252545 h 302411"/>
                  <a:gd name="connsiteX52" fmla="*/ 229552 w 481130"/>
                  <a:gd name="connsiteY52" fmla="*/ 247798 h 302411"/>
                  <a:gd name="connsiteX53" fmla="*/ 236220 w 481130"/>
                  <a:gd name="connsiteY53" fmla="*/ 260140 h 302411"/>
                  <a:gd name="connsiteX54" fmla="*/ 240030 w 481130"/>
                  <a:gd name="connsiteY54" fmla="*/ 274382 h 302411"/>
                  <a:gd name="connsiteX55" fmla="*/ 227648 w 481130"/>
                  <a:gd name="connsiteY55" fmla="*/ 279129 h 302411"/>
                  <a:gd name="connsiteX56" fmla="*/ 279083 w 481130"/>
                  <a:gd name="connsiteY56" fmla="*/ 267736 h 302411"/>
                  <a:gd name="connsiteX57" fmla="*/ 267653 w 481130"/>
                  <a:gd name="connsiteY57" fmla="*/ 269635 h 302411"/>
                  <a:gd name="connsiteX58" fmla="*/ 261938 w 481130"/>
                  <a:gd name="connsiteY58" fmla="*/ 256343 h 302411"/>
                  <a:gd name="connsiteX59" fmla="*/ 259080 w 481130"/>
                  <a:gd name="connsiteY59" fmla="*/ 242101 h 302411"/>
                  <a:gd name="connsiteX60" fmla="*/ 271463 w 481130"/>
                  <a:gd name="connsiteY60" fmla="*/ 238304 h 302411"/>
                  <a:gd name="connsiteX61" fmla="*/ 279083 w 481130"/>
                  <a:gd name="connsiteY61" fmla="*/ 267736 h 302411"/>
                  <a:gd name="connsiteX62" fmla="*/ 304800 w 481130"/>
                  <a:gd name="connsiteY62" fmla="*/ 254444 h 302411"/>
                  <a:gd name="connsiteX63" fmla="*/ 295275 w 481130"/>
                  <a:gd name="connsiteY63" fmla="*/ 227860 h 302411"/>
                  <a:gd name="connsiteX64" fmla="*/ 305753 w 481130"/>
                  <a:gd name="connsiteY64" fmla="*/ 225012 h 302411"/>
                  <a:gd name="connsiteX65" fmla="*/ 316230 w 481130"/>
                  <a:gd name="connsiteY65" fmla="*/ 249697 h 302411"/>
                  <a:gd name="connsiteX66" fmla="*/ 304800 w 481130"/>
                  <a:gd name="connsiteY66" fmla="*/ 254444 h 302411"/>
                  <a:gd name="connsiteX67" fmla="*/ 341948 w 481130"/>
                  <a:gd name="connsiteY67" fmla="*/ 238304 h 302411"/>
                  <a:gd name="connsiteX68" fmla="*/ 335280 w 481130"/>
                  <a:gd name="connsiteY68" fmla="*/ 226911 h 302411"/>
                  <a:gd name="connsiteX69" fmla="*/ 330518 w 481130"/>
                  <a:gd name="connsiteY69" fmla="*/ 214568 h 302411"/>
                  <a:gd name="connsiteX70" fmla="*/ 339090 w 481130"/>
                  <a:gd name="connsiteY70" fmla="*/ 207922 h 302411"/>
                  <a:gd name="connsiteX71" fmla="*/ 354330 w 481130"/>
                  <a:gd name="connsiteY71" fmla="*/ 233557 h 302411"/>
                  <a:gd name="connsiteX72" fmla="*/ 341948 w 481130"/>
                  <a:gd name="connsiteY72" fmla="*/ 238304 h 302411"/>
                  <a:gd name="connsiteX73" fmla="*/ 380048 w 481130"/>
                  <a:gd name="connsiteY73" fmla="*/ 218366 h 302411"/>
                  <a:gd name="connsiteX74" fmla="*/ 368618 w 481130"/>
                  <a:gd name="connsiteY74" fmla="*/ 204125 h 302411"/>
                  <a:gd name="connsiteX75" fmla="*/ 364808 w 481130"/>
                  <a:gd name="connsiteY75" fmla="*/ 189883 h 302411"/>
                  <a:gd name="connsiteX76" fmla="*/ 374333 w 481130"/>
                  <a:gd name="connsiteY76" fmla="*/ 186086 h 302411"/>
                  <a:gd name="connsiteX77" fmla="*/ 383858 w 481130"/>
                  <a:gd name="connsiteY77" fmla="*/ 197479 h 302411"/>
                  <a:gd name="connsiteX78" fmla="*/ 390525 w 481130"/>
                  <a:gd name="connsiteY78" fmla="*/ 209821 h 302411"/>
                  <a:gd name="connsiteX79" fmla="*/ 380048 w 481130"/>
                  <a:gd name="connsiteY79" fmla="*/ 218366 h 302411"/>
                  <a:gd name="connsiteX80" fmla="*/ 422910 w 481130"/>
                  <a:gd name="connsiteY80" fmla="*/ 188934 h 302411"/>
                  <a:gd name="connsiteX81" fmla="*/ 413385 w 481130"/>
                  <a:gd name="connsiteY81" fmla="*/ 193681 h 302411"/>
                  <a:gd name="connsiteX82" fmla="*/ 402908 w 481130"/>
                  <a:gd name="connsiteY82" fmla="*/ 184187 h 302411"/>
                  <a:gd name="connsiteX83" fmla="*/ 396240 w 481130"/>
                  <a:gd name="connsiteY83" fmla="*/ 171845 h 302411"/>
                  <a:gd name="connsiteX84" fmla="*/ 405765 w 481130"/>
                  <a:gd name="connsiteY84" fmla="*/ 164249 h 302411"/>
                  <a:gd name="connsiteX85" fmla="*/ 422910 w 481130"/>
                  <a:gd name="connsiteY85" fmla="*/ 188934 h 302411"/>
                  <a:gd name="connsiteX86" fmla="*/ 440055 w 481130"/>
                  <a:gd name="connsiteY86" fmla="*/ 161401 h 302411"/>
                  <a:gd name="connsiteX87" fmla="*/ 430530 w 481130"/>
                  <a:gd name="connsiteY87" fmla="*/ 150008 h 302411"/>
                  <a:gd name="connsiteX88" fmla="*/ 425768 w 481130"/>
                  <a:gd name="connsiteY88" fmla="*/ 137666 h 302411"/>
                  <a:gd name="connsiteX89" fmla="*/ 433388 w 481130"/>
                  <a:gd name="connsiteY89" fmla="*/ 131969 h 302411"/>
                  <a:gd name="connsiteX90" fmla="*/ 442913 w 481130"/>
                  <a:gd name="connsiteY90" fmla="*/ 140514 h 302411"/>
                  <a:gd name="connsiteX91" fmla="*/ 450533 w 481130"/>
                  <a:gd name="connsiteY91" fmla="*/ 152856 h 302411"/>
                  <a:gd name="connsiteX92" fmla="*/ 440055 w 481130"/>
                  <a:gd name="connsiteY92" fmla="*/ 161401 h 302411"/>
                  <a:gd name="connsiteX93" fmla="*/ 461010 w 481130"/>
                  <a:gd name="connsiteY93" fmla="*/ 128171 h 302411"/>
                  <a:gd name="connsiteX94" fmla="*/ 444818 w 481130"/>
                  <a:gd name="connsiteY94" fmla="*/ 106335 h 302411"/>
                  <a:gd name="connsiteX95" fmla="*/ 454343 w 481130"/>
                  <a:gd name="connsiteY95" fmla="*/ 99689 h 302411"/>
                  <a:gd name="connsiteX96" fmla="*/ 463868 w 481130"/>
                  <a:gd name="connsiteY96" fmla="*/ 108234 h 302411"/>
                  <a:gd name="connsiteX97" fmla="*/ 470535 w 481130"/>
                  <a:gd name="connsiteY97" fmla="*/ 120576 h 302411"/>
                  <a:gd name="connsiteX98" fmla="*/ 461010 w 481130"/>
                  <a:gd name="connsiteY98" fmla="*/ 128171 h 302411"/>
                  <a:gd name="connsiteX99" fmla="*/ 472440 w 481130"/>
                  <a:gd name="connsiteY99" fmla="*/ 88296 h 302411"/>
                  <a:gd name="connsiteX100" fmla="*/ 458153 w 481130"/>
                  <a:gd name="connsiteY100" fmla="*/ 70257 h 302411"/>
                  <a:gd name="connsiteX101" fmla="*/ 466725 w 481130"/>
                  <a:gd name="connsiteY101" fmla="*/ 62662 h 302411"/>
                  <a:gd name="connsiteX102" fmla="*/ 478155 w 481130"/>
                  <a:gd name="connsiteY102" fmla="*/ 82599 h 302411"/>
                  <a:gd name="connsiteX103" fmla="*/ 472440 w 481130"/>
                  <a:gd name="connsiteY103" fmla="*/ 88296 h 302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481130" h="302411">
                    <a:moveTo>
                      <a:pt x="474345" y="55066"/>
                    </a:moveTo>
                    <a:cubicBezTo>
                      <a:pt x="472440" y="49370"/>
                      <a:pt x="470535" y="43673"/>
                      <a:pt x="468630" y="38926"/>
                    </a:cubicBezTo>
                    <a:cubicBezTo>
                      <a:pt x="463868" y="25634"/>
                      <a:pt x="456248" y="10444"/>
                      <a:pt x="445770" y="0"/>
                    </a:cubicBezTo>
                    <a:cubicBezTo>
                      <a:pt x="446723" y="949"/>
                      <a:pt x="447675" y="2848"/>
                      <a:pt x="448628" y="4747"/>
                    </a:cubicBezTo>
                    <a:cubicBezTo>
                      <a:pt x="474345" y="48420"/>
                      <a:pt x="441960" y="112031"/>
                      <a:pt x="409575" y="143362"/>
                    </a:cubicBezTo>
                    <a:cubicBezTo>
                      <a:pt x="357188" y="193681"/>
                      <a:pt x="288608" y="224063"/>
                      <a:pt x="219075" y="239253"/>
                    </a:cubicBezTo>
                    <a:cubicBezTo>
                      <a:pt x="165735" y="250646"/>
                      <a:pt x="95250" y="268685"/>
                      <a:pt x="43815" y="242101"/>
                    </a:cubicBezTo>
                    <a:cubicBezTo>
                      <a:pt x="25718" y="232607"/>
                      <a:pt x="16193" y="226911"/>
                      <a:pt x="7620" y="215518"/>
                    </a:cubicBezTo>
                    <a:cubicBezTo>
                      <a:pt x="2858" y="210771"/>
                      <a:pt x="1905" y="206973"/>
                      <a:pt x="952" y="204125"/>
                    </a:cubicBezTo>
                    <a:cubicBezTo>
                      <a:pt x="952" y="202226"/>
                      <a:pt x="0" y="201277"/>
                      <a:pt x="0" y="199378"/>
                    </a:cubicBezTo>
                    <a:cubicBezTo>
                      <a:pt x="0" y="200327"/>
                      <a:pt x="0" y="201277"/>
                      <a:pt x="0" y="201277"/>
                    </a:cubicBezTo>
                    <a:cubicBezTo>
                      <a:pt x="3810" y="210771"/>
                      <a:pt x="8573" y="220265"/>
                      <a:pt x="13335" y="228810"/>
                    </a:cubicBezTo>
                    <a:cubicBezTo>
                      <a:pt x="15240" y="232607"/>
                      <a:pt x="19050" y="238304"/>
                      <a:pt x="21908" y="243051"/>
                    </a:cubicBezTo>
                    <a:cubicBezTo>
                      <a:pt x="22860" y="245899"/>
                      <a:pt x="25718" y="249697"/>
                      <a:pt x="29527" y="255393"/>
                    </a:cubicBezTo>
                    <a:cubicBezTo>
                      <a:pt x="37148" y="267736"/>
                      <a:pt x="48577" y="279129"/>
                      <a:pt x="66675" y="288623"/>
                    </a:cubicBezTo>
                    <a:cubicBezTo>
                      <a:pt x="118110" y="315207"/>
                      <a:pt x="188595" y="297168"/>
                      <a:pt x="241935" y="285775"/>
                    </a:cubicBezTo>
                    <a:cubicBezTo>
                      <a:pt x="312420" y="270584"/>
                      <a:pt x="381000" y="240203"/>
                      <a:pt x="432435" y="189883"/>
                    </a:cubicBezTo>
                    <a:cubicBezTo>
                      <a:pt x="463868" y="159502"/>
                      <a:pt x="495300" y="98739"/>
                      <a:pt x="474345" y="55066"/>
                    </a:cubicBezTo>
                    <a:close/>
                    <a:moveTo>
                      <a:pt x="54293" y="268685"/>
                    </a:moveTo>
                    <a:cubicBezTo>
                      <a:pt x="52388" y="273432"/>
                      <a:pt x="49530" y="273432"/>
                      <a:pt x="45720" y="270584"/>
                    </a:cubicBezTo>
                    <a:cubicBezTo>
                      <a:pt x="41910" y="267736"/>
                      <a:pt x="40958" y="262989"/>
                      <a:pt x="40005" y="259191"/>
                    </a:cubicBezTo>
                    <a:cubicBezTo>
                      <a:pt x="39052" y="255393"/>
                      <a:pt x="37148" y="252545"/>
                      <a:pt x="39052" y="248747"/>
                    </a:cubicBezTo>
                    <a:cubicBezTo>
                      <a:pt x="40005" y="244950"/>
                      <a:pt x="41910" y="244000"/>
                      <a:pt x="45720" y="245899"/>
                    </a:cubicBezTo>
                    <a:cubicBezTo>
                      <a:pt x="49530" y="248747"/>
                      <a:pt x="50483" y="251596"/>
                      <a:pt x="52388" y="256343"/>
                    </a:cubicBezTo>
                    <a:cubicBezTo>
                      <a:pt x="53340" y="260140"/>
                      <a:pt x="55245" y="263938"/>
                      <a:pt x="54293" y="268685"/>
                    </a:cubicBezTo>
                    <a:close/>
                    <a:moveTo>
                      <a:pt x="89535" y="282926"/>
                    </a:moveTo>
                    <a:cubicBezTo>
                      <a:pt x="88583" y="286724"/>
                      <a:pt x="83820" y="289572"/>
                      <a:pt x="80010" y="286724"/>
                    </a:cubicBezTo>
                    <a:cubicBezTo>
                      <a:pt x="73343" y="281977"/>
                      <a:pt x="71438" y="271533"/>
                      <a:pt x="71438" y="263938"/>
                    </a:cubicBezTo>
                    <a:cubicBezTo>
                      <a:pt x="71438" y="257292"/>
                      <a:pt x="79058" y="255393"/>
                      <a:pt x="82868" y="261090"/>
                    </a:cubicBezTo>
                    <a:cubicBezTo>
                      <a:pt x="86677" y="265837"/>
                      <a:pt x="91440" y="276281"/>
                      <a:pt x="89535" y="282926"/>
                    </a:cubicBezTo>
                    <a:close/>
                    <a:moveTo>
                      <a:pt x="112395" y="291471"/>
                    </a:moveTo>
                    <a:cubicBezTo>
                      <a:pt x="109538" y="287674"/>
                      <a:pt x="108585" y="282926"/>
                      <a:pt x="107633" y="279129"/>
                    </a:cubicBezTo>
                    <a:cubicBezTo>
                      <a:pt x="106680" y="274382"/>
                      <a:pt x="104775" y="270584"/>
                      <a:pt x="105727" y="265837"/>
                    </a:cubicBezTo>
                    <a:cubicBezTo>
                      <a:pt x="107633" y="261090"/>
                      <a:pt x="112395" y="260140"/>
                      <a:pt x="116205" y="262989"/>
                    </a:cubicBezTo>
                    <a:cubicBezTo>
                      <a:pt x="119063" y="265837"/>
                      <a:pt x="120015" y="270584"/>
                      <a:pt x="121920" y="274382"/>
                    </a:cubicBezTo>
                    <a:cubicBezTo>
                      <a:pt x="123825" y="279129"/>
                      <a:pt x="125730" y="282926"/>
                      <a:pt x="125730" y="287674"/>
                    </a:cubicBezTo>
                    <a:cubicBezTo>
                      <a:pt x="125730" y="295269"/>
                      <a:pt x="117158" y="297168"/>
                      <a:pt x="112395" y="291471"/>
                    </a:cubicBezTo>
                    <a:close/>
                    <a:moveTo>
                      <a:pt x="147638" y="288623"/>
                    </a:moveTo>
                    <a:cubicBezTo>
                      <a:pt x="144780" y="281977"/>
                      <a:pt x="142875" y="274382"/>
                      <a:pt x="141923" y="266786"/>
                    </a:cubicBezTo>
                    <a:cubicBezTo>
                      <a:pt x="140970" y="260140"/>
                      <a:pt x="151448" y="257292"/>
                      <a:pt x="154305" y="262989"/>
                    </a:cubicBezTo>
                    <a:cubicBezTo>
                      <a:pt x="157163" y="269635"/>
                      <a:pt x="160020" y="277230"/>
                      <a:pt x="161925" y="284825"/>
                    </a:cubicBezTo>
                    <a:cubicBezTo>
                      <a:pt x="164783" y="294319"/>
                      <a:pt x="151448" y="298117"/>
                      <a:pt x="147638" y="288623"/>
                    </a:cubicBezTo>
                    <a:close/>
                    <a:moveTo>
                      <a:pt x="202883" y="283876"/>
                    </a:moveTo>
                    <a:cubicBezTo>
                      <a:pt x="200977" y="288623"/>
                      <a:pt x="196215" y="290522"/>
                      <a:pt x="192405" y="288623"/>
                    </a:cubicBezTo>
                    <a:cubicBezTo>
                      <a:pt x="187643" y="285775"/>
                      <a:pt x="185738" y="280078"/>
                      <a:pt x="183833" y="274382"/>
                    </a:cubicBezTo>
                    <a:cubicBezTo>
                      <a:pt x="181927" y="269635"/>
                      <a:pt x="180023" y="264887"/>
                      <a:pt x="180975" y="259191"/>
                    </a:cubicBezTo>
                    <a:cubicBezTo>
                      <a:pt x="181927" y="254444"/>
                      <a:pt x="188595" y="253494"/>
                      <a:pt x="191452" y="256343"/>
                    </a:cubicBezTo>
                    <a:cubicBezTo>
                      <a:pt x="195263" y="260140"/>
                      <a:pt x="197168" y="264887"/>
                      <a:pt x="199073" y="269635"/>
                    </a:cubicBezTo>
                    <a:cubicBezTo>
                      <a:pt x="200977" y="274382"/>
                      <a:pt x="204788" y="279129"/>
                      <a:pt x="202883" y="283876"/>
                    </a:cubicBezTo>
                    <a:close/>
                    <a:moveTo>
                      <a:pt x="227648" y="279129"/>
                    </a:moveTo>
                    <a:cubicBezTo>
                      <a:pt x="223838" y="275331"/>
                      <a:pt x="222885" y="270584"/>
                      <a:pt x="221933" y="265837"/>
                    </a:cubicBezTo>
                    <a:cubicBezTo>
                      <a:pt x="220980" y="261090"/>
                      <a:pt x="219075" y="257292"/>
                      <a:pt x="219075" y="252545"/>
                    </a:cubicBezTo>
                    <a:cubicBezTo>
                      <a:pt x="219075" y="246849"/>
                      <a:pt x="226695" y="244000"/>
                      <a:pt x="229552" y="247798"/>
                    </a:cubicBezTo>
                    <a:cubicBezTo>
                      <a:pt x="232410" y="251596"/>
                      <a:pt x="234315" y="255393"/>
                      <a:pt x="236220" y="260140"/>
                    </a:cubicBezTo>
                    <a:cubicBezTo>
                      <a:pt x="238125" y="264887"/>
                      <a:pt x="240983" y="269635"/>
                      <a:pt x="240030" y="274382"/>
                    </a:cubicBezTo>
                    <a:cubicBezTo>
                      <a:pt x="239077" y="280078"/>
                      <a:pt x="232410" y="282926"/>
                      <a:pt x="227648" y="279129"/>
                    </a:cubicBezTo>
                    <a:close/>
                    <a:moveTo>
                      <a:pt x="279083" y="267736"/>
                    </a:moveTo>
                    <a:cubicBezTo>
                      <a:pt x="277178" y="272483"/>
                      <a:pt x="270510" y="272483"/>
                      <a:pt x="267653" y="269635"/>
                    </a:cubicBezTo>
                    <a:cubicBezTo>
                      <a:pt x="263843" y="265837"/>
                      <a:pt x="263843" y="261090"/>
                      <a:pt x="261938" y="256343"/>
                    </a:cubicBezTo>
                    <a:cubicBezTo>
                      <a:pt x="260033" y="251596"/>
                      <a:pt x="259080" y="246849"/>
                      <a:pt x="259080" y="242101"/>
                    </a:cubicBezTo>
                    <a:cubicBezTo>
                      <a:pt x="259080" y="235456"/>
                      <a:pt x="268605" y="233557"/>
                      <a:pt x="271463" y="238304"/>
                    </a:cubicBezTo>
                    <a:cubicBezTo>
                      <a:pt x="275273" y="245899"/>
                      <a:pt x="282893" y="259191"/>
                      <a:pt x="279083" y="267736"/>
                    </a:cubicBezTo>
                    <a:close/>
                    <a:moveTo>
                      <a:pt x="304800" y="254444"/>
                    </a:moveTo>
                    <a:cubicBezTo>
                      <a:pt x="299085" y="247798"/>
                      <a:pt x="296228" y="236405"/>
                      <a:pt x="295275" y="227860"/>
                    </a:cubicBezTo>
                    <a:cubicBezTo>
                      <a:pt x="294323" y="221214"/>
                      <a:pt x="302895" y="220265"/>
                      <a:pt x="305753" y="225012"/>
                    </a:cubicBezTo>
                    <a:cubicBezTo>
                      <a:pt x="310515" y="231658"/>
                      <a:pt x="315278" y="241152"/>
                      <a:pt x="316230" y="249697"/>
                    </a:cubicBezTo>
                    <a:cubicBezTo>
                      <a:pt x="317183" y="256343"/>
                      <a:pt x="308610" y="259191"/>
                      <a:pt x="304800" y="254444"/>
                    </a:cubicBezTo>
                    <a:close/>
                    <a:moveTo>
                      <a:pt x="341948" y="238304"/>
                    </a:moveTo>
                    <a:cubicBezTo>
                      <a:pt x="338138" y="235456"/>
                      <a:pt x="337185" y="230708"/>
                      <a:pt x="335280" y="226911"/>
                    </a:cubicBezTo>
                    <a:cubicBezTo>
                      <a:pt x="333375" y="224063"/>
                      <a:pt x="331470" y="218366"/>
                      <a:pt x="330518" y="214568"/>
                    </a:cubicBezTo>
                    <a:cubicBezTo>
                      <a:pt x="329565" y="209821"/>
                      <a:pt x="334328" y="206024"/>
                      <a:pt x="339090" y="207922"/>
                    </a:cubicBezTo>
                    <a:cubicBezTo>
                      <a:pt x="345758" y="211720"/>
                      <a:pt x="353378" y="225961"/>
                      <a:pt x="354330" y="233557"/>
                    </a:cubicBezTo>
                    <a:cubicBezTo>
                      <a:pt x="354330" y="240203"/>
                      <a:pt x="346710" y="243051"/>
                      <a:pt x="341948" y="238304"/>
                    </a:cubicBezTo>
                    <a:close/>
                    <a:moveTo>
                      <a:pt x="380048" y="218366"/>
                    </a:moveTo>
                    <a:cubicBezTo>
                      <a:pt x="375285" y="216467"/>
                      <a:pt x="371475" y="208872"/>
                      <a:pt x="368618" y="204125"/>
                    </a:cubicBezTo>
                    <a:cubicBezTo>
                      <a:pt x="365760" y="199378"/>
                      <a:pt x="363855" y="195580"/>
                      <a:pt x="364808" y="189883"/>
                    </a:cubicBezTo>
                    <a:cubicBezTo>
                      <a:pt x="365760" y="185136"/>
                      <a:pt x="370523" y="184187"/>
                      <a:pt x="374333" y="186086"/>
                    </a:cubicBezTo>
                    <a:cubicBezTo>
                      <a:pt x="379095" y="187985"/>
                      <a:pt x="381000" y="193681"/>
                      <a:pt x="383858" y="197479"/>
                    </a:cubicBezTo>
                    <a:cubicBezTo>
                      <a:pt x="385763" y="201277"/>
                      <a:pt x="389573" y="205074"/>
                      <a:pt x="390525" y="209821"/>
                    </a:cubicBezTo>
                    <a:cubicBezTo>
                      <a:pt x="391478" y="216467"/>
                      <a:pt x="385763" y="220265"/>
                      <a:pt x="380048" y="218366"/>
                    </a:cubicBezTo>
                    <a:close/>
                    <a:moveTo>
                      <a:pt x="422910" y="188934"/>
                    </a:moveTo>
                    <a:cubicBezTo>
                      <a:pt x="421958" y="193681"/>
                      <a:pt x="417195" y="194631"/>
                      <a:pt x="413385" y="193681"/>
                    </a:cubicBezTo>
                    <a:cubicBezTo>
                      <a:pt x="407670" y="192732"/>
                      <a:pt x="405765" y="187985"/>
                      <a:pt x="402908" y="184187"/>
                    </a:cubicBezTo>
                    <a:cubicBezTo>
                      <a:pt x="400050" y="180389"/>
                      <a:pt x="398145" y="176592"/>
                      <a:pt x="396240" y="171845"/>
                    </a:cubicBezTo>
                    <a:cubicBezTo>
                      <a:pt x="394335" y="166148"/>
                      <a:pt x="401003" y="162350"/>
                      <a:pt x="405765" y="164249"/>
                    </a:cubicBezTo>
                    <a:cubicBezTo>
                      <a:pt x="414338" y="168996"/>
                      <a:pt x="424815" y="179440"/>
                      <a:pt x="422910" y="188934"/>
                    </a:cubicBezTo>
                    <a:close/>
                    <a:moveTo>
                      <a:pt x="440055" y="161401"/>
                    </a:moveTo>
                    <a:cubicBezTo>
                      <a:pt x="435293" y="159502"/>
                      <a:pt x="433388" y="154755"/>
                      <a:pt x="430530" y="150008"/>
                    </a:cubicBezTo>
                    <a:cubicBezTo>
                      <a:pt x="428625" y="146210"/>
                      <a:pt x="424815" y="142413"/>
                      <a:pt x="425768" y="137666"/>
                    </a:cubicBezTo>
                    <a:cubicBezTo>
                      <a:pt x="425768" y="133868"/>
                      <a:pt x="429578" y="130070"/>
                      <a:pt x="433388" y="131969"/>
                    </a:cubicBezTo>
                    <a:cubicBezTo>
                      <a:pt x="438150" y="132918"/>
                      <a:pt x="441008" y="136716"/>
                      <a:pt x="442913" y="140514"/>
                    </a:cubicBezTo>
                    <a:cubicBezTo>
                      <a:pt x="445770" y="144311"/>
                      <a:pt x="449580" y="148109"/>
                      <a:pt x="450533" y="152856"/>
                    </a:cubicBezTo>
                    <a:cubicBezTo>
                      <a:pt x="452438" y="159502"/>
                      <a:pt x="446723" y="164249"/>
                      <a:pt x="440055" y="161401"/>
                    </a:cubicBezTo>
                    <a:close/>
                    <a:moveTo>
                      <a:pt x="461010" y="128171"/>
                    </a:moveTo>
                    <a:cubicBezTo>
                      <a:pt x="453390" y="123424"/>
                      <a:pt x="447675" y="113930"/>
                      <a:pt x="444818" y="106335"/>
                    </a:cubicBezTo>
                    <a:cubicBezTo>
                      <a:pt x="442913" y="101588"/>
                      <a:pt x="449580" y="96841"/>
                      <a:pt x="454343" y="99689"/>
                    </a:cubicBezTo>
                    <a:cubicBezTo>
                      <a:pt x="458153" y="101588"/>
                      <a:pt x="461010" y="105385"/>
                      <a:pt x="463868" y="108234"/>
                    </a:cubicBezTo>
                    <a:cubicBezTo>
                      <a:pt x="466725" y="112031"/>
                      <a:pt x="470535" y="115829"/>
                      <a:pt x="470535" y="120576"/>
                    </a:cubicBezTo>
                    <a:cubicBezTo>
                      <a:pt x="470535" y="126273"/>
                      <a:pt x="464820" y="131020"/>
                      <a:pt x="461010" y="128171"/>
                    </a:cubicBezTo>
                    <a:close/>
                    <a:moveTo>
                      <a:pt x="472440" y="88296"/>
                    </a:moveTo>
                    <a:cubicBezTo>
                      <a:pt x="466725" y="84498"/>
                      <a:pt x="461963" y="76903"/>
                      <a:pt x="458153" y="70257"/>
                    </a:cubicBezTo>
                    <a:cubicBezTo>
                      <a:pt x="454343" y="63611"/>
                      <a:pt x="461963" y="56016"/>
                      <a:pt x="466725" y="62662"/>
                    </a:cubicBezTo>
                    <a:cubicBezTo>
                      <a:pt x="471488" y="69307"/>
                      <a:pt x="478155" y="73105"/>
                      <a:pt x="478155" y="82599"/>
                    </a:cubicBezTo>
                    <a:cubicBezTo>
                      <a:pt x="480060" y="87346"/>
                      <a:pt x="477203" y="91144"/>
                      <a:pt x="472440" y="88296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0" name="Freeform 103">
                <a:extLst>
                  <a:ext uri="{FF2B5EF4-FFF2-40B4-BE49-F238E27FC236}">
                    <a16:creationId xmlns:a16="http://schemas.microsoft.com/office/drawing/2014/main" id="{1CD45C80-2FAA-B3C7-7F9E-5048197F9533}"/>
                  </a:ext>
                </a:extLst>
              </p:cNvPr>
              <p:cNvSpPr/>
              <p:nvPr/>
            </p:nvSpPr>
            <p:spPr>
              <a:xfrm>
                <a:off x="1292593" y="1536153"/>
                <a:ext cx="423723" cy="274114"/>
              </a:xfrm>
              <a:custGeom>
                <a:avLst/>
                <a:gdLst>
                  <a:gd name="connsiteX0" fmla="*/ 44040 w 423723"/>
                  <a:gd name="connsiteY0" fmla="*/ 264317 h 274114"/>
                  <a:gd name="connsiteX1" fmla="*/ 234540 w 423723"/>
                  <a:gd name="connsiteY1" fmla="*/ 248177 h 274114"/>
                  <a:gd name="connsiteX2" fmla="*/ 420277 w 423723"/>
                  <a:gd name="connsiteY2" fmla="*/ 47850 h 274114"/>
                  <a:gd name="connsiteX3" fmla="*/ 415515 w 423723"/>
                  <a:gd name="connsiteY3" fmla="*/ 43103 h 274114"/>
                  <a:gd name="connsiteX4" fmla="*/ 404085 w 423723"/>
                  <a:gd name="connsiteY4" fmla="*/ 28862 h 274114"/>
                  <a:gd name="connsiteX5" fmla="*/ 371700 w 423723"/>
                  <a:gd name="connsiteY5" fmla="*/ 8924 h 274114"/>
                  <a:gd name="connsiteX6" fmla="*/ 152625 w 423723"/>
                  <a:gd name="connsiteY6" fmla="*/ 45951 h 274114"/>
                  <a:gd name="connsiteX7" fmla="*/ 7845 w 423723"/>
                  <a:gd name="connsiteY7" fmla="*/ 169375 h 274114"/>
                  <a:gd name="connsiteX8" fmla="*/ 2130 w 423723"/>
                  <a:gd name="connsiteY8" fmla="*/ 217796 h 274114"/>
                  <a:gd name="connsiteX9" fmla="*/ 44040 w 423723"/>
                  <a:gd name="connsiteY9" fmla="*/ 264317 h 274114"/>
                  <a:gd name="connsiteX10" fmla="*/ 32610 w 423723"/>
                  <a:gd name="connsiteY10" fmla="*/ 169375 h 274114"/>
                  <a:gd name="connsiteX11" fmla="*/ 261210 w 423723"/>
                  <a:gd name="connsiteY11" fmla="*/ 29811 h 274114"/>
                  <a:gd name="connsiteX12" fmla="*/ 382177 w 423723"/>
                  <a:gd name="connsiteY12" fmla="*/ 35507 h 274114"/>
                  <a:gd name="connsiteX13" fmla="*/ 401227 w 423723"/>
                  <a:gd name="connsiteY13" fmla="*/ 98169 h 274114"/>
                  <a:gd name="connsiteX14" fmla="*/ 292642 w 423723"/>
                  <a:gd name="connsiteY14" fmla="*/ 206403 h 274114"/>
                  <a:gd name="connsiteX15" fmla="*/ 265972 w 423723"/>
                  <a:gd name="connsiteY15" fmla="*/ 218745 h 274114"/>
                  <a:gd name="connsiteX16" fmla="*/ 186915 w 423723"/>
                  <a:gd name="connsiteY16" fmla="*/ 241531 h 274114"/>
                  <a:gd name="connsiteX17" fmla="*/ 109762 w 423723"/>
                  <a:gd name="connsiteY17" fmla="*/ 255772 h 274114"/>
                  <a:gd name="connsiteX18" fmla="*/ 25942 w 423723"/>
                  <a:gd name="connsiteY18" fmla="*/ 200706 h 274114"/>
                  <a:gd name="connsiteX19" fmla="*/ 32610 w 423723"/>
                  <a:gd name="connsiteY19" fmla="*/ 169375 h 2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23723" h="274114">
                    <a:moveTo>
                      <a:pt x="44040" y="264317"/>
                    </a:moveTo>
                    <a:cubicBezTo>
                      <a:pt x="104047" y="287103"/>
                      <a:pt x="175485" y="265267"/>
                      <a:pt x="234540" y="248177"/>
                    </a:cubicBezTo>
                    <a:cubicBezTo>
                      <a:pt x="322170" y="222543"/>
                      <a:pt x="445995" y="156084"/>
                      <a:pt x="420277" y="47850"/>
                    </a:cubicBezTo>
                    <a:cubicBezTo>
                      <a:pt x="419325" y="45002"/>
                      <a:pt x="417420" y="44052"/>
                      <a:pt x="415515" y="43103"/>
                    </a:cubicBezTo>
                    <a:cubicBezTo>
                      <a:pt x="412657" y="38356"/>
                      <a:pt x="408847" y="33609"/>
                      <a:pt x="404085" y="28862"/>
                    </a:cubicBezTo>
                    <a:cubicBezTo>
                      <a:pt x="395512" y="21266"/>
                      <a:pt x="385035" y="14620"/>
                      <a:pt x="371700" y="8924"/>
                    </a:cubicBezTo>
                    <a:cubicBezTo>
                      <a:pt x="305977" y="-17660"/>
                      <a:pt x="212632" y="21266"/>
                      <a:pt x="152625" y="45951"/>
                    </a:cubicBezTo>
                    <a:cubicBezTo>
                      <a:pt x="93570" y="70636"/>
                      <a:pt x="37372" y="112410"/>
                      <a:pt x="7845" y="169375"/>
                    </a:cubicBezTo>
                    <a:cubicBezTo>
                      <a:pt x="-728" y="185515"/>
                      <a:pt x="-1680" y="202605"/>
                      <a:pt x="2130" y="217796"/>
                    </a:cubicBezTo>
                    <a:cubicBezTo>
                      <a:pt x="7845" y="238683"/>
                      <a:pt x="22132" y="255772"/>
                      <a:pt x="44040" y="264317"/>
                    </a:cubicBezTo>
                    <a:close/>
                    <a:moveTo>
                      <a:pt x="32610" y="169375"/>
                    </a:moveTo>
                    <a:cubicBezTo>
                      <a:pt x="74520" y="90574"/>
                      <a:pt x="180247" y="51648"/>
                      <a:pt x="261210" y="29811"/>
                    </a:cubicBezTo>
                    <a:cubicBezTo>
                      <a:pt x="297405" y="20317"/>
                      <a:pt x="351697" y="15570"/>
                      <a:pt x="382177" y="35507"/>
                    </a:cubicBezTo>
                    <a:cubicBezTo>
                      <a:pt x="400275" y="46900"/>
                      <a:pt x="408847" y="65889"/>
                      <a:pt x="401227" y="98169"/>
                    </a:cubicBezTo>
                    <a:cubicBezTo>
                      <a:pt x="386940" y="154185"/>
                      <a:pt x="343125" y="185515"/>
                      <a:pt x="292642" y="206403"/>
                    </a:cubicBezTo>
                    <a:cubicBezTo>
                      <a:pt x="290737" y="207352"/>
                      <a:pt x="269782" y="216846"/>
                      <a:pt x="265972" y="218745"/>
                    </a:cubicBezTo>
                    <a:cubicBezTo>
                      <a:pt x="240255" y="229189"/>
                      <a:pt x="213585" y="235835"/>
                      <a:pt x="186915" y="241531"/>
                    </a:cubicBezTo>
                    <a:cubicBezTo>
                      <a:pt x="161197" y="246278"/>
                      <a:pt x="136432" y="252924"/>
                      <a:pt x="109762" y="255772"/>
                    </a:cubicBezTo>
                    <a:cubicBezTo>
                      <a:pt x="68805" y="260519"/>
                      <a:pt x="26895" y="236784"/>
                      <a:pt x="25942" y="200706"/>
                    </a:cubicBezTo>
                    <a:cubicBezTo>
                      <a:pt x="24990" y="190263"/>
                      <a:pt x="26895" y="179819"/>
                      <a:pt x="32610" y="169375"/>
                    </a:cubicBezTo>
                    <a:close/>
                  </a:path>
                </a:pathLst>
              </a:custGeom>
              <a:grpFill/>
              <a:ln w="2857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4678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, слайд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E8EFA1-C60D-460D-4EDB-024647D94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826988" cy="6858000"/>
          </a:xfrm>
          <a:prstGeom prst="rect">
            <a:avLst/>
          </a:prstGeom>
          <a:solidFill>
            <a:schemeClr val="accent1">
              <a:lumMod val="90000"/>
              <a:lumOff val="1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653976" y="359495"/>
            <a:ext cx="5891752" cy="4613618"/>
          </a:xfrm>
        </p:spPr>
        <p:txBody>
          <a:bodyPr lIns="0" tIns="0" rIns="0" bIns="0" rtlCol="0" anchor="b" anchorCtr="0">
            <a:noAutofit/>
          </a:bodyPr>
          <a:lstStyle>
            <a:lvl1pPr algn="l">
              <a:defRPr lang="ru-RU" sz="6000" b="1" cap="none" spc="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653976" y="5113530"/>
            <a:ext cx="5891752" cy="1011226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buNone/>
              <a:defRPr lang="ru-RU"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2D7AF6D9-A118-43B0-DB95-04A38F6703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6272" y="1430338"/>
            <a:ext cx="4370228" cy="4379912"/>
          </a:xfrm>
          <a:custGeom>
            <a:avLst/>
            <a:gdLst>
              <a:gd name="connsiteX0" fmla="*/ 2976027 w 4370228"/>
              <a:gd name="connsiteY0" fmla="*/ 910947 h 4379912"/>
              <a:gd name="connsiteX1" fmla="*/ 2972784 w 4370228"/>
              <a:gd name="connsiteY1" fmla="*/ 912900 h 4379912"/>
              <a:gd name="connsiteX2" fmla="*/ 2976027 w 4370228"/>
              <a:gd name="connsiteY2" fmla="*/ 910947 h 4379912"/>
              <a:gd name="connsiteX3" fmla="*/ 2185114 w 4370228"/>
              <a:gd name="connsiteY3" fmla="*/ 0 h 4379912"/>
              <a:gd name="connsiteX4" fmla="*/ 3226669 w 4370228"/>
              <a:gd name="connsiteY4" fmla="*/ 264316 h 4379912"/>
              <a:gd name="connsiteX5" fmla="*/ 3274802 w 4370228"/>
              <a:gd name="connsiteY5" fmla="*/ 293622 h 4379912"/>
              <a:gd name="connsiteX6" fmla="*/ 3258094 w 4370228"/>
              <a:gd name="connsiteY6" fmla="*/ 447247 h 4379912"/>
              <a:gd name="connsiteX7" fmla="*/ 3006105 w 4370228"/>
              <a:gd name="connsiteY7" fmla="*/ 403118 h 4379912"/>
              <a:gd name="connsiteX8" fmla="*/ 2991163 w 4370228"/>
              <a:gd name="connsiteY8" fmla="*/ 407664 h 4379912"/>
              <a:gd name="connsiteX9" fmla="*/ 2987920 w 4370228"/>
              <a:gd name="connsiteY9" fmla="*/ 409617 h 4379912"/>
              <a:gd name="connsiteX10" fmla="*/ 2978880 w 4370228"/>
              <a:gd name="connsiteY10" fmla="*/ 423965 h 4379912"/>
              <a:gd name="connsiteX11" fmla="*/ 2938275 w 4370228"/>
              <a:gd name="connsiteY11" fmla="*/ 906972 h 4379912"/>
              <a:gd name="connsiteX12" fmla="*/ 2957258 w 4370228"/>
              <a:gd name="connsiteY12" fmla="*/ 931155 h 4379912"/>
              <a:gd name="connsiteX13" fmla="*/ 2968956 w 4370228"/>
              <a:gd name="connsiteY13" fmla="*/ 928561 h 4379912"/>
              <a:gd name="connsiteX14" fmla="*/ 2987726 w 4370228"/>
              <a:gd name="connsiteY14" fmla="*/ 908354 h 4379912"/>
              <a:gd name="connsiteX15" fmla="*/ 3025195 w 4370228"/>
              <a:gd name="connsiteY15" fmla="*/ 449496 h 4379912"/>
              <a:gd name="connsiteX16" fmla="*/ 3277185 w 4370228"/>
              <a:gd name="connsiteY16" fmla="*/ 493626 h 4379912"/>
              <a:gd name="connsiteX17" fmla="*/ 3292126 w 4370228"/>
              <a:gd name="connsiteY17" fmla="*/ 489079 h 4379912"/>
              <a:gd name="connsiteX18" fmla="*/ 3304409 w 4370228"/>
              <a:gd name="connsiteY18" fmla="*/ 472779 h 4379912"/>
              <a:gd name="connsiteX19" fmla="*/ 3320845 w 4370228"/>
              <a:gd name="connsiteY19" fmla="*/ 321656 h 4379912"/>
              <a:gd name="connsiteX20" fmla="*/ 3406832 w 4370228"/>
              <a:gd name="connsiteY20" fmla="*/ 374010 h 4379912"/>
              <a:gd name="connsiteX21" fmla="*/ 3615109 w 4370228"/>
              <a:gd name="connsiteY21" fmla="*/ 534027 h 4379912"/>
              <a:gd name="connsiteX22" fmla="*/ 3658062 w 4370228"/>
              <a:gd name="connsiteY22" fmla="*/ 576060 h 4379912"/>
              <a:gd name="connsiteX23" fmla="*/ 3657853 w 4370228"/>
              <a:gd name="connsiteY23" fmla="*/ 576416 h 4379912"/>
              <a:gd name="connsiteX24" fmla="*/ 3512166 w 4370228"/>
              <a:gd name="connsiteY24" fmla="*/ 749413 h 4379912"/>
              <a:gd name="connsiteX25" fmla="*/ 3508424 w 4370228"/>
              <a:gd name="connsiteY25" fmla="*/ 749990 h 4379912"/>
              <a:gd name="connsiteX26" fmla="*/ 3454291 w 4370228"/>
              <a:gd name="connsiteY26" fmla="*/ 746774 h 4379912"/>
              <a:gd name="connsiteX27" fmla="*/ 3395835 w 4370228"/>
              <a:gd name="connsiteY27" fmla="*/ 740364 h 4379912"/>
              <a:gd name="connsiteX28" fmla="*/ 3380866 w 4370228"/>
              <a:gd name="connsiteY28" fmla="*/ 742676 h 4379912"/>
              <a:gd name="connsiteX29" fmla="*/ 3226117 w 4370228"/>
              <a:gd name="connsiteY29" fmla="*/ 832175 h 4379912"/>
              <a:gd name="connsiteX30" fmla="*/ 3093152 w 4370228"/>
              <a:gd name="connsiteY30" fmla="*/ 1037938 h 4379912"/>
              <a:gd name="connsiteX31" fmla="*/ 3100968 w 4370228"/>
              <a:gd name="connsiteY31" fmla="*/ 1063744 h 4379912"/>
              <a:gd name="connsiteX32" fmla="*/ 3112776 w 4370228"/>
              <a:gd name="connsiteY32" fmla="*/ 1065779 h 4379912"/>
              <a:gd name="connsiteX33" fmla="*/ 3126579 w 4370228"/>
              <a:gd name="connsiteY33" fmla="*/ 1055929 h 4379912"/>
              <a:gd name="connsiteX34" fmla="*/ 3253225 w 4370228"/>
              <a:gd name="connsiteY34" fmla="*/ 858861 h 4379912"/>
              <a:gd name="connsiteX35" fmla="*/ 3386687 w 4370228"/>
              <a:gd name="connsiteY35" fmla="*/ 780366 h 4379912"/>
              <a:gd name="connsiteX36" fmla="*/ 3397913 w 4370228"/>
              <a:gd name="connsiteY36" fmla="*/ 778633 h 4379912"/>
              <a:gd name="connsiteX37" fmla="*/ 3444562 w 4370228"/>
              <a:gd name="connsiteY37" fmla="*/ 783006 h 4379912"/>
              <a:gd name="connsiteX38" fmla="*/ 3514244 w 4370228"/>
              <a:gd name="connsiteY38" fmla="*/ 787682 h 4379912"/>
              <a:gd name="connsiteX39" fmla="*/ 3521728 w 4370228"/>
              <a:gd name="connsiteY39" fmla="*/ 786526 h 4379912"/>
              <a:gd name="connsiteX40" fmla="*/ 3662975 w 4370228"/>
              <a:gd name="connsiteY40" fmla="*/ 654554 h 4379912"/>
              <a:gd name="connsiteX41" fmla="*/ 3688619 w 4370228"/>
              <a:gd name="connsiteY41" fmla="*/ 605963 h 4379912"/>
              <a:gd name="connsiteX42" fmla="*/ 3802575 w 4370228"/>
              <a:gd name="connsiteY42" fmla="*/ 717479 h 4379912"/>
              <a:gd name="connsiteX43" fmla="*/ 4370228 w 4370228"/>
              <a:gd name="connsiteY43" fmla="*/ 2189956 h 4379912"/>
              <a:gd name="connsiteX44" fmla="*/ 2185114 w 4370228"/>
              <a:gd name="connsiteY44" fmla="*/ 4379912 h 4379912"/>
              <a:gd name="connsiteX45" fmla="*/ 0 w 4370228"/>
              <a:gd name="connsiteY45" fmla="*/ 2189956 h 4379912"/>
              <a:gd name="connsiteX46" fmla="*/ 2185114 w 4370228"/>
              <a:gd name="connsiteY46" fmla="*/ 0 h 437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70228" h="4379912">
                <a:moveTo>
                  <a:pt x="2976027" y="910947"/>
                </a:moveTo>
                <a:cubicBezTo>
                  <a:pt x="2972784" y="912900"/>
                  <a:pt x="2974752" y="916167"/>
                  <a:pt x="2972784" y="912900"/>
                </a:cubicBezTo>
                <a:cubicBezTo>
                  <a:pt x="2972784" y="912900"/>
                  <a:pt x="2976027" y="910947"/>
                  <a:pt x="2976027" y="910947"/>
                </a:cubicBezTo>
                <a:close/>
                <a:moveTo>
                  <a:pt x="2185114" y="0"/>
                </a:moveTo>
                <a:cubicBezTo>
                  <a:pt x="2562241" y="0"/>
                  <a:pt x="2917053" y="95750"/>
                  <a:pt x="3226669" y="264316"/>
                </a:cubicBezTo>
                <a:lnTo>
                  <a:pt x="3274802" y="293622"/>
                </a:lnTo>
                <a:lnTo>
                  <a:pt x="3258094" y="447247"/>
                </a:lnTo>
                <a:lnTo>
                  <a:pt x="3006105" y="403118"/>
                </a:lnTo>
                <a:cubicBezTo>
                  <a:pt x="3000893" y="401804"/>
                  <a:pt x="2997649" y="403757"/>
                  <a:pt x="2991163" y="407664"/>
                </a:cubicBezTo>
                <a:cubicBezTo>
                  <a:pt x="2991163" y="407664"/>
                  <a:pt x="2987920" y="409617"/>
                  <a:pt x="2987920" y="409617"/>
                </a:cubicBezTo>
                <a:cubicBezTo>
                  <a:pt x="2981433" y="413524"/>
                  <a:pt x="2980157" y="418745"/>
                  <a:pt x="2978880" y="423965"/>
                </a:cubicBezTo>
                <a:lnTo>
                  <a:pt x="2938275" y="906972"/>
                </a:lnTo>
                <a:cubicBezTo>
                  <a:pt x="2937690" y="920680"/>
                  <a:pt x="2948804" y="931794"/>
                  <a:pt x="2957258" y="931155"/>
                </a:cubicBezTo>
                <a:cubicBezTo>
                  <a:pt x="2962469" y="932468"/>
                  <a:pt x="2965712" y="930515"/>
                  <a:pt x="2968956" y="928561"/>
                </a:cubicBezTo>
                <a:cubicBezTo>
                  <a:pt x="2981930" y="920748"/>
                  <a:pt x="2986449" y="913575"/>
                  <a:pt x="2987726" y="908354"/>
                </a:cubicBezTo>
                <a:lnTo>
                  <a:pt x="3025195" y="449496"/>
                </a:lnTo>
                <a:lnTo>
                  <a:pt x="3277185" y="493626"/>
                </a:lnTo>
                <a:cubicBezTo>
                  <a:pt x="3282396" y="494939"/>
                  <a:pt x="3285640" y="492986"/>
                  <a:pt x="3292126" y="489079"/>
                </a:cubicBezTo>
                <a:cubicBezTo>
                  <a:pt x="3298613" y="485173"/>
                  <a:pt x="3299890" y="479952"/>
                  <a:pt x="3304409" y="472779"/>
                </a:cubicBezTo>
                <a:lnTo>
                  <a:pt x="3320845" y="321656"/>
                </a:lnTo>
                <a:lnTo>
                  <a:pt x="3406832" y="374010"/>
                </a:lnTo>
                <a:cubicBezTo>
                  <a:pt x="3479488" y="423204"/>
                  <a:pt x="3549032" y="476662"/>
                  <a:pt x="3615109" y="534027"/>
                </a:cubicBezTo>
                <a:lnTo>
                  <a:pt x="3658062" y="576060"/>
                </a:lnTo>
                <a:lnTo>
                  <a:pt x="3657853" y="576416"/>
                </a:lnTo>
                <a:cubicBezTo>
                  <a:pt x="3622844" y="647425"/>
                  <a:pt x="3582098" y="730896"/>
                  <a:pt x="3512166" y="749413"/>
                </a:cubicBezTo>
                <a:lnTo>
                  <a:pt x="3508424" y="749990"/>
                </a:lnTo>
                <a:cubicBezTo>
                  <a:pt x="3489714" y="752880"/>
                  <a:pt x="3470423" y="752000"/>
                  <a:pt x="3454291" y="746774"/>
                </a:cubicBezTo>
                <a:cubicBezTo>
                  <a:pt x="3434417" y="742124"/>
                  <a:pt x="3415126" y="741245"/>
                  <a:pt x="3395835" y="740364"/>
                </a:cubicBezTo>
                <a:cubicBezTo>
                  <a:pt x="3392092" y="740942"/>
                  <a:pt x="3384609" y="742098"/>
                  <a:pt x="3380866" y="742676"/>
                </a:cubicBezTo>
                <a:cubicBezTo>
                  <a:pt x="3306029" y="754232"/>
                  <a:pt x="3245659" y="809863"/>
                  <a:pt x="3226117" y="832175"/>
                </a:cubicBezTo>
                <a:cubicBezTo>
                  <a:pt x="3170653" y="894765"/>
                  <a:pt x="3123837" y="963738"/>
                  <a:pt x="3093152" y="1037938"/>
                </a:cubicBezTo>
                <a:cubicBezTo>
                  <a:pt x="3086833" y="1046632"/>
                  <a:pt x="3092320" y="1057361"/>
                  <a:pt x="3100968" y="1063744"/>
                </a:cubicBezTo>
                <a:cubicBezTo>
                  <a:pt x="3105292" y="1066935"/>
                  <a:pt x="3109034" y="1066357"/>
                  <a:pt x="3112776" y="1065779"/>
                </a:cubicBezTo>
                <a:cubicBezTo>
                  <a:pt x="3120260" y="1064624"/>
                  <a:pt x="3123420" y="1060276"/>
                  <a:pt x="3126579" y="1055929"/>
                </a:cubicBezTo>
                <a:cubicBezTo>
                  <a:pt x="3157846" y="985499"/>
                  <a:pt x="3200921" y="917104"/>
                  <a:pt x="3253225" y="858861"/>
                </a:cubicBezTo>
                <a:cubicBezTo>
                  <a:pt x="3282828" y="827276"/>
                  <a:pt x="3334300" y="788456"/>
                  <a:pt x="3386687" y="780366"/>
                </a:cubicBezTo>
                <a:cubicBezTo>
                  <a:pt x="3390429" y="779788"/>
                  <a:pt x="3394170" y="779211"/>
                  <a:pt x="3397913" y="778633"/>
                </a:cubicBezTo>
                <a:cubicBezTo>
                  <a:pt x="3413462" y="780091"/>
                  <a:pt x="3429013" y="781549"/>
                  <a:pt x="3444562" y="783006"/>
                </a:cubicBezTo>
                <a:cubicBezTo>
                  <a:pt x="3468759" y="790847"/>
                  <a:pt x="3491793" y="791149"/>
                  <a:pt x="3514244" y="787682"/>
                </a:cubicBezTo>
                <a:cubicBezTo>
                  <a:pt x="3517987" y="787104"/>
                  <a:pt x="3517987" y="787104"/>
                  <a:pt x="3521728" y="786526"/>
                </a:cubicBezTo>
                <a:cubicBezTo>
                  <a:pt x="3588210" y="770472"/>
                  <a:pt x="3629200" y="714940"/>
                  <a:pt x="3662975" y="654554"/>
                </a:cubicBezTo>
                <a:lnTo>
                  <a:pt x="3688619" y="605963"/>
                </a:lnTo>
                <a:lnTo>
                  <a:pt x="3802575" y="717479"/>
                </a:lnTo>
                <a:cubicBezTo>
                  <a:pt x="4155268" y="1106387"/>
                  <a:pt x="4370228" y="1623013"/>
                  <a:pt x="4370228" y="2189956"/>
                </a:cubicBezTo>
                <a:cubicBezTo>
                  <a:pt x="4370228" y="3399435"/>
                  <a:pt x="3391919" y="4379912"/>
                  <a:pt x="2185114" y="4379912"/>
                </a:cubicBezTo>
                <a:cubicBezTo>
                  <a:pt x="978309" y="4379912"/>
                  <a:pt x="0" y="3399435"/>
                  <a:pt x="0" y="2189956"/>
                </a:cubicBezTo>
                <a:cubicBezTo>
                  <a:pt x="0" y="980477"/>
                  <a:pt x="978309" y="0"/>
                  <a:pt x="2185114" y="0"/>
                </a:cubicBezTo>
                <a:close/>
              </a:path>
            </a:pathLst>
          </a:custGeom>
          <a:noFill/>
        </p:spPr>
        <p:txBody>
          <a:bodyPr wrap="square" rtlCol="0">
            <a:noAutofit/>
          </a:bodyPr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57F1E4F-1CFF-5643-939E-217C01CDF565}" type="slidenum">
              <a:rPr lang="ru-RU" dirty="0"/>
              <a:pPr/>
              <a:t>‹#›</a:t>
            </a:fld>
            <a:endParaRPr lang="ru-RU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65DC12F-48E6-A30A-33CE-6D5453947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736531">
            <a:off x="3291140" y="696309"/>
            <a:ext cx="1989619" cy="1770762"/>
            <a:chOff x="3279565" y="788907"/>
            <a:chExt cx="1989619" cy="1770762"/>
          </a:xfrm>
        </p:grpSpPr>
        <p:sp>
          <p:nvSpPr>
            <p:cNvPr id="14" name="Freeform 89">
              <a:extLst>
                <a:ext uri="{FF2B5EF4-FFF2-40B4-BE49-F238E27FC236}">
                  <a16:creationId xmlns:a16="http://schemas.microsoft.com/office/drawing/2014/main" id="{68D789B9-CF83-60CC-3BF9-FB6451297036}"/>
                </a:ext>
              </a:extLst>
            </p:cNvPr>
            <p:cNvSpPr/>
            <p:nvPr/>
          </p:nvSpPr>
          <p:spPr>
            <a:xfrm>
              <a:off x="3279565" y="788907"/>
              <a:ext cx="1628434" cy="1205148"/>
            </a:xfrm>
            <a:custGeom>
              <a:avLst/>
              <a:gdLst>
                <a:gd name="connsiteX0" fmla="*/ 50024 w 1779528"/>
                <a:gd name="connsiteY0" fmla="*/ 1308633 h 1316968"/>
                <a:gd name="connsiteX1" fmla="*/ 343791 w 1779528"/>
                <a:gd name="connsiteY1" fmla="*/ 900206 h 1316968"/>
                <a:gd name="connsiteX2" fmla="*/ 554808 w 1779528"/>
                <a:gd name="connsiteY2" fmla="*/ 1083582 h 1316968"/>
                <a:gd name="connsiteX3" fmla="*/ 571358 w 1779528"/>
                <a:gd name="connsiteY3" fmla="*/ 1087749 h 1316968"/>
                <a:gd name="connsiteX4" fmla="*/ 592046 w 1779528"/>
                <a:gd name="connsiteY4" fmla="*/ 1079414 h 1316968"/>
                <a:gd name="connsiteX5" fmla="*/ 931326 w 1779528"/>
                <a:gd name="connsiteY5" fmla="*/ 633478 h 1316968"/>
                <a:gd name="connsiteX6" fmla="*/ 1163030 w 1779528"/>
                <a:gd name="connsiteY6" fmla="*/ 866865 h 1316968"/>
                <a:gd name="connsiteX7" fmla="*/ 1179581 w 1779528"/>
                <a:gd name="connsiteY7" fmla="*/ 875201 h 1316968"/>
                <a:gd name="connsiteX8" fmla="*/ 1179581 w 1779528"/>
                <a:gd name="connsiteY8" fmla="*/ 875201 h 1316968"/>
                <a:gd name="connsiteX9" fmla="*/ 1183718 w 1779528"/>
                <a:gd name="connsiteY9" fmla="*/ 875201 h 1316968"/>
                <a:gd name="connsiteX10" fmla="*/ 1200269 w 1779528"/>
                <a:gd name="connsiteY10" fmla="*/ 866865 h 1316968"/>
                <a:gd name="connsiteX11" fmla="*/ 1729877 w 1779528"/>
                <a:gd name="connsiteY11" fmla="*/ 108358 h 1316968"/>
                <a:gd name="connsiteX12" fmla="*/ 1729877 w 1779528"/>
                <a:gd name="connsiteY12" fmla="*/ 229219 h 1316968"/>
                <a:gd name="connsiteX13" fmla="*/ 1754703 w 1779528"/>
                <a:gd name="connsiteY13" fmla="*/ 250057 h 1316968"/>
                <a:gd name="connsiteX14" fmla="*/ 1758841 w 1779528"/>
                <a:gd name="connsiteY14" fmla="*/ 250057 h 1316968"/>
                <a:gd name="connsiteX15" fmla="*/ 1779528 w 1779528"/>
                <a:gd name="connsiteY15" fmla="*/ 229219 h 1316968"/>
                <a:gd name="connsiteX16" fmla="*/ 1779528 w 1779528"/>
                <a:gd name="connsiteY16" fmla="*/ 25006 h 1316968"/>
                <a:gd name="connsiteX17" fmla="*/ 1754703 w 1779528"/>
                <a:gd name="connsiteY17" fmla="*/ 0 h 1316968"/>
                <a:gd name="connsiteX18" fmla="*/ 1754703 w 1779528"/>
                <a:gd name="connsiteY18" fmla="*/ 0 h 1316968"/>
                <a:gd name="connsiteX19" fmla="*/ 1754703 w 1779528"/>
                <a:gd name="connsiteY19" fmla="*/ 0 h 1316968"/>
                <a:gd name="connsiteX20" fmla="*/ 1750565 w 1779528"/>
                <a:gd name="connsiteY20" fmla="*/ 0 h 1316968"/>
                <a:gd name="connsiteX21" fmla="*/ 1568512 w 1779528"/>
                <a:gd name="connsiteY21" fmla="*/ 79185 h 1316968"/>
                <a:gd name="connsiteX22" fmla="*/ 1551962 w 1779528"/>
                <a:gd name="connsiteY22" fmla="*/ 108358 h 1316968"/>
                <a:gd name="connsiteX23" fmla="*/ 1576787 w 1779528"/>
                <a:gd name="connsiteY23" fmla="*/ 125029 h 1316968"/>
                <a:gd name="connsiteX24" fmla="*/ 1585062 w 1779528"/>
                <a:gd name="connsiteY24" fmla="*/ 125029 h 1316968"/>
                <a:gd name="connsiteX25" fmla="*/ 1589200 w 1779528"/>
                <a:gd name="connsiteY25" fmla="*/ 120861 h 1316968"/>
                <a:gd name="connsiteX26" fmla="*/ 1688502 w 1779528"/>
                <a:gd name="connsiteY26" fmla="*/ 79185 h 1316968"/>
                <a:gd name="connsiteX27" fmla="*/ 1171305 w 1779528"/>
                <a:gd name="connsiteY27" fmla="*/ 812686 h 1316968"/>
                <a:gd name="connsiteX28" fmla="*/ 939602 w 1779528"/>
                <a:gd name="connsiteY28" fmla="*/ 579299 h 1316968"/>
                <a:gd name="connsiteX29" fmla="*/ 923051 w 1779528"/>
                <a:gd name="connsiteY29" fmla="*/ 575132 h 1316968"/>
                <a:gd name="connsiteX30" fmla="*/ 902363 w 1779528"/>
                <a:gd name="connsiteY30" fmla="*/ 583467 h 1316968"/>
                <a:gd name="connsiteX31" fmla="*/ 563083 w 1779528"/>
                <a:gd name="connsiteY31" fmla="*/ 1029402 h 1316968"/>
                <a:gd name="connsiteX32" fmla="*/ 352067 w 1779528"/>
                <a:gd name="connsiteY32" fmla="*/ 846027 h 1316968"/>
                <a:gd name="connsiteX33" fmla="*/ 335516 w 1779528"/>
                <a:gd name="connsiteY33" fmla="*/ 841859 h 1316968"/>
                <a:gd name="connsiteX34" fmla="*/ 331379 w 1779528"/>
                <a:gd name="connsiteY34" fmla="*/ 841859 h 1316968"/>
                <a:gd name="connsiteX35" fmla="*/ 314828 w 1779528"/>
                <a:gd name="connsiteY35" fmla="*/ 850195 h 1316968"/>
                <a:gd name="connsiteX36" fmla="*/ 4511 w 1779528"/>
                <a:gd name="connsiteY36" fmla="*/ 1279460 h 1316968"/>
                <a:gd name="connsiteX37" fmla="*/ 8648 w 1779528"/>
                <a:gd name="connsiteY37" fmla="*/ 1312801 h 1316968"/>
                <a:gd name="connsiteX38" fmla="*/ 21061 w 1779528"/>
                <a:gd name="connsiteY38" fmla="*/ 1316968 h 1316968"/>
                <a:gd name="connsiteX39" fmla="*/ 50024 w 1779528"/>
                <a:gd name="connsiteY39" fmla="*/ 1308633 h 1316968"/>
                <a:gd name="connsiteX40" fmla="*/ 1754703 w 1779528"/>
                <a:gd name="connsiteY40" fmla="*/ 16670 h 1316968"/>
                <a:gd name="connsiteX41" fmla="*/ 1754703 w 1779528"/>
                <a:gd name="connsiteY41" fmla="*/ 16670 h 1316968"/>
                <a:gd name="connsiteX42" fmla="*/ 1754703 w 1779528"/>
                <a:gd name="connsiteY42" fmla="*/ 16670 h 1316968"/>
                <a:gd name="connsiteX43" fmla="*/ 1754703 w 1779528"/>
                <a:gd name="connsiteY43" fmla="*/ 16670 h 1316968"/>
                <a:gd name="connsiteX44" fmla="*/ 1758841 w 1779528"/>
                <a:gd name="connsiteY44" fmla="*/ 241722 h 1316968"/>
                <a:gd name="connsiteX45" fmla="*/ 1758841 w 1779528"/>
                <a:gd name="connsiteY45" fmla="*/ 241722 h 1316968"/>
                <a:gd name="connsiteX46" fmla="*/ 1758841 w 1779528"/>
                <a:gd name="connsiteY46" fmla="*/ 241722 h 1316968"/>
                <a:gd name="connsiteX47" fmla="*/ 1758841 w 1779528"/>
                <a:gd name="connsiteY47" fmla="*/ 241722 h 1316968"/>
                <a:gd name="connsiteX48" fmla="*/ 1572650 w 1779528"/>
                <a:gd name="connsiteY48" fmla="*/ 120861 h 1316968"/>
                <a:gd name="connsiteX49" fmla="*/ 1572650 w 1779528"/>
                <a:gd name="connsiteY49" fmla="*/ 120861 h 1316968"/>
                <a:gd name="connsiteX50" fmla="*/ 1572650 w 1779528"/>
                <a:gd name="connsiteY50" fmla="*/ 120861 h 1316968"/>
                <a:gd name="connsiteX51" fmla="*/ 1572650 w 1779528"/>
                <a:gd name="connsiteY51" fmla="*/ 120861 h 1316968"/>
                <a:gd name="connsiteX52" fmla="*/ 923051 w 1779528"/>
                <a:gd name="connsiteY52" fmla="*/ 583467 h 1316968"/>
                <a:gd name="connsiteX53" fmla="*/ 923051 w 1779528"/>
                <a:gd name="connsiteY53" fmla="*/ 583467 h 1316968"/>
                <a:gd name="connsiteX54" fmla="*/ 923051 w 1779528"/>
                <a:gd name="connsiteY54" fmla="*/ 583467 h 1316968"/>
                <a:gd name="connsiteX55" fmla="*/ 923051 w 1779528"/>
                <a:gd name="connsiteY55" fmla="*/ 583467 h 1316968"/>
                <a:gd name="connsiteX56" fmla="*/ 37611 w 1779528"/>
                <a:gd name="connsiteY56" fmla="*/ 1304465 h 1316968"/>
                <a:gd name="connsiteX57" fmla="*/ 33474 w 1779528"/>
                <a:gd name="connsiteY57" fmla="*/ 1304465 h 1316968"/>
                <a:gd name="connsiteX58" fmla="*/ 33474 w 1779528"/>
                <a:gd name="connsiteY58" fmla="*/ 1304465 h 1316968"/>
                <a:gd name="connsiteX59" fmla="*/ 37611 w 1779528"/>
                <a:gd name="connsiteY59" fmla="*/ 1304465 h 131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79528" h="1316968">
                  <a:moveTo>
                    <a:pt x="50024" y="1308633"/>
                  </a:moveTo>
                  <a:lnTo>
                    <a:pt x="343791" y="900206"/>
                  </a:lnTo>
                  <a:lnTo>
                    <a:pt x="554808" y="1083582"/>
                  </a:lnTo>
                  <a:cubicBezTo>
                    <a:pt x="558945" y="1087749"/>
                    <a:pt x="563083" y="1087749"/>
                    <a:pt x="571358" y="1087749"/>
                  </a:cubicBezTo>
                  <a:cubicBezTo>
                    <a:pt x="579633" y="1087749"/>
                    <a:pt x="583771" y="1083582"/>
                    <a:pt x="592046" y="1079414"/>
                  </a:cubicBezTo>
                  <a:lnTo>
                    <a:pt x="931326" y="633478"/>
                  </a:lnTo>
                  <a:lnTo>
                    <a:pt x="1163030" y="866865"/>
                  </a:lnTo>
                  <a:cubicBezTo>
                    <a:pt x="1167168" y="871033"/>
                    <a:pt x="1175443" y="875201"/>
                    <a:pt x="1179581" y="875201"/>
                  </a:cubicBezTo>
                  <a:lnTo>
                    <a:pt x="1179581" y="875201"/>
                  </a:lnTo>
                  <a:lnTo>
                    <a:pt x="1183718" y="875201"/>
                  </a:lnTo>
                  <a:cubicBezTo>
                    <a:pt x="1191993" y="875201"/>
                    <a:pt x="1196131" y="871033"/>
                    <a:pt x="1200269" y="866865"/>
                  </a:cubicBezTo>
                  <a:lnTo>
                    <a:pt x="1729877" y="108358"/>
                  </a:lnTo>
                  <a:lnTo>
                    <a:pt x="1729877" y="229219"/>
                  </a:lnTo>
                  <a:cubicBezTo>
                    <a:pt x="1734015" y="241722"/>
                    <a:pt x="1742290" y="250057"/>
                    <a:pt x="1754703" y="250057"/>
                  </a:cubicBezTo>
                  <a:cubicBezTo>
                    <a:pt x="1754703" y="250057"/>
                    <a:pt x="1758841" y="250057"/>
                    <a:pt x="1758841" y="250057"/>
                  </a:cubicBezTo>
                  <a:cubicBezTo>
                    <a:pt x="1767116" y="250057"/>
                    <a:pt x="1775391" y="241722"/>
                    <a:pt x="1779528" y="229219"/>
                  </a:cubicBezTo>
                  <a:lnTo>
                    <a:pt x="1779528" y="25006"/>
                  </a:lnTo>
                  <a:cubicBezTo>
                    <a:pt x="1779528" y="12503"/>
                    <a:pt x="1767116" y="0"/>
                    <a:pt x="1754703" y="0"/>
                  </a:cubicBezTo>
                  <a:lnTo>
                    <a:pt x="1754703" y="0"/>
                  </a:lnTo>
                  <a:lnTo>
                    <a:pt x="1754703" y="0"/>
                  </a:lnTo>
                  <a:cubicBezTo>
                    <a:pt x="1754703" y="0"/>
                    <a:pt x="1750565" y="0"/>
                    <a:pt x="1750565" y="0"/>
                  </a:cubicBezTo>
                  <a:lnTo>
                    <a:pt x="1568512" y="79185"/>
                  </a:lnTo>
                  <a:cubicBezTo>
                    <a:pt x="1556100" y="83352"/>
                    <a:pt x="1547825" y="95855"/>
                    <a:pt x="1551962" y="108358"/>
                  </a:cubicBezTo>
                  <a:cubicBezTo>
                    <a:pt x="1556100" y="120861"/>
                    <a:pt x="1564375" y="125029"/>
                    <a:pt x="1576787" y="125029"/>
                  </a:cubicBezTo>
                  <a:cubicBezTo>
                    <a:pt x="1580925" y="125029"/>
                    <a:pt x="1580925" y="125029"/>
                    <a:pt x="1585062" y="125029"/>
                  </a:cubicBezTo>
                  <a:cubicBezTo>
                    <a:pt x="1585062" y="125029"/>
                    <a:pt x="1589200" y="125029"/>
                    <a:pt x="1589200" y="120861"/>
                  </a:cubicBezTo>
                  <a:lnTo>
                    <a:pt x="1688502" y="79185"/>
                  </a:lnTo>
                  <a:lnTo>
                    <a:pt x="1171305" y="812686"/>
                  </a:lnTo>
                  <a:lnTo>
                    <a:pt x="939602" y="579299"/>
                  </a:lnTo>
                  <a:cubicBezTo>
                    <a:pt x="939602" y="575132"/>
                    <a:pt x="931326" y="575132"/>
                    <a:pt x="923051" y="575132"/>
                  </a:cubicBezTo>
                  <a:cubicBezTo>
                    <a:pt x="914776" y="575132"/>
                    <a:pt x="906501" y="579299"/>
                    <a:pt x="902363" y="583467"/>
                  </a:cubicBezTo>
                  <a:lnTo>
                    <a:pt x="563083" y="1029402"/>
                  </a:lnTo>
                  <a:lnTo>
                    <a:pt x="352067" y="846027"/>
                  </a:lnTo>
                  <a:cubicBezTo>
                    <a:pt x="347929" y="841859"/>
                    <a:pt x="343791" y="841859"/>
                    <a:pt x="335516" y="841859"/>
                  </a:cubicBezTo>
                  <a:cubicBezTo>
                    <a:pt x="335516" y="841859"/>
                    <a:pt x="331379" y="841859"/>
                    <a:pt x="331379" y="841859"/>
                  </a:cubicBezTo>
                  <a:cubicBezTo>
                    <a:pt x="323104" y="841859"/>
                    <a:pt x="318966" y="846027"/>
                    <a:pt x="314828" y="850195"/>
                  </a:cubicBezTo>
                  <a:lnTo>
                    <a:pt x="4511" y="1279460"/>
                  </a:lnTo>
                  <a:cubicBezTo>
                    <a:pt x="-3765" y="1291963"/>
                    <a:pt x="373" y="1308633"/>
                    <a:pt x="8648" y="1312801"/>
                  </a:cubicBezTo>
                  <a:cubicBezTo>
                    <a:pt x="12786" y="1316968"/>
                    <a:pt x="16923" y="1316968"/>
                    <a:pt x="21061" y="1316968"/>
                  </a:cubicBezTo>
                  <a:cubicBezTo>
                    <a:pt x="37611" y="1316968"/>
                    <a:pt x="45886" y="1312801"/>
                    <a:pt x="50024" y="1308633"/>
                  </a:cubicBezTo>
                  <a:close/>
                  <a:moveTo>
                    <a:pt x="1754703" y="16670"/>
                  </a:moveTo>
                  <a:cubicBezTo>
                    <a:pt x="1754703" y="16670"/>
                    <a:pt x="1754703" y="16670"/>
                    <a:pt x="1754703" y="16670"/>
                  </a:cubicBezTo>
                  <a:cubicBezTo>
                    <a:pt x="1754703" y="16670"/>
                    <a:pt x="1754703" y="16670"/>
                    <a:pt x="1754703" y="16670"/>
                  </a:cubicBezTo>
                  <a:cubicBezTo>
                    <a:pt x="1754703" y="16670"/>
                    <a:pt x="1754703" y="16670"/>
                    <a:pt x="1754703" y="16670"/>
                  </a:cubicBezTo>
                  <a:close/>
                  <a:moveTo>
                    <a:pt x="1758841" y="241722"/>
                  </a:moveTo>
                  <a:cubicBezTo>
                    <a:pt x="1754703" y="241722"/>
                    <a:pt x="1754703" y="241722"/>
                    <a:pt x="1758841" y="241722"/>
                  </a:cubicBezTo>
                  <a:cubicBezTo>
                    <a:pt x="1754703" y="241722"/>
                    <a:pt x="1754703" y="241722"/>
                    <a:pt x="1758841" y="241722"/>
                  </a:cubicBezTo>
                  <a:cubicBezTo>
                    <a:pt x="1754703" y="241722"/>
                    <a:pt x="1754703" y="241722"/>
                    <a:pt x="1758841" y="241722"/>
                  </a:cubicBezTo>
                  <a:close/>
                  <a:moveTo>
                    <a:pt x="1572650" y="120861"/>
                  </a:moveTo>
                  <a:cubicBezTo>
                    <a:pt x="1572650" y="120861"/>
                    <a:pt x="1572650" y="120861"/>
                    <a:pt x="1572650" y="120861"/>
                  </a:cubicBezTo>
                  <a:cubicBezTo>
                    <a:pt x="1572650" y="120861"/>
                    <a:pt x="1576787" y="120861"/>
                    <a:pt x="1572650" y="120861"/>
                  </a:cubicBezTo>
                  <a:cubicBezTo>
                    <a:pt x="1576787" y="120861"/>
                    <a:pt x="1572650" y="120861"/>
                    <a:pt x="1572650" y="120861"/>
                  </a:cubicBezTo>
                  <a:close/>
                  <a:moveTo>
                    <a:pt x="923051" y="583467"/>
                  </a:moveTo>
                  <a:cubicBezTo>
                    <a:pt x="923051" y="583467"/>
                    <a:pt x="923051" y="583467"/>
                    <a:pt x="923051" y="583467"/>
                  </a:cubicBezTo>
                  <a:cubicBezTo>
                    <a:pt x="923051" y="583467"/>
                    <a:pt x="923051" y="583467"/>
                    <a:pt x="923051" y="583467"/>
                  </a:cubicBezTo>
                  <a:cubicBezTo>
                    <a:pt x="923051" y="583467"/>
                    <a:pt x="923051" y="583467"/>
                    <a:pt x="923051" y="583467"/>
                  </a:cubicBezTo>
                  <a:close/>
                  <a:moveTo>
                    <a:pt x="37611" y="1304465"/>
                  </a:moveTo>
                  <a:cubicBezTo>
                    <a:pt x="37611" y="1304465"/>
                    <a:pt x="33474" y="1304465"/>
                    <a:pt x="33474" y="1304465"/>
                  </a:cubicBezTo>
                  <a:cubicBezTo>
                    <a:pt x="33474" y="1304465"/>
                    <a:pt x="33474" y="1304465"/>
                    <a:pt x="33474" y="1304465"/>
                  </a:cubicBezTo>
                  <a:cubicBezTo>
                    <a:pt x="33474" y="1308633"/>
                    <a:pt x="33474" y="1304465"/>
                    <a:pt x="37611" y="1304465"/>
                  </a:cubicBezTo>
                  <a:close/>
                </a:path>
              </a:pathLst>
            </a:custGeom>
            <a:solidFill>
              <a:schemeClr val="accent4"/>
            </a:solidFill>
            <a:ln w="2857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Freeform 90">
              <a:extLst>
                <a:ext uri="{FF2B5EF4-FFF2-40B4-BE49-F238E27FC236}">
                  <a16:creationId xmlns:a16="http://schemas.microsoft.com/office/drawing/2014/main" id="{02B677AF-0318-695B-71EE-B4884EDA1C5E}"/>
                </a:ext>
              </a:extLst>
            </p:cNvPr>
            <p:cNvSpPr/>
            <p:nvPr/>
          </p:nvSpPr>
          <p:spPr>
            <a:xfrm rot="1336769">
              <a:off x="3487406" y="1396472"/>
              <a:ext cx="1781778" cy="1163197"/>
            </a:xfrm>
            <a:custGeom>
              <a:avLst/>
              <a:gdLst>
                <a:gd name="connsiteX0" fmla="*/ 1940894 w 1947099"/>
                <a:gd name="connsiteY0" fmla="*/ 4168 h 1271124"/>
                <a:gd name="connsiteX1" fmla="*/ 1924343 w 1947099"/>
                <a:gd name="connsiteY1" fmla="*/ 0 h 1271124"/>
                <a:gd name="connsiteX2" fmla="*/ 1907793 w 1947099"/>
                <a:gd name="connsiteY2" fmla="*/ 4168 h 1271124"/>
                <a:gd name="connsiteX3" fmla="*/ 1345083 w 1947099"/>
                <a:gd name="connsiteY3" fmla="*/ 679322 h 1271124"/>
                <a:gd name="connsiteX4" fmla="*/ 1229231 w 1947099"/>
                <a:gd name="connsiteY4" fmla="*/ 783513 h 1271124"/>
                <a:gd name="connsiteX5" fmla="*/ 1179581 w 1947099"/>
                <a:gd name="connsiteY5" fmla="*/ 796016 h 1271124"/>
                <a:gd name="connsiteX6" fmla="*/ 1055454 w 1947099"/>
                <a:gd name="connsiteY6" fmla="*/ 741837 h 1271124"/>
                <a:gd name="connsiteX7" fmla="*/ 931326 w 1947099"/>
                <a:gd name="connsiteY7" fmla="*/ 683490 h 1271124"/>
                <a:gd name="connsiteX8" fmla="*/ 906501 w 1947099"/>
                <a:gd name="connsiteY8" fmla="*/ 683490 h 1271124"/>
                <a:gd name="connsiteX9" fmla="*/ 691347 w 1947099"/>
                <a:gd name="connsiteY9" fmla="*/ 833524 h 1271124"/>
                <a:gd name="connsiteX10" fmla="*/ 505157 w 1947099"/>
                <a:gd name="connsiteY10" fmla="*/ 996061 h 1271124"/>
                <a:gd name="connsiteX11" fmla="*/ 501019 w 1947099"/>
                <a:gd name="connsiteY11" fmla="*/ 996061 h 1271124"/>
                <a:gd name="connsiteX12" fmla="*/ 443093 w 1947099"/>
                <a:gd name="connsiteY12" fmla="*/ 983559 h 1271124"/>
                <a:gd name="connsiteX13" fmla="*/ 381030 w 1947099"/>
                <a:gd name="connsiteY13" fmla="*/ 966888 h 1271124"/>
                <a:gd name="connsiteX14" fmla="*/ 364479 w 1947099"/>
                <a:gd name="connsiteY14" fmla="*/ 966888 h 1271124"/>
                <a:gd name="connsiteX15" fmla="*/ 182426 w 1947099"/>
                <a:gd name="connsiteY15" fmla="*/ 1037738 h 1271124"/>
                <a:gd name="connsiteX16" fmla="*/ 4511 w 1947099"/>
                <a:gd name="connsiteY16" fmla="*/ 1237784 h 1271124"/>
                <a:gd name="connsiteX17" fmla="*/ 8648 w 1947099"/>
                <a:gd name="connsiteY17" fmla="*/ 1266957 h 1271124"/>
                <a:gd name="connsiteX18" fmla="*/ 21061 w 1947099"/>
                <a:gd name="connsiteY18" fmla="*/ 1271125 h 1271124"/>
                <a:gd name="connsiteX19" fmla="*/ 37611 w 1947099"/>
                <a:gd name="connsiteY19" fmla="*/ 1262789 h 1271124"/>
                <a:gd name="connsiteX20" fmla="*/ 207252 w 1947099"/>
                <a:gd name="connsiteY20" fmla="*/ 1071079 h 1271124"/>
                <a:gd name="connsiteX21" fmla="*/ 364479 w 1947099"/>
                <a:gd name="connsiteY21" fmla="*/ 1008564 h 1271124"/>
                <a:gd name="connsiteX22" fmla="*/ 376892 w 1947099"/>
                <a:gd name="connsiteY22" fmla="*/ 1008564 h 1271124"/>
                <a:gd name="connsiteX23" fmla="*/ 426543 w 1947099"/>
                <a:gd name="connsiteY23" fmla="*/ 1021067 h 1271124"/>
                <a:gd name="connsiteX24" fmla="*/ 501019 w 1947099"/>
                <a:gd name="connsiteY24" fmla="*/ 1037738 h 1271124"/>
                <a:gd name="connsiteX25" fmla="*/ 509294 w 1947099"/>
                <a:gd name="connsiteY25" fmla="*/ 1037738 h 1271124"/>
                <a:gd name="connsiteX26" fmla="*/ 728585 w 1947099"/>
                <a:gd name="connsiteY26" fmla="*/ 858530 h 1271124"/>
                <a:gd name="connsiteX27" fmla="*/ 906501 w 1947099"/>
                <a:gd name="connsiteY27" fmla="*/ 725166 h 1271124"/>
                <a:gd name="connsiteX28" fmla="*/ 923051 w 1947099"/>
                <a:gd name="connsiteY28" fmla="*/ 725166 h 1271124"/>
                <a:gd name="connsiteX29" fmla="*/ 1030628 w 1947099"/>
                <a:gd name="connsiteY29" fmla="*/ 779345 h 1271124"/>
                <a:gd name="connsiteX30" fmla="*/ 1175443 w 1947099"/>
                <a:gd name="connsiteY30" fmla="*/ 837692 h 1271124"/>
                <a:gd name="connsiteX31" fmla="*/ 1245782 w 1947099"/>
                <a:gd name="connsiteY31" fmla="*/ 821021 h 1271124"/>
                <a:gd name="connsiteX32" fmla="*/ 1374046 w 1947099"/>
                <a:gd name="connsiteY32" fmla="*/ 708496 h 1271124"/>
                <a:gd name="connsiteX33" fmla="*/ 1940894 w 1947099"/>
                <a:gd name="connsiteY33" fmla="*/ 33341 h 1271124"/>
                <a:gd name="connsiteX34" fmla="*/ 1940894 w 1947099"/>
                <a:gd name="connsiteY34" fmla="*/ 4168 h 1271124"/>
                <a:gd name="connsiteX35" fmla="*/ 1916068 w 1947099"/>
                <a:gd name="connsiteY35" fmla="*/ 12503 h 1271124"/>
                <a:gd name="connsiteX36" fmla="*/ 1924343 w 1947099"/>
                <a:gd name="connsiteY36" fmla="*/ 8335 h 1271124"/>
                <a:gd name="connsiteX37" fmla="*/ 1924343 w 1947099"/>
                <a:gd name="connsiteY37" fmla="*/ 8335 h 1271124"/>
                <a:gd name="connsiteX38" fmla="*/ 1916068 w 1947099"/>
                <a:gd name="connsiteY38" fmla="*/ 12503 h 1271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947099" h="1271124">
                  <a:moveTo>
                    <a:pt x="1940894" y="4168"/>
                  </a:moveTo>
                  <a:cubicBezTo>
                    <a:pt x="1936756" y="0"/>
                    <a:pt x="1932618" y="0"/>
                    <a:pt x="1924343" y="0"/>
                  </a:cubicBezTo>
                  <a:cubicBezTo>
                    <a:pt x="1920206" y="0"/>
                    <a:pt x="1911930" y="4168"/>
                    <a:pt x="1907793" y="4168"/>
                  </a:cubicBezTo>
                  <a:lnTo>
                    <a:pt x="1345083" y="679322"/>
                  </a:lnTo>
                  <a:cubicBezTo>
                    <a:pt x="1316121" y="720998"/>
                    <a:pt x="1274745" y="758507"/>
                    <a:pt x="1229231" y="783513"/>
                  </a:cubicBezTo>
                  <a:cubicBezTo>
                    <a:pt x="1212681" y="791848"/>
                    <a:pt x="1196131" y="796016"/>
                    <a:pt x="1179581" y="796016"/>
                  </a:cubicBezTo>
                  <a:cubicBezTo>
                    <a:pt x="1138205" y="796016"/>
                    <a:pt x="1096829" y="771010"/>
                    <a:pt x="1055454" y="741837"/>
                  </a:cubicBezTo>
                  <a:cubicBezTo>
                    <a:pt x="1018215" y="712663"/>
                    <a:pt x="976840" y="691825"/>
                    <a:pt x="931326" y="683490"/>
                  </a:cubicBezTo>
                  <a:cubicBezTo>
                    <a:pt x="923051" y="683490"/>
                    <a:pt x="914776" y="683490"/>
                    <a:pt x="906501" y="683490"/>
                  </a:cubicBezTo>
                  <a:cubicBezTo>
                    <a:pt x="836162" y="683490"/>
                    <a:pt x="761686" y="733501"/>
                    <a:pt x="691347" y="833524"/>
                  </a:cubicBezTo>
                  <a:cubicBezTo>
                    <a:pt x="641696" y="904374"/>
                    <a:pt x="583770" y="987726"/>
                    <a:pt x="505157" y="996061"/>
                  </a:cubicBezTo>
                  <a:lnTo>
                    <a:pt x="501019" y="996061"/>
                  </a:lnTo>
                  <a:cubicBezTo>
                    <a:pt x="480331" y="996061"/>
                    <a:pt x="459643" y="991894"/>
                    <a:pt x="443093" y="983559"/>
                  </a:cubicBezTo>
                  <a:cubicBezTo>
                    <a:pt x="422405" y="975223"/>
                    <a:pt x="401717" y="971056"/>
                    <a:pt x="381030" y="966888"/>
                  </a:cubicBezTo>
                  <a:cubicBezTo>
                    <a:pt x="376892" y="966888"/>
                    <a:pt x="368617" y="966888"/>
                    <a:pt x="364479" y="966888"/>
                  </a:cubicBezTo>
                  <a:cubicBezTo>
                    <a:pt x="281728" y="966888"/>
                    <a:pt x="207252" y="1016900"/>
                    <a:pt x="182426" y="1037738"/>
                  </a:cubicBezTo>
                  <a:cubicBezTo>
                    <a:pt x="112088" y="1096084"/>
                    <a:pt x="50024" y="1162766"/>
                    <a:pt x="4511" y="1237784"/>
                  </a:cubicBezTo>
                  <a:cubicBezTo>
                    <a:pt x="-3764" y="1246119"/>
                    <a:pt x="373" y="1258622"/>
                    <a:pt x="8648" y="1266957"/>
                  </a:cubicBezTo>
                  <a:cubicBezTo>
                    <a:pt x="12786" y="1271125"/>
                    <a:pt x="16923" y="1271125"/>
                    <a:pt x="21061" y="1271125"/>
                  </a:cubicBezTo>
                  <a:cubicBezTo>
                    <a:pt x="29336" y="1271125"/>
                    <a:pt x="33474" y="1266957"/>
                    <a:pt x="37611" y="1262789"/>
                  </a:cubicBezTo>
                  <a:cubicBezTo>
                    <a:pt x="83124" y="1191940"/>
                    <a:pt x="141051" y="1125258"/>
                    <a:pt x="207252" y="1071079"/>
                  </a:cubicBezTo>
                  <a:cubicBezTo>
                    <a:pt x="244490" y="1041905"/>
                    <a:pt x="306553" y="1008564"/>
                    <a:pt x="364479" y="1008564"/>
                  </a:cubicBezTo>
                  <a:cubicBezTo>
                    <a:pt x="368617" y="1008564"/>
                    <a:pt x="372754" y="1008564"/>
                    <a:pt x="376892" y="1008564"/>
                  </a:cubicBezTo>
                  <a:cubicBezTo>
                    <a:pt x="393442" y="1012732"/>
                    <a:pt x="409993" y="1016900"/>
                    <a:pt x="426543" y="1021067"/>
                  </a:cubicBezTo>
                  <a:cubicBezTo>
                    <a:pt x="451368" y="1033570"/>
                    <a:pt x="476194" y="1037738"/>
                    <a:pt x="501019" y="1037738"/>
                  </a:cubicBezTo>
                  <a:cubicBezTo>
                    <a:pt x="505157" y="1037738"/>
                    <a:pt x="505157" y="1037738"/>
                    <a:pt x="509294" y="1037738"/>
                  </a:cubicBezTo>
                  <a:cubicBezTo>
                    <a:pt x="608596" y="1029403"/>
                    <a:pt x="670659" y="937715"/>
                    <a:pt x="728585" y="858530"/>
                  </a:cubicBezTo>
                  <a:cubicBezTo>
                    <a:pt x="790649" y="771010"/>
                    <a:pt x="848575" y="725166"/>
                    <a:pt x="906501" y="725166"/>
                  </a:cubicBezTo>
                  <a:cubicBezTo>
                    <a:pt x="910639" y="725166"/>
                    <a:pt x="918914" y="725166"/>
                    <a:pt x="923051" y="725166"/>
                  </a:cubicBezTo>
                  <a:cubicBezTo>
                    <a:pt x="964427" y="733501"/>
                    <a:pt x="997527" y="754339"/>
                    <a:pt x="1030628" y="779345"/>
                  </a:cubicBezTo>
                  <a:cubicBezTo>
                    <a:pt x="1076141" y="808519"/>
                    <a:pt x="1121655" y="837692"/>
                    <a:pt x="1175443" y="837692"/>
                  </a:cubicBezTo>
                  <a:cubicBezTo>
                    <a:pt x="1200269" y="837692"/>
                    <a:pt x="1220956" y="833524"/>
                    <a:pt x="1245782" y="821021"/>
                  </a:cubicBezTo>
                  <a:cubicBezTo>
                    <a:pt x="1295433" y="791848"/>
                    <a:pt x="1340946" y="754339"/>
                    <a:pt x="1374046" y="708496"/>
                  </a:cubicBezTo>
                  <a:lnTo>
                    <a:pt x="1940894" y="33341"/>
                  </a:lnTo>
                  <a:cubicBezTo>
                    <a:pt x="1949169" y="20838"/>
                    <a:pt x="1949169" y="12503"/>
                    <a:pt x="1940894" y="4168"/>
                  </a:cubicBezTo>
                  <a:close/>
                  <a:moveTo>
                    <a:pt x="1916068" y="12503"/>
                  </a:moveTo>
                  <a:cubicBezTo>
                    <a:pt x="1920206" y="12503"/>
                    <a:pt x="1920206" y="8335"/>
                    <a:pt x="1924343" y="8335"/>
                  </a:cubicBezTo>
                  <a:cubicBezTo>
                    <a:pt x="1924343" y="8335"/>
                    <a:pt x="1924343" y="8335"/>
                    <a:pt x="1924343" y="8335"/>
                  </a:cubicBezTo>
                  <a:cubicBezTo>
                    <a:pt x="1924343" y="8335"/>
                    <a:pt x="1920206" y="8335"/>
                    <a:pt x="1916068" y="125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857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637379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элемента содержим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01E794-6946-7C85-C18E-9EC3C616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0" y="34511"/>
            <a:ext cx="5162909" cy="1811547"/>
          </a:xfrm>
        </p:spPr>
        <p:txBody>
          <a:bodyPr lIns="0" tIns="0" rIns="0" bIns="0" rtlCol="0" anchor="b">
            <a:noAutofit/>
          </a:bodyPr>
          <a:lstStyle>
            <a:lvl1pPr>
              <a:defRPr lang="ru-RU"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8F4852C1-BBF5-F0C0-2D56-49D73931930D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705600" y="474452"/>
            <a:ext cx="4906963" cy="1043797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lang="ru-RU"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5800" y="2234242"/>
            <a:ext cx="4912743" cy="3807121"/>
          </a:xfrm>
        </p:spPr>
        <p:txBody>
          <a:bodyPr lIns="0" tIns="0" rIns="0" bIns="0" rtlCol="0">
            <a:normAutofit/>
          </a:bodyPr>
          <a:lstStyle>
            <a:lvl1pPr marL="342900" indent="-347472">
              <a:lnSpc>
                <a:spcPct val="90000"/>
              </a:lnSpc>
              <a:buFont typeface="Courier New" panose="02070309020205020404" pitchFamily="49" charset="0"/>
              <a:buChar char="o"/>
              <a:defRPr lang="ru-RU" sz="2400">
                <a:solidFill>
                  <a:schemeClr val="accent1"/>
                </a:solidFill>
              </a:defRPr>
            </a:lvl1pPr>
            <a:lvl2pPr marL="742950" indent="-347472">
              <a:lnSpc>
                <a:spcPct val="90000"/>
              </a:lnSpc>
              <a:buFont typeface="Courier New" panose="02070309020205020404" pitchFamily="49" charset="0"/>
              <a:buChar char="o"/>
              <a:defRPr lang="ru-RU" sz="2400">
                <a:solidFill>
                  <a:schemeClr val="accent1"/>
                </a:solidFill>
              </a:defRPr>
            </a:lvl2pPr>
            <a:lvl3pPr marL="1143000" indent="-347472">
              <a:lnSpc>
                <a:spcPct val="90000"/>
              </a:lnSpc>
              <a:buFont typeface="Courier New" panose="02070309020205020404" pitchFamily="49" charset="0"/>
              <a:buChar char="o"/>
              <a:defRPr lang="ru-RU" sz="2400">
                <a:solidFill>
                  <a:schemeClr val="accent1"/>
                </a:solidFill>
              </a:defRPr>
            </a:lvl3pPr>
            <a:lvl4pPr marL="1600200" indent="-347472">
              <a:lnSpc>
                <a:spcPct val="90000"/>
              </a:lnSpc>
              <a:buFont typeface="Courier New" panose="02070309020205020404" pitchFamily="49" charset="0"/>
              <a:buChar char="o"/>
              <a:defRPr lang="ru-RU" sz="2400">
                <a:solidFill>
                  <a:schemeClr val="accent1"/>
                </a:solidFill>
              </a:defRPr>
            </a:lvl4pPr>
            <a:lvl5pPr marL="2057400" indent="-347472">
              <a:lnSpc>
                <a:spcPct val="90000"/>
              </a:lnSpc>
              <a:buFont typeface="Courier New" panose="02070309020205020404" pitchFamily="49" charset="0"/>
              <a:buChar char="o"/>
              <a:defRPr lang="ru-RU" sz="24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4B4A0A7A-491B-F346-2D9A-B239322E913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705600" y="1595438"/>
            <a:ext cx="4906963" cy="4211637"/>
          </a:xfrm>
        </p:spPr>
        <p:txBody>
          <a:bodyPr rtlCol="0"/>
          <a:lstStyle>
            <a:lvl1pPr>
              <a:buClr>
                <a:schemeClr val="bg1"/>
              </a:buClr>
              <a:defRPr lang="ru-RU"/>
            </a:lvl1pPr>
            <a:lvl2pPr>
              <a:buClr>
                <a:schemeClr val="bg1"/>
              </a:buClr>
              <a:defRPr lang="ru-RU"/>
            </a:lvl2pPr>
            <a:lvl3pPr>
              <a:buClr>
                <a:schemeClr val="bg1"/>
              </a:buClr>
              <a:defRPr lang="ru-RU"/>
            </a:lvl3pPr>
            <a:lvl4pPr>
              <a:buClr>
                <a:schemeClr val="bg1"/>
              </a:buClr>
              <a:defRPr lang="ru-RU"/>
            </a:lvl4pPr>
            <a:lvl5pPr>
              <a:buClr>
                <a:schemeClr val="bg1"/>
              </a:buClr>
              <a:defRPr lang="ru-RU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57F1E4F-1CFF-5643-939E-217C01CDF565}" type="slidenum">
              <a:rPr lang="ru-RU" dirty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168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заголовка и рисуно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01E794-6946-7C85-C18E-9EC3C616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0" y="60386"/>
            <a:ext cx="4800600" cy="2119280"/>
          </a:xfrm>
        </p:spPr>
        <p:txBody>
          <a:bodyPr lIns="0" tIns="0" rIns="0" bIns="0" rtlCol="0" anchor="ctr">
            <a:noAutofit/>
          </a:bodyPr>
          <a:lstStyle>
            <a:lvl1pPr>
              <a:defRPr lang="ru-RU"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5800" y="2240053"/>
            <a:ext cx="4800600" cy="3801310"/>
          </a:xfrm>
        </p:spPr>
        <p:txBody>
          <a:bodyPr lIns="0" tIns="0" rIns="0" bIns="0" rtlCol="0">
            <a:normAutofit/>
          </a:bodyPr>
          <a:lstStyle>
            <a:lvl1pPr marL="342900" indent="-347472">
              <a:lnSpc>
                <a:spcPct val="110000"/>
              </a:lnSpc>
              <a:buFont typeface="Courier New" panose="02070309020205020404" pitchFamily="49" charset="0"/>
              <a:buChar char="o"/>
              <a:defRPr lang="ru-RU" sz="1800">
                <a:solidFill>
                  <a:schemeClr val="accent1"/>
                </a:solidFill>
              </a:defRPr>
            </a:lvl1pPr>
            <a:lvl2pPr marL="742950" indent="-347472">
              <a:lnSpc>
                <a:spcPct val="110000"/>
              </a:lnSpc>
              <a:buFont typeface="Courier New" panose="02070309020205020404" pitchFamily="49" charset="0"/>
              <a:buChar char="o"/>
              <a:defRPr lang="ru-RU" sz="1800">
                <a:solidFill>
                  <a:schemeClr val="accent1"/>
                </a:solidFill>
              </a:defRPr>
            </a:lvl2pPr>
            <a:lvl3pPr marL="1143000" indent="-347472">
              <a:lnSpc>
                <a:spcPct val="110000"/>
              </a:lnSpc>
              <a:buFont typeface="Courier New" panose="02070309020205020404" pitchFamily="49" charset="0"/>
              <a:buChar char="o"/>
              <a:defRPr lang="ru-RU" sz="1800">
                <a:solidFill>
                  <a:schemeClr val="accent1"/>
                </a:solidFill>
              </a:defRPr>
            </a:lvl3pPr>
            <a:lvl4pPr marL="1600200" indent="-347472">
              <a:lnSpc>
                <a:spcPct val="110000"/>
              </a:lnSpc>
              <a:buFont typeface="Courier New" panose="02070309020205020404" pitchFamily="49" charset="0"/>
              <a:buChar char="o"/>
              <a:defRPr lang="ru-RU" sz="1800">
                <a:solidFill>
                  <a:schemeClr val="accent1"/>
                </a:solidFill>
              </a:defRPr>
            </a:lvl4pPr>
            <a:lvl5pPr marL="2057400" indent="-347472">
              <a:lnSpc>
                <a:spcPct val="110000"/>
              </a:lnSpc>
              <a:buFont typeface="Courier New" panose="02070309020205020404" pitchFamily="49" charset="0"/>
              <a:buChar char="o"/>
              <a:defRPr lang="ru-RU" sz="18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id="{D99CA35C-FF03-2FB3-7537-B3C2C6EB21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868680"/>
            <a:ext cx="5120640" cy="5120640"/>
          </a:xfrm>
          <a:prstGeom prst="ellipse">
            <a:avLst/>
          </a:prstGeom>
          <a:noFill/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57F1E4F-1CFF-5643-939E-217C01CDF565}" type="slidenum">
              <a:rPr lang="ru-RU" dirty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12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1FBF441-3277-81AE-0D1C-09DD3787E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17920" y="2002536"/>
            <a:ext cx="5257800" cy="377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0BFE681-AD4F-626F-A814-551A6A18F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799" y="2002536"/>
            <a:ext cx="5257800" cy="377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10789920" cy="1255143"/>
          </a:xfrm>
        </p:spPr>
        <p:txBody>
          <a:bodyPr lIns="0" tIns="0" rIns="0" bIns="0" rtlCol="0">
            <a:noAutofit/>
          </a:bodyPr>
          <a:lstStyle>
            <a:lvl1pPr>
              <a:defRPr lang="ru-RU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28699" y="2418212"/>
            <a:ext cx="4572000" cy="3026522"/>
          </a:xfrm>
        </p:spPr>
        <p:txBody>
          <a:bodyPr lIns="0" tIns="0" rIns="0" bIns="0" rtlCol="0">
            <a:noAutofit/>
          </a:bodyPr>
          <a:lstStyle>
            <a:lvl1pPr marL="0" indent="0">
              <a:buClr>
                <a:schemeClr val="accent1"/>
              </a:buClr>
              <a:buFont typeface="Courier New" panose="02070309020205020404" pitchFamily="49" charset="0"/>
              <a:buNone/>
              <a:defRPr lang="ru-RU" sz="1800">
                <a:solidFill>
                  <a:schemeClr val="accent1"/>
                </a:solidFill>
              </a:defRPr>
            </a:lvl1pPr>
            <a:lvl2pPr marL="457200" indent="0">
              <a:buClr>
                <a:schemeClr val="accent1"/>
              </a:buClr>
              <a:buFont typeface="Courier New" panose="02070309020205020404" pitchFamily="49" charset="0"/>
              <a:buNone/>
              <a:defRPr lang="ru-RU" sz="1800">
                <a:solidFill>
                  <a:schemeClr val="accent1"/>
                </a:solidFill>
              </a:defRPr>
            </a:lvl2pPr>
            <a:lvl3pPr marL="914400" indent="0">
              <a:buClr>
                <a:schemeClr val="accent1"/>
              </a:buClr>
              <a:buFont typeface="Courier New" panose="02070309020205020404" pitchFamily="49" charset="0"/>
              <a:buNone/>
              <a:defRPr lang="ru-RU" sz="1800">
                <a:solidFill>
                  <a:schemeClr val="accent1"/>
                </a:solidFill>
              </a:defRPr>
            </a:lvl3pPr>
            <a:lvl4pPr marL="1371600" indent="0">
              <a:buClr>
                <a:schemeClr val="accent1"/>
              </a:buClr>
              <a:buFont typeface="Courier New" panose="02070309020205020404" pitchFamily="49" charset="0"/>
              <a:buNone/>
              <a:defRPr lang="ru-RU" sz="1800">
                <a:solidFill>
                  <a:schemeClr val="accent1"/>
                </a:solidFill>
              </a:defRPr>
            </a:lvl4pPr>
            <a:lvl5pPr marL="1828800" indent="0">
              <a:buClr>
                <a:schemeClr val="accent1"/>
              </a:buClr>
              <a:buFont typeface="Courier New" panose="02070309020205020404" pitchFamily="49" charset="0"/>
              <a:buNone/>
              <a:defRPr lang="ru-RU" sz="18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560820" y="2418212"/>
            <a:ext cx="4572000" cy="3026522"/>
          </a:xfrm>
        </p:spPr>
        <p:txBody>
          <a:bodyPr lIns="0" tIns="0" rIns="0" bIns="0" rtlCol="0">
            <a:noAutofit/>
          </a:bodyPr>
          <a:lstStyle>
            <a:lvl1pPr marL="0" indent="0">
              <a:buClr>
                <a:schemeClr val="accent1"/>
              </a:buClr>
              <a:buFont typeface="Courier New" panose="02070309020205020404" pitchFamily="49" charset="0"/>
              <a:buNone/>
              <a:defRPr lang="ru-RU" sz="1800">
                <a:solidFill>
                  <a:schemeClr val="accent1"/>
                </a:solidFill>
              </a:defRPr>
            </a:lvl1pPr>
            <a:lvl2pPr marL="457200" indent="0">
              <a:buClr>
                <a:schemeClr val="accent1"/>
              </a:buClr>
              <a:buFont typeface="Courier New" panose="02070309020205020404" pitchFamily="49" charset="0"/>
              <a:buNone/>
              <a:defRPr lang="ru-RU" sz="1800">
                <a:solidFill>
                  <a:schemeClr val="accent1"/>
                </a:solidFill>
              </a:defRPr>
            </a:lvl2pPr>
            <a:lvl3pPr marL="914400" indent="0">
              <a:buClr>
                <a:schemeClr val="accent1"/>
              </a:buClr>
              <a:buFont typeface="Courier New" panose="02070309020205020404" pitchFamily="49" charset="0"/>
              <a:buNone/>
              <a:defRPr lang="ru-RU" sz="1800">
                <a:solidFill>
                  <a:schemeClr val="accent1"/>
                </a:solidFill>
              </a:defRPr>
            </a:lvl3pPr>
            <a:lvl4pPr marL="1371600" indent="0">
              <a:buClr>
                <a:schemeClr val="accent1"/>
              </a:buClr>
              <a:buFont typeface="Courier New" panose="02070309020205020404" pitchFamily="49" charset="0"/>
              <a:buNone/>
              <a:defRPr lang="ru-RU" sz="1800">
                <a:solidFill>
                  <a:schemeClr val="accent1"/>
                </a:solidFill>
              </a:defRPr>
            </a:lvl4pPr>
            <a:lvl5pPr marL="1828800" indent="0">
              <a:buClr>
                <a:schemeClr val="accent1"/>
              </a:buClr>
              <a:buFont typeface="Courier New" panose="02070309020205020404" pitchFamily="49" charset="0"/>
              <a:buNone/>
              <a:defRPr lang="ru-RU" sz="18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57F1E4F-1CFF-5643-939E-217C01CDF565}" type="slidenum">
              <a:rPr lang="ru-RU" dirty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таблиц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72FB188-CE1E-9DB0-4BDC-586913258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3" name="Полилиния 12">
            <a:extLst>
              <a:ext uri="{FF2B5EF4-FFF2-40B4-BE49-F238E27FC236}">
                <a16:creationId xmlns:a16="http://schemas.microsoft.com/office/drawing/2014/main" id="{3F2E9B62-A951-83CA-0741-6C16A1996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8546284" y="-797527"/>
            <a:ext cx="2058285" cy="4108769"/>
          </a:xfrm>
          <a:custGeom>
            <a:avLst/>
            <a:gdLst>
              <a:gd name="connsiteX0" fmla="*/ 2187635 w 2191789"/>
              <a:gd name="connsiteY0" fmla="*/ 0 h 4375270"/>
              <a:gd name="connsiteX1" fmla="*/ 2191789 w 2191789"/>
              <a:gd name="connsiteY1" fmla="*/ 210 h 4375270"/>
              <a:gd name="connsiteX2" fmla="*/ 2191789 w 2191789"/>
              <a:gd name="connsiteY2" fmla="*/ 4375060 h 4375270"/>
              <a:gd name="connsiteX3" fmla="*/ 2187635 w 2191789"/>
              <a:gd name="connsiteY3" fmla="*/ 4375270 h 4375270"/>
              <a:gd name="connsiteX4" fmla="*/ 0 w 2191789"/>
              <a:gd name="connsiteY4" fmla="*/ 2187635 h 4375270"/>
              <a:gd name="connsiteX5" fmla="*/ 2187635 w 2191789"/>
              <a:gd name="connsiteY5" fmla="*/ 0 h 437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1789" h="4375270">
                <a:moveTo>
                  <a:pt x="2187635" y="0"/>
                </a:moveTo>
                <a:lnTo>
                  <a:pt x="2191789" y="210"/>
                </a:lnTo>
                <a:lnTo>
                  <a:pt x="2191789" y="4375060"/>
                </a:lnTo>
                <a:lnTo>
                  <a:pt x="2187635" y="4375270"/>
                </a:lnTo>
                <a:cubicBezTo>
                  <a:pt x="979438" y="4375270"/>
                  <a:pt x="0" y="3395832"/>
                  <a:pt x="0" y="2187635"/>
                </a:cubicBezTo>
                <a:cubicBezTo>
                  <a:pt x="0" y="979438"/>
                  <a:pt x="979438" y="0"/>
                  <a:pt x="2187635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799" y="685800"/>
            <a:ext cx="6778594" cy="1591438"/>
          </a:xfrm>
        </p:spPr>
        <p:txBody>
          <a:bodyPr lIns="0" tIns="0" rIns="0" bIns="0"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799" y="2691908"/>
            <a:ext cx="3567023" cy="3486910"/>
          </a:xfrm>
        </p:spPr>
        <p:txBody>
          <a:bodyPr lIns="0" tIns="0" rIns="0" bIns="0" rtlCol="0">
            <a:noAutofit/>
          </a:bodyPr>
          <a:lstStyle>
            <a:lvl1pPr marL="285750" indent="-285750">
              <a:buClr>
                <a:schemeClr val="accent1"/>
              </a:buClr>
              <a:buFont typeface="Courier New" panose="02070309020205020404" pitchFamily="49" charset="0"/>
              <a:buChar char="o"/>
              <a:defRPr lang="ru-RU" sz="2000">
                <a:solidFill>
                  <a:schemeClr val="accent1"/>
                </a:solidFill>
              </a:defRPr>
            </a:lvl1pPr>
            <a:lvl2pPr marL="742950" indent="-285750">
              <a:buClr>
                <a:schemeClr val="accent1"/>
              </a:buClr>
              <a:buFont typeface="Courier New" panose="02070309020205020404" pitchFamily="49" charset="0"/>
              <a:buChar char="o"/>
              <a:defRPr lang="ru-RU" sz="2000">
                <a:solidFill>
                  <a:schemeClr val="accent1"/>
                </a:solidFill>
              </a:defRPr>
            </a:lvl2pPr>
            <a:lvl3pPr marL="1200150" indent="-285750">
              <a:buClr>
                <a:schemeClr val="accent1"/>
              </a:buClr>
              <a:buFont typeface="Courier New" panose="02070309020205020404" pitchFamily="49" charset="0"/>
              <a:buChar char="o"/>
              <a:defRPr lang="ru-RU" sz="2000">
                <a:solidFill>
                  <a:schemeClr val="accent1"/>
                </a:solidFill>
              </a:defRPr>
            </a:lvl3pPr>
            <a:lvl4pPr marL="16002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lang="ru-RU" sz="2000">
                <a:solidFill>
                  <a:schemeClr val="accent1"/>
                </a:solidFill>
              </a:defRPr>
            </a:lvl4pPr>
            <a:lvl5pPr marL="20574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lang="ru-RU" sz="20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2" name="Местозаполнитель таблицы 41">
            <a:extLst>
              <a:ext uri="{FF2B5EF4-FFF2-40B4-BE49-F238E27FC236}">
                <a16:creationId xmlns:a16="http://schemas.microsoft.com/office/drawing/2014/main" id="{56120A51-8DA5-58BC-E304-F3AEE815171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554538" y="2691908"/>
            <a:ext cx="7021512" cy="3486910"/>
          </a:xfrm>
        </p:spPr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Вставка таблицы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fld id="{6FF9F0C5-380F-41C2-899A-BAC0F0927E1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8225338-62D2-E576-4CDC-0C2EF1A98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96200" y="624024"/>
            <a:ext cx="3728410" cy="1653216"/>
            <a:chOff x="7063729" y="448441"/>
            <a:chExt cx="4124395" cy="1828800"/>
          </a:xfrm>
        </p:grpSpPr>
        <p:sp>
          <p:nvSpPr>
            <p:cNvPr id="15" name="Freeform 30">
              <a:extLst>
                <a:ext uri="{FF2B5EF4-FFF2-40B4-BE49-F238E27FC236}">
                  <a16:creationId xmlns:a16="http://schemas.microsoft.com/office/drawing/2014/main" id="{3AF91DC5-8439-B938-5392-42116EF33C4C}"/>
                </a:ext>
              </a:extLst>
            </p:cNvPr>
            <p:cNvSpPr/>
            <p:nvPr/>
          </p:nvSpPr>
          <p:spPr>
            <a:xfrm>
              <a:off x="10238859" y="822368"/>
              <a:ext cx="949265" cy="655855"/>
            </a:xfrm>
            <a:custGeom>
              <a:avLst/>
              <a:gdLst>
                <a:gd name="connsiteX0" fmla="*/ 1182542 w 1182541"/>
                <a:gd name="connsiteY0" fmla="*/ 0 h 817027"/>
                <a:gd name="connsiteX1" fmla="*/ 0 w 1182541"/>
                <a:gd name="connsiteY1" fmla="*/ 0 h 817027"/>
                <a:gd name="connsiteX2" fmla="*/ 0 w 1182541"/>
                <a:gd name="connsiteY2" fmla="*/ 632179 h 817027"/>
                <a:gd name="connsiteX3" fmla="*/ 189058 w 1182541"/>
                <a:gd name="connsiteY3" fmla="*/ 632179 h 817027"/>
                <a:gd name="connsiteX4" fmla="*/ 189058 w 1182541"/>
                <a:gd name="connsiteY4" fmla="*/ 817027 h 817027"/>
                <a:gd name="connsiteX5" fmla="*/ 374410 w 1182541"/>
                <a:gd name="connsiteY5" fmla="*/ 632179 h 817027"/>
                <a:gd name="connsiteX6" fmla="*/ 1182542 w 1182541"/>
                <a:gd name="connsiteY6" fmla="*/ 632179 h 81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2541" h="817027">
                  <a:moveTo>
                    <a:pt x="1182542" y="0"/>
                  </a:moveTo>
                  <a:lnTo>
                    <a:pt x="0" y="0"/>
                  </a:lnTo>
                  <a:lnTo>
                    <a:pt x="0" y="632179"/>
                  </a:lnTo>
                  <a:lnTo>
                    <a:pt x="189058" y="632179"/>
                  </a:lnTo>
                  <a:lnTo>
                    <a:pt x="189058" y="817027"/>
                  </a:lnTo>
                  <a:lnTo>
                    <a:pt x="374410" y="632179"/>
                  </a:lnTo>
                  <a:lnTo>
                    <a:pt x="1182542" y="632179"/>
                  </a:lnTo>
                  <a:close/>
                </a:path>
              </a:pathLst>
            </a:custGeom>
            <a:solidFill>
              <a:schemeClr val="accent4"/>
            </a:solidFill>
            <a:ln w="3700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" name="Freeform 31">
              <a:extLst>
                <a:ext uri="{FF2B5EF4-FFF2-40B4-BE49-F238E27FC236}">
                  <a16:creationId xmlns:a16="http://schemas.microsoft.com/office/drawing/2014/main" id="{056694F8-73A4-83BD-1A4E-1FAE7BE13A64}"/>
                </a:ext>
              </a:extLst>
            </p:cNvPr>
            <p:cNvSpPr/>
            <p:nvPr/>
          </p:nvSpPr>
          <p:spPr>
            <a:xfrm>
              <a:off x="7063729" y="448441"/>
              <a:ext cx="946290" cy="685531"/>
            </a:xfrm>
            <a:custGeom>
              <a:avLst/>
              <a:gdLst>
                <a:gd name="connsiteX0" fmla="*/ 1178834 w 1178834"/>
                <a:gd name="connsiteY0" fmla="*/ 0 h 853996"/>
                <a:gd name="connsiteX1" fmla="*/ 0 w 1178834"/>
                <a:gd name="connsiteY1" fmla="*/ 0 h 853996"/>
                <a:gd name="connsiteX2" fmla="*/ 0 w 1178834"/>
                <a:gd name="connsiteY2" fmla="*/ 632180 h 853996"/>
                <a:gd name="connsiteX3" fmla="*/ 800718 w 1178834"/>
                <a:gd name="connsiteY3" fmla="*/ 632180 h 853996"/>
                <a:gd name="connsiteX4" fmla="*/ 1023139 w 1178834"/>
                <a:gd name="connsiteY4" fmla="*/ 853997 h 853996"/>
                <a:gd name="connsiteX5" fmla="*/ 1023139 w 1178834"/>
                <a:gd name="connsiteY5" fmla="*/ 632180 h 853996"/>
                <a:gd name="connsiteX6" fmla="*/ 1178834 w 1178834"/>
                <a:gd name="connsiteY6" fmla="*/ 632180 h 853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8834" h="853996">
                  <a:moveTo>
                    <a:pt x="1178834" y="0"/>
                  </a:moveTo>
                  <a:lnTo>
                    <a:pt x="0" y="0"/>
                  </a:lnTo>
                  <a:lnTo>
                    <a:pt x="0" y="632180"/>
                  </a:lnTo>
                  <a:lnTo>
                    <a:pt x="800718" y="632180"/>
                  </a:lnTo>
                  <a:lnTo>
                    <a:pt x="1023139" y="853997"/>
                  </a:lnTo>
                  <a:lnTo>
                    <a:pt x="1023139" y="632180"/>
                  </a:lnTo>
                  <a:lnTo>
                    <a:pt x="1178834" y="632180"/>
                  </a:lnTo>
                  <a:close/>
                </a:path>
              </a:pathLst>
            </a:custGeom>
            <a:solidFill>
              <a:schemeClr val="accent2"/>
            </a:solidFill>
            <a:ln w="37006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E9CE10BA-217C-3DB3-F930-774BC3CC68A5}"/>
                </a:ext>
              </a:extLst>
            </p:cNvPr>
            <p:cNvGrpSpPr/>
            <p:nvPr userDrawn="1"/>
          </p:nvGrpSpPr>
          <p:grpSpPr>
            <a:xfrm>
              <a:off x="7774772" y="523163"/>
              <a:ext cx="3091970" cy="1754078"/>
              <a:chOff x="7774772" y="523163"/>
              <a:chExt cx="3091970" cy="1754078"/>
            </a:xfrm>
          </p:grpSpPr>
          <p:sp>
            <p:nvSpPr>
              <p:cNvPr id="18" name="Freeform 51">
                <a:extLst>
                  <a:ext uri="{FF2B5EF4-FFF2-40B4-BE49-F238E27FC236}">
                    <a16:creationId xmlns:a16="http://schemas.microsoft.com/office/drawing/2014/main" id="{77DF59F6-A988-D6E7-1FFB-C3D16E669280}"/>
                  </a:ext>
                </a:extLst>
              </p:cNvPr>
              <p:cNvSpPr/>
              <p:nvPr/>
            </p:nvSpPr>
            <p:spPr>
              <a:xfrm>
                <a:off x="9307634" y="1436441"/>
                <a:ext cx="1029424" cy="840799"/>
              </a:xfrm>
              <a:custGeom>
                <a:avLst/>
                <a:gdLst>
                  <a:gd name="connsiteX0" fmla="*/ 480406 w 1282398"/>
                  <a:gd name="connsiteY0" fmla="*/ 3 h 1047420"/>
                  <a:gd name="connsiteX1" fmla="*/ 548407 w 1282398"/>
                  <a:gd name="connsiteY1" fmla="*/ 3989 h 1047420"/>
                  <a:gd name="connsiteX2" fmla="*/ 563235 w 1282398"/>
                  <a:gd name="connsiteY2" fmla="*/ 3989 h 1047420"/>
                  <a:gd name="connsiteX3" fmla="*/ 604013 w 1282398"/>
                  <a:gd name="connsiteY3" fmla="*/ 107504 h 1047420"/>
                  <a:gd name="connsiteX4" fmla="*/ 655911 w 1282398"/>
                  <a:gd name="connsiteY4" fmla="*/ 148170 h 1047420"/>
                  <a:gd name="connsiteX5" fmla="*/ 737465 w 1282398"/>
                  <a:gd name="connsiteY5" fmla="*/ 174049 h 1047420"/>
                  <a:gd name="connsiteX6" fmla="*/ 819020 w 1282398"/>
                  <a:gd name="connsiteY6" fmla="*/ 122292 h 1047420"/>
                  <a:gd name="connsiteX7" fmla="*/ 830141 w 1282398"/>
                  <a:gd name="connsiteY7" fmla="*/ 55746 h 1047420"/>
                  <a:gd name="connsiteX8" fmla="*/ 826434 w 1282398"/>
                  <a:gd name="connsiteY8" fmla="*/ 7686 h 1047420"/>
                  <a:gd name="connsiteX9" fmla="*/ 852383 w 1282398"/>
                  <a:gd name="connsiteY9" fmla="*/ 11383 h 1047420"/>
                  <a:gd name="connsiteX10" fmla="*/ 1152653 w 1282398"/>
                  <a:gd name="connsiteY10" fmla="*/ 107504 h 1047420"/>
                  <a:gd name="connsiteX11" fmla="*/ 1282398 w 1282398"/>
                  <a:gd name="connsiteY11" fmla="*/ 388472 h 1047420"/>
                  <a:gd name="connsiteX12" fmla="*/ 618841 w 1282398"/>
                  <a:gd name="connsiteY12" fmla="*/ 388472 h 1047420"/>
                  <a:gd name="connsiteX13" fmla="*/ 618841 w 1282398"/>
                  <a:gd name="connsiteY13" fmla="*/ 798834 h 1047420"/>
                  <a:gd name="connsiteX14" fmla="*/ 618841 w 1282398"/>
                  <a:gd name="connsiteY14" fmla="*/ 1047420 h 1047420"/>
                  <a:gd name="connsiteX15" fmla="*/ 72560 w 1282398"/>
                  <a:gd name="connsiteY15" fmla="*/ 1047420 h 1047420"/>
                  <a:gd name="connsiteX16" fmla="*/ 46221 w 1282398"/>
                  <a:gd name="connsiteY16" fmla="*/ 1006385 h 1047420"/>
                  <a:gd name="connsiteX17" fmla="*/ 36838 w 1282398"/>
                  <a:gd name="connsiteY17" fmla="*/ 440230 h 1047420"/>
                  <a:gd name="connsiteX18" fmla="*/ 107271 w 1282398"/>
                  <a:gd name="connsiteY18" fmla="*/ 211019 h 1047420"/>
                  <a:gd name="connsiteX19" fmla="*/ 333400 w 1282398"/>
                  <a:gd name="connsiteY19" fmla="*/ 15080 h 1047420"/>
                  <a:gd name="connsiteX20" fmla="*/ 480406 w 1282398"/>
                  <a:gd name="connsiteY20" fmla="*/ 3 h 1047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82398" h="1047420">
                    <a:moveTo>
                      <a:pt x="480406" y="3"/>
                    </a:moveTo>
                    <a:cubicBezTo>
                      <a:pt x="501606" y="61"/>
                      <a:pt x="524311" y="1216"/>
                      <a:pt x="548407" y="3989"/>
                    </a:cubicBezTo>
                    <a:cubicBezTo>
                      <a:pt x="552114" y="3989"/>
                      <a:pt x="559528" y="3989"/>
                      <a:pt x="563235" y="3989"/>
                    </a:cubicBezTo>
                    <a:cubicBezTo>
                      <a:pt x="563235" y="26171"/>
                      <a:pt x="570649" y="66837"/>
                      <a:pt x="604013" y="107504"/>
                    </a:cubicBezTo>
                    <a:cubicBezTo>
                      <a:pt x="626255" y="129685"/>
                      <a:pt x="644790" y="140776"/>
                      <a:pt x="655911" y="148170"/>
                    </a:cubicBezTo>
                    <a:cubicBezTo>
                      <a:pt x="678153" y="162958"/>
                      <a:pt x="704102" y="177746"/>
                      <a:pt x="737465" y="174049"/>
                    </a:cubicBezTo>
                    <a:cubicBezTo>
                      <a:pt x="767122" y="170352"/>
                      <a:pt x="804192" y="151867"/>
                      <a:pt x="819020" y="122292"/>
                    </a:cubicBezTo>
                    <a:cubicBezTo>
                      <a:pt x="830141" y="100110"/>
                      <a:pt x="830141" y="77928"/>
                      <a:pt x="830141" y="55746"/>
                    </a:cubicBezTo>
                    <a:cubicBezTo>
                      <a:pt x="830141" y="37262"/>
                      <a:pt x="830141" y="18777"/>
                      <a:pt x="826434" y="7686"/>
                    </a:cubicBezTo>
                    <a:cubicBezTo>
                      <a:pt x="833848" y="11383"/>
                      <a:pt x="841262" y="11383"/>
                      <a:pt x="852383" y="11383"/>
                    </a:cubicBezTo>
                    <a:cubicBezTo>
                      <a:pt x="919110" y="15080"/>
                      <a:pt x="1056270" y="29868"/>
                      <a:pt x="1152653" y="107504"/>
                    </a:cubicBezTo>
                    <a:cubicBezTo>
                      <a:pt x="1267570" y="196231"/>
                      <a:pt x="1278692" y="347806"/>
                      <a:pt x="1282398" y="388472"/>
                    </a:cubicBezTo>
                    <a:lnTo>
                      <a:pt x="618841" y="388472"/>
                    </a:lnTo>
                    <a:lnTo>
                      <a:pt x="618841" y="798834"/>
                    </a:lnTo>
                    <a:lnTo>
                      <a:pt x="618841" y="1047420"/>
                    </a:lnTo>
                    <a:lnTo>
                      <a:pt x="72560" y="1047420"/>
                    </a:lnTo>
                    <a:lnTo>
                      <a:pt x="46221" y="1006385"/>
                    </a:lnTo>
                    <a:cubicBezTo>
                      <a:pt x="-29889" y="841581"/>
                      <a:pt x="3474" y="589957"/>
                      <a:pt x="36838" y="440230"/>
                    </a:cubicBezTo>
                    <a:cubicBezTo>
                      <a:pt x="55373" y="362594"/>
                      <a:pt x="73908" y="281261"/>
                      <a:pt x="107271" y="211019"/>
                    </a:cubicBezTo>
                    <a:cubicBezTo>
                      <a:pt x="151755" y="114898"/>
                      <a:pt x="218482" y="37262"/>
                      <a:pt x="333400" y="15080"/>
                    </a:cubicBezTo>
                    <a:cubicBezTo>
                      <a:pt x="366763" y="9535"/>
                      <a:pt x="416808" y="-170"/>
                      <a:pt x="480406" y="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id="{CABB328D-3156-CE71-0F2A-3CEEAA33C812}"/>
                  </a:ext>
                </a:extLst>
              </p:cNvPr>
              <p:cNvSpPr/>
              <p:nvPr/>
            </p:nvSpPr>
            <p:spPr>
              <a:xfrm>
                <a:off x="9108072" y="1230172"/>
                <a:ext cx="322125" cy="319275"/>
              </a:xfrm>
              <a:custGeom>
                <a:avLst/>
                <a:gdLst>
                  <a:gd name="connsiteX0" fmla="*/ 392945 w 401285"/>
                  <a:gd name="connsiteY0" fmla="*/ 127857 h 397735"/>
                  <a:gd name="connsiteX1" fmla="*/ 392945 w 401285"/>
                  <a:gd name="connsiteY1" fmla="*/ 79797 h 397735"/>
                  <a:gd name="connsiteX2" fmla="*/ 355874 w 401285"/>
                  <a:gd name="connsiteY2" fmla="*/ 76100 h 397735"/>
                  <a:gd name="connsiteX3" fmla="*/ 370703 w 401285"/>
                  <a:gd name="connsiteY3" fmla="*/ 50221 h 397735"/>
                  <a:gd name="connsiteX4" fmla="*/ 363289 w 401285"/>
                  <a:gd name="connsiteY4" fmla="*/ 13252 h 397735"/>
                  <a:gd name="connsiteX5" fmla="*/ 326218 w 401285"/>
                  <a:gd name="connsiteY5" fmla="*/ 9555 h 397735"/>
                  <a:gd name="connsiteX6" fmla="*/ 307683 w 401285"/>
                  <a:gd name="connsiteY6" fmla="*/ 42827 h 397735"/>
                  <a:gd name="connsiteX7" fmla="*/ 174230 w 401285"/>
                  <a:gd name="connsiteY7" fmla="*/ 290523 h 397735"/>
                  <a:gd name="connsiteX8" fmla="*/ 137160 w 401285"/>
                  <a:gd name="connsiteY8" fmla="*/ 268342 h 397735"/>
                  <a:gd name="connsiteX9" fmla="*/ 100090 w 401285"/>
                  <a:gd name="connsiteY9" fmla="*/ 246160 h 397735"/>
                  <a:gd name="connsiteX10" fmla="*/ 163109 w 401285"/>
                  <a:gd name="connsiteY10" fmla="*/ 131554 h 397735"/>
                  <a:gd name="connsiteX11" fmla="*/ 144574 w 401285"/>
                  <a:gd name="connsiteY11" fmla="*/ 150039 h 397735"/>
                  <a:gd name="connsiteX12" fmla="*/ 181644 w 401285"/>
                  <a:gd name="connsiteY12" fmla="*/ 120463 h 397735"/>
                  <a:gd name="connsiteX13" fmla="*/ 237250 w 401285"/>
                  <a:gd name="connsiteY13" fmla="*/ 94585 h 397735"/>
                  <a:gd name="connsiteX14" fmla="*/ 266906 w 401285"/>
                  <a:gd name="connsiteY14" fmla="*/ 5858 h 397735"/>
                  <a:gd name="connsiteX15" fmla="*/ 222422 w 401285"/>
                  <a:gd name="connsiteY15" fmla="*/ 5858 h 397735"/>
                  <a:gd name="connsiteX16" fmla="*/ 148281 w 401285"/>
                  <a:gd name="connsiteY16" fmla="*/ 31736 h 397735"/>
                  <a:gd name="connsiteX17" fmla="*/ 74141 w 401285"/>
                  <a:gd name="connsiteY17" fmla="*/ 98282 h 397735"/>
                  <a:gd name="connsiteX18" fmla="*/ 59312 w 401285"/>
                  <a:gd name="connsiteY18" fmla="*/ 116766 h 397735"/>
                  <a:gd name="connsiteX19" fmla="*/ 44484 w 401285"/>
                  <a:gd name="connsiteY19" fmla="*/ 131554 h 397735"/>
                  <a:gd name="connsiteX20" fmla="*/ 0 w 401285"/>
                  <a:gd name="connsiteY20" fmla="*/ 161130 h 397735"/>
                  <a:gd name="connsiteX21" fmla="*/ 118625 w 401285"/>
                  <a:gd name="connsiteY21" fmla="*/ 397735 h 397735"/>
                  <a:gd name="connsiteX22" fmla="*/ 129746 w 401285"/>
                  <a:gd name="connsiteY22" fmla="*/ 394038 h 397735"/>
                  <a:gd name="connsiteX23" fmla="*/ 359582 w 401285"/>
                  <a:gd name="connsiteY23" fmla="*/ 235069 h 397735"/>
                  <a:gd name="connsiteX24" fmla="*/ 385531 w 401285"/>
                  <a:gd name="connsiteY24" fmla="*/ 198099 h 397735"/>
                  <a:gd name="connsiteX25" fmla="*/ 363289 w 401285"/>
                  <a:gd name="connsiteY25" fmla="*/ 161130 h 397735"/>
                  <a:gd name="connsiteX26" fmla="*/ 392945 w 401285"/>
                  <a:gd name="connsiteY26" fmla="*/ 127857 h 397735"/>
                  <a:gd name="connsiteX27" fmla="*/ 137160 w 401285"/>
                  <a:gd name="connsiteY27" fmla="*/ 142645 h 397735"/>
                  <a:gd name="connsiteX28" fmla="*/ 122332 w 401285"/>
                  <a:gd name="connsiteY28" fmla="*/ 161130 h 397735"/>
                  <a:gd name="connsiteX29" fmla="*/ 137160 w 401285"/>
                  <a:gd name="connsiteY29" fmla="*/ 142645 h 397735"/>
                  <a:gd name="connsiteX30" fmla="*/ 29656 w 401285"/>
                  <a:gd name="connsiteY30" fmla="*/ 150039 h 397735"/>
                  <a:gd name="connsiteX31" fmla="*/ 29656 w 401285"/>
                  <a:gd name="connsiteY31" fmla="*/ 150039 h 397735"/>
                  <a:gd name="connsiteX32" fmla="*/ 29656 w 401285"/>
                  <a:gd name="connsiteY32" fmla="*/ 150039 h 397735"/>
                  <a:gd name="connsiteX33" fmla="*/ 37070 w 401285"/>
                  <a:gd name="connsiteY33" fmla="*/ 131554 h 397735"/>
                  <a:gd name="connsiteX34" fmla="*/ 37070 w 401285"/>
                  <a:gd name="connsiteY34" fmla="*/ 131554 h 397735"/>
                  <a:gd name="connsiteX35" fmla="*/ 37070 w 401285"/>
                  <a:gd name="connsiteY35" fmla="*/ 131554 h 397735"/>
                  <a:gd name="connsiteX36" fmla="*/ 33363 w 401285"/>
                  <a:gd name="connsiteY36" fmla="*/ 142645 h 397735"/>
                  <a:gd name="connsiteX37" fmla="*/ 33363 w 401285"/>
                  <a:gd name="connsiteY37" fmla="*/ 142645 h 397735"/>
                  <a:gd name="connsiteX38" fmla="*/ 33363 w 401285"/>
                  <a:gd name="connsiteY38" fmla="*/ 142645 h 397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01285" h="397735">
                    <a:moveTo>
                      <a:pt x="392945" y="127857"/>
                    </a:moveTo>
                    <a:cubicBezTo>
                      <a:pt x="404066" y="113069"/>
                      <a:pt x="404066" y="90888"/>
                      <a:pt x="392945" y="79797"/>
                    </a:cubicBezTo>
                    <a:cubicBezTo>
                      <a:pt x="385531" y="68706"/>
                      <a:pt x="366996" y="68706"/>
                      <a:pt x="355874" y="76100"/>
                    </a:cubicBezTo>
                    <a:cubicBezTo>
                      <a:pt x="363289" y="68706"/>
                      <a:pt x="366996" y="57615"/>
                      <a:pt x="370703" y="50221"/>
                    </a:cubicBezTo>
                    <a:cubicBezTo>
                      <a:pt x="374410" y="35433"/>
                      <a:pt x="374410" y="20646"/>
                      <a:pt x="363289" y="13252"/>
                    </a:cubicBezTo>
                    <a:cubicBezTo>
                      <a:pt x="355874" y="5858"/>
                      <a:pt x="341047" y="5858"/>
                      <a:pt x="326218" y="9555"/>
                    </a:cubicBezTo>
                    <a:lnTo>
                      <a:pt x="307683" y="42827"/>
                    </a:lnTo>
                    <a:lnTo>
                      <a:pt x="174230" y="290523"/>
                    </a:lnTo>
                    <a:lnTo>
                      <a:pt x="137160" y="268342"/>
                    </a:lnTo>
                    <a:lnTo>
                      <a:pt x="100090" y="246160"/>
                    </a:lnTo>
                    <a:lnTo>
                      <a:pt x="163109" y="131554"/>
                    </a:lnTo>
                    <a:cubicBezTo>
                      <a:pt x="155695" y="135251"/>
                      <a:pt x="151988" y="142645"/>
                      <a:pt x="144574" y="150039"/>
                    </a:cubicBezTo>
                    <a:cubicBezTo>
                      <a:pt x="155695" y="138948"/>
                      <a:pt x="166816" y="127857"/>
                      <a:pt x="181644" y="120463"/>
                    </a:cubicBezTo>
                    <a:cubicBezTo>
                      <a:pt x="200179" y="109372"/>
                      <a:pt x="218715" y="105675"/>
                      <a:pt x="237250" y="94585"/>
                    </a:cubicBezTo>
                    <a:cubicBezTo>
                      <a:pt x="263199" y="79797"/>
                      <a:pt x="300269" y="31736"/>
                      <a:pt x="266906" y="5858"/>
                    </a:cubicBezTo>
                    <a:cubicBezTo>
                      <a:pt x="255785" y="-5233"/>
                      <a:pt x="237250" y="2161"/>
                      <a:pt x="222422" y="5858"/>
                    </a:cubicBezTo>
                    <a:cubicBezTo>
                      <a:pt x="196473" y="13252"/>
                      <a:pt x="170523" y="20646"/>
                      <a:pt x="148281" y="31736"/>
                    </a:cubicBezTo>
                    <a:cubicBezTo>
                      <a:pt x="118625" y="46524"/>
                      <a:pt x="96383" y="72403"/>
                      <a:pt x="74141" y="98282"/>
                    </a:cubicBezTo>
                    <a:cubicBezTo>
                      <a:pt x="70434" y="105675"/>
                      <a:pt x="63020" y="109372"/>
                      <a:pt x="59312" y="116766"/>
                    </a:cubicBezTo>
                    <a:cubicBezTo>
                      <a:pt x="55605" y="120463"/>
                      <a:pt x="51898" y="127857"/>
                      <a:pt x="44484" y="131554"/>
                    </a:cubicBezTo>
                    <a:cubicBezTo>
                      <a:pt x="29656" y="142645"/>
                      <a:pt x="14828" y="153736"/>
                      <a:pt x="0" y="161130"/>
                    </a:cubicBezTo>
                    <a:cubicBezTo>
                      <a:pt x="40777" y="238766"/>
                      <a:pt x="77848" y="320099"/>
                      <a:pt x="118625" y="397735"/>
                    </a:cubicBezTo>
                    <a:cubicBezTo>
                      <a:pt x="126039" y="397735"/>
                      <a:pt x="129746" y="394038"/>
                      <a:pt x="129746" y="394038"/>
                    </a:cubicBezTo>
                    <a:cubicBezTo>
                      <a:pt x="370703" y="342281"/>
                      <a:pt x="396652" y="275735"/>
                      <a:pt x="359582" y="235069"/>
                    </a:cubicBezTo>
                    <a:cubicBezTo>
                      <a:pt x="359582" y="235069"/>
                      <a:pt x="385531" y="209190"/>
                      <a:pt x="385531" y="198099"/>
                    </a:cubicBezTo>
                    <a:cubicBezTo>
                      <a:pt x="385531" y="183312"/>
                      <a:pt x="378117" y="157433"/>
                      <a:pt x="363289" y="161130"/>
                    </a:cubicBezTo>
                    <a:cubicBezTo>
                      <a:pt x="381824" y="142645"/>
                      <a:pt x="381824" y="142645"/>
                      <a:pt x="392945" y="127857"/>
                    </a:cubicBezTo>
                    <a:close/>
                    <a:moveTo>
                      <a:pt x="137160" y="142645"/>
                    </a:moveTo>
                    <a:cubicBezTo>
                      <a:pt x="129746" y="150039"/>
                      <a:pt x="126039" y="153736"/>
                      <a:pt x="122332" y="161130"/>
                    </a:cubicBezTo>
                    <a:cubicBezTo>
                      <a:pt x="129746" y="157433"/>
                      <a:pt x="133453" y="150039"/>
                      <a:pt x="137160" y="142645"/>
                    </a:cubicBezTo>
                    <a:close/>
                    <a:moveTo>
                      <a:pt x="29656" y="150039"/>
                    </a:moveTo>
                    <a:cubicBezTo>
                      <a:pt x="29656" y="150039"/>
                      <a:pt x="29656" y="150039"/>
                      <a:pt x="29656" y="150039"/>
                    </a:cubicBezTo>
                    <a:cubicBezTo>
                      <a:pt x="29656" y="150039"/>
                      <a:pt x="29656" y="150039"/>
                      <a:pt x="29656" y="150039"/>
                    </a:cubicBezTo>
                    <a:close/>
                    <a:moveTo>
                      <a:pt x="37070" y="131554"/>
                    </a:moveTo>
                    <a:cubicBezTo>
                      <a:pt x="37070" y="131554"/>
                      <a:pt x="37070" y="131554"/>
                      <a:pt x="37070" y="131554"/>
                    </a:cubicBezTo>
                    <a:cubicBezTo>
                      <a:pt x="37070" y="131554"/>
                      <a:pt x="37070" y="131554"/>
                      <a:pt x="37070" y="131554"/>
                    </a:cubicBezTo>
                    <a:close/>
                    <a:moveTo>
                      <a:pt x="33363" y="142645"/>
                    </a:moveTo>
                    <a:cubicBezTo>
                      <a:pt x="33363" y="142645"/>
                      <a:pt x="29656" y="142645"/>
                      <a:pt x="33363" y="142645"/>
                    </a:cubicBezTo>
                    <a:cubicBezTo>
                      <a:pt x="29656" y="142645"/>
                      <a:pt x="33363" y="142645"/>
                      <a:pt x="33363" y="14264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id="{F7D7ABF2-546B-4A86-DE21-0E82C375AA38}"/>
                  </a:ext>
                </a:extLst>
              </p:cNvPr>
              <p:cNvSpPr/>
              <p:nvPr/>
            </p:nvSpPr>
            <p:spPr>
              <a:xfrm>
                <a:off x="7774772" y="985590"/>
                <a:ext cx="1440427" cy="960507"/>
              </a:xfrm>
              <a:custGeom>
                <a:avLst/>
                <a:gdLst>
                  <a:gd name="connsiteX0" fmla="*/ 1134552 w 1794402"/>
                  <a:gd name="connsiteY0" fmla="*/ 203333 h 1196545"/>
                  <a:gd name="connsiteX1" fmla="*/ 1038169 w 1794402"/>
                  <a:gd name="connsiteY1" fmla="*/ 22182 h 1196545"/>
                  <a:gd name="connsiteX2" fmla="*/ 912131 w 1794402"/>
                  <a:gd name="connsiteY2" fmla="*/ 0 h 1196545"/>
                  <a:gd name="connsiteX3" fmla="*/ 878767 w 1794402"/>
                  <a:gd name="connsiteY3" fmla="*/ 0 h 1196545"/>
                  <a:gd name="connsiteX4" fmla="*/ 897302 w 1794402"/>
                  <a:gd name="connsiteY4" fmla="*/ 99818 h 1196545"/>
                  <a:gd name="connsiteX5" fmla="*/ 849111 w 1794402"/>
                  <a:gd name="connsiteY5" fmla="*/ 140484 h 1196545"/>
                  <a:gd name="connsiteX6" fmla="*/ 767556 w 1794402"/>
                  <a:gd name="connsiteY6" fmla="*/ 140484 h 1196545"/>
                  <a:gd name="connsiteX7" fmla="*/ 656346 w 1794402"/>
                  <a:gd name="connsiteY7" fmla="*/ 18485 h 1196545"/>
                  <a:gd name="connsiteX8" fmla="*/ 545135 w 1794402"/>
                  <a:gd name="connsiteY8" fmla="*/ 33273 h 1196545"/>
                  <a:gd name="connsiteX9" fmla="*/ 504358 w 1794402"/>
                  <a:gd name="connsiteY9" fmla="*/ 40666 h 1196545"/>
                  <a:gd name="connsiteX10" fmla="*/ 226331 w 1794402"/>
                  <a:gd name="connsiteY10" fmla="*/ 292059 h 1196545"/>
                  <a:gd name="connsiteX11" fmla="*/ 74342 w 1794402"/>
                  <a:gd name="connsiteY11" fmla="*/ 639573 h 1196545"/>
                  <a:gd name="connsiteX12" fmla="*/ 202 w 1794402"/>
                  <a:gd name="connsiteY12" fmla="*/ 994481 h 1196545"/>
                  <a:gd name="connsiteX13" fmla="*/ 92878 w 1794402"/>
                  <a:gd name="connsiteY13" fmla="*/ 1164541 h 1196545"/>
                  <a:gd name="connsiteX14" fmla="*/ 215209 w 1794402"/>
                  <a:gd name="connsiteY14" fmla="*/ 1190420 h 1196545"/>
                  <a:gd name="connsiteX15" fmla="*/ 545135 w 1794402"/>
                  <a:gd name="connsiteY15" fmla="*/ 1194117 h 1196545"/>
                  <a:gd name="connsiteX16" fmla="*/ 845404 w 1794402"/>
                  <a:gd name="connsiteY16" fmla="*/ 1175632 h 1196545"/>
                  <a:gd name="connsiteX17" fmla="*/ 837990 w 1794402"/>
                  <a:gd name="connsiteY17" fmla="*/ 939027 h 1196545"/>
                  <a:gd name="connsiteX18" fmla="*/ 837990 w 1794402"/>
                  <a:gd name="connsiteY18" fmla="*/ 935330 h 1196545"/>
                  <a:gd name="connsiteX19" fmla="*/ 837990 w 1794402"/>
                  <a:gd name="connsiteY19" fmla="*/ 924239 h 1196545"/>
                  <a:gd name="connsiteX20" fmla="*/ 837990 w 1794402"/>
                  <a:gd name="connsiteY20" fmla="*/ 920542 h 1196545"/>
                  <a:gd name="connsiteX21" fmla="*/ 908423 w 1794402"/>
                  <a:gd name="connsiteY21" fmla="*/ 890966 h 1196545"/>
                  <a:gd name="connsiteX22" fmla="*/ 908423 w 1794402"/>
                  <a:gd name="connsiteY22" fmla="*/ 961209 h 1196545"/>
                  <a:gd name="connsiteX23" fmla="*/ 897302 w 1794402"/>
                  <a:gd name="connsiteY23" fmla="*/ 303150 h 1196545"/>
                  <a:gd name="connsiteX24" fmla="*/ 1141966 w 1794402"/>
                  <a:gd name="connsiteY24" fmla="*/ 273575 h 1196545"/>
                  <a:gd name="connsiteX25" fmla="*/ 1134552 w 1794402"/>
                  <a:gd name="connsiteY25" fmla="*/ 203333 h 1196545"/>
                  <a:gd name="connsiteX26" fmla="*/ 367198 w 1794402"/>
                  <a:gd name="connsiteY26" fmla="*/ 865088 h 1196545"/>
                  <a:gd name="connsiteX27" fmla="*/ 378319 w 1794402"/>
                  <a:gd name="connsiteY27" fmla="*/ 750482 h 1196545"/>
                  <a:gd name="connsiteX28" fmla="*/ 426510 w 1794402"/>
                  <a:gd name="connsiteY28" fmla="*/ 658058 h 1196545"/>
                  <a:gd name="connsiteX29" fmla="*/ 415389 w 1794402"/>
                  <a:gd name="connsiteY29" fmla="*/ 879875 h 1196545"/>
                  <a:gd name="connsiteX30" fmla="*/ 367198 w 1794402"/>
                  <a:gd name="connsiteY30" fmla="*/ 865088 h 1196545"/>
                  <a:gd name="connsiteX31" fmla="*/ 1794403 w 1794402"/>
                  <a:gd name="connsiteY31" fmla="*/ 720906 h 1196545"/>
                  <a:gd name="connsiteX32" fmla="*/ 1431114 w 1794402"/>
                  <a:gd name="connsiteY32" fmla="*/ 879875 h 1196545"/>
                  <a:gd name="connsiteX33" fmla="*/ 1460770 w 1794402"/>
                  <a:gd name="connsiteY33" fmla="*/ 543452 h 1196545"/>
                  <a:gd name="connsiteX34" fmla="*/ 1649829 w 1794402"/>
                  <a:gd name="connsiteY34" fmla="*/ 432544 h 1196545"/>
                  <a:gd name="connsiteX35" fmla="*/ 1794403 w 1794402"/>
                  <a:gd name="connsiteY35" fmla="*/ 720906 h 1196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794402" h="1196545">
                    <a:moveTo>
                      <a:pt x="1134552" y="203333"/>
                    </a:moveTo>
                    <a:cubicBezTo>
                      <a:pt x="1130845" y="166363"/>
                      <a:pt x="1112310" y="59151"/>
                      <a:pt x="1038169" y="22182"/>
                    </a:cubicBezTo>
                    <a:cubicBezTo>
                      <a:pt x="1004806" y="7394"/>
                      <a:pt x="967736" y="3697"/>
                      <a:pt x="912131" y="0"/>
                    </a:cubicBezTo>
                    <a:cubicBezTo>
                      <a:pt x="897302" y="0"/>
                      <a:pt x="886181" y="0"/>
                      <a:pt x="878767" y="0"/>
                    </a:cubicBezTo>
                    <a:cubicBezTo>
                      <a:pt x="904716" y="29576"/>
                      <a:pt x="912131" y="70242"/>
                      <a:pt x="897302" y="99818"/>
                    </a:cubicBezTo>
                    <a:cubicBezTo>
                      <a:pt x="882474" y="125696"/>
                      <a:pt x="856525" y="136787"/>
                      <a:pt x="849111" y="140484"/>
                    </a:cubicBezTo>
                    <a:cubicBezTo>
                      <a:pt x="812041" y="155272"/>
                      <a:pt x="782385" y="144181"/>
                      <a:pt x="767556" y="140484"/>
                    </a:cubicBezTo>
                    <a:cubicBezTo>
                      <a:pt x="689709" y="114606"/>
                      <a:pt x="660053" y="33273"/>
                      <a:pt x="656346" y="18485"/>
                    </a:cubicBezTo>
                    <a:cubicBezTo>
                      <a:pt x="619275" y="22182"/>
                      <a:pt x="582205" y="25879"/>
                      <a:pt x="545135" y="33273"/>
                    </a:cubicBezTo>
                    <a:cubicBezTo>
                      <a:pt x="530307" y="36970"/>
                      <a:pt x="519186" y="36970"/>
                      <a:pt x="504358" y="40666"/>
                    </a:cubicBezTo>
                    <a:cubicBezTo>
                      <a:pt x="363490" y="18485"/>
                      <a:pt x="278229" y="188545"/>
                      <a:pt x="226331" y="292059"/>
                    </a:cubicBezTo>
                    <a:cubicBezTo>
                      <a:pt x="170725" y="402968"/>
                      <a:pt x="115120" y="524968"/>
                      <a:pt x="74342" y="639573"/>
                    </a:cubicBezTo>
                    <a:cubicBezTo>
                      <a:pt x="44686" y="731997"/>
                      <a:pt x="-3505" y="905754"/>
                      <a:pt x="202" y="994481"/>
                    </a:cubicBezTo>
                    <a:cubicBezTo>
                      <a:pt x="3909" y="1061026"/>
                      <a:pt x="33565" y="1131269"/>
                      <a:pt x="92878" y="1164541"/>
                    </a:cubicBezTo>
                    <a:cubicBezTo>
                      <a:pt x="129948" y="1183026"/>
                      <a:pt x="174432" y="1186723"/>
                      <a:pt x="215209" y="1190420"/>
                    </a:cubicBezTo>
                    <a:cubicBezTo>
                      <a:pt x="326420" y="1197814"/>
                      <a:pt x="433924" y="1197814"/>
                      <a:pt x="545135" y="1194117"/>
                    </a:cubicBezTo>
                    <a:cubicBezTo>
                      <a:pt x="571084" y="1194117"/>
                      <a:pt x="845404" y="1183026"/>
                      <a:pt x="845404" y="1175632"/>
                    </a:cubicBezTo>
                    <a:cubicBezTo>
                      <a:pt x="849111" y="1112784"/>
                      <a:pt x="841697" y="1005572"/>
                      <a:pt x="837990" y="939027"/>
                    </a:cubicBezTo>
                    <a:cubicBezTo>
                      <a:pt x="837990" y="939027"/>
                      <a:pt x="837990" y="935330"/>
                      <a:pt x="837990" y="935330"/>
                    </a:cubicBezTo>
                    <a:cubicBezTo>
                      <a:pt x="837990" y="931633"/>
                      <a:pt x="837990" y="927936"/>
                      <a:pt x="837990" y="924239"/>
                    </a:cubicBezTo>
                    <a:cubicBezTo>
                      <a:pt x="837990" y="924239"/>
                      <a:pt x="837990" y="924239"/>
                      <a:pt x="837990" y="920542"/>
                    </a:cubicBezTo>
                    <a:cubicBezTo>
                      <a:pt x="878767" y="905754"/>
                      <a:pt x="908423" y="890966"/>
                      <a:pt x="908423" y="890966"/>
                    </a:cubicBezTo>
                    <a:lnTo>
                      <a:pt x="908423" y="961209"/>
                    </a:lnTo>
                    <a:lnTo>
                      <a:pt x="897302" y="303150"/>
                    </a:lnTo>
                    <a:lnTo>
                      <a:pt x="1141966" y="273575"/>
                    </a:lnTo>
                    <a:cubicBezTo>
                      <a:pt x="1138259" y="251393"/>
                      <a:pt x="1138259" y="225514"/>
                      <a:pt x="1134552" y="203333"/>
                    </a:cubicBezTo>
                    <a:close/>
                    <a:moveTo>
                      <a:pt x="367198" y="865088"/>
                    </a:moveTo>
                    <a:cubicBezTo>
                      <a:pt x="333834" y="835512"/>
                      <a:pt x="363490" y="780058"/>
                      <a:pt x="378319" y="750482"/>
                    </a:cubicBezTo>
                    <a:cubicBezTo>
                      <a:pt x="393147" y="720906"/>
                      <a:pt x="407975" y="691331"/>
                      <a:pt x="426510" y="658058"/>
                    </a:cubicBezTo>
                    <a:cubicBezTo>
                      <a:pt x="426510" y="731997"/>
                      <a:pt x="422803" y="805936"/>
                      <a:pt x="415389" y="879875"/>
                    </a:cubicBezTo>
                    <a:cubicBezTo>
                      <a:pt x="393147" y="876178"/>
                      <a:pt x="378319" y="872482"/>
                      <a:pt x="367198" y="865088"/>
                    </a:cubicBezTo>
                    <a:close/>
                    <a:moveTo>
                      <a:pt x="1794403" y="720906"/>
                    </a:moveTo>
                    <a:cubicBezTo>
                      <a:pt x="1672071" y="772664"/>
                      <a:pt x="1553446" y="828118"/>
                      <a:pt x="1431114" y="879875"/>
                    </a:cubicBezTo>
                    <a:lnTo>
                      <a:pt x="1460770" y="543452"/>
                    </a:lnTo>
                    <a:cubicBezTo>
                      <a:pt x="1523790" y="506483"/>
                      <a:pt x="1586809" y="469513"/>
                      <a:pt x="1649829" y="432544"/>
                    </a:cubicBezTo>
                    <a:cubicBezTo>
                      <a:pt x="1698020" y="528665"/>
                      <a:pt x="1746211" y="624785"/>
                      <a:pt x="1794403" y="7209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id="{549D5D63-C655-6A6F-4354-293126D1DBEF}"/>
                  </a:ext>
                </a:extLst>
              </p:cNvPr>
              <p:cNvSpPr/>
              <p:nvPr/>
            </p:nvSpPr>
            <p:spPr>
              <a:xfrm>
                <a:off x="8295691" y="967784"/>
                <a:ext cx="202351" cy="130577"/>
              </a:xfrm>
              <a:custGeom>
                <a:avLst/>
                <a:gdLst>
                  <a:gd name="connsiteX0" fmla="*/ 0 w 252077"/>
                  <a:gd name="connsiteY0" fmla="*/ 29576 h 162666"/>
                  <a:gd name="connsiteX1" fmla="*/ 18535 w 252077"/>
                  <a:gd name="connsiteY1" fmla="*/ 62848 h 162666"/>
                  <a:gd name="connsiteX2" fmla="*/ 55605 w 252077"/>
                  <a:gd name="connsiteY2" fmla="*/ 118303 h 162666"/>
                  <a:gd name="connsiteX3" fmla="*/ 100090 w 252077"/>
                  <a:gd name="connsiteY3" fmla="*/ 147878 h 162666"/>
                  <a:gd name="connsiteX4" fmla="*/ 155695 w 252077"/>
                  <a:gd name="connsiteY4" fmla="*/ 162666 h 162666"/>
                  <a:gd name="connsiteX5" fmla="*/ 207594 w 252077"/>
                  <a:gd name="connsiteY5" fmla="*/ 151575 h 162666"/>
                  <a:gd name="connsiteX6" fmla="*/ 240957 w 252077"/>
                  <a:gd name="connsiteY6" fmla="*/ 122000 h 162666"/>
                  <a:gd name="connsiteX7" fmla="*/ 252078 w 252077"/>
                  <a:gd name="connsiteY7" fmla="*/ 85030 h 162666"/>
                  <a:gd name="connsiteX8" fmla="*/ 240957 w 252077"/>
                  <a:gd name="connsiteY8" fmla="*/ 44364 h 162666"/>
                  <a:gd name="connsiteX9" fmla="*/ 215008 w 252077"/>
                  <a:gd name="connsiteY9" fmla="*/ 0 h 162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2077" h="162666">
                    <a:moveTo>
                      <a:pt x="0" y="29576"/>
                    </a:moveTo>
                    <a:cubicBezTo>
                      <a:pt x="3707" y="36970"/>
                      <a:pt x="11121" y="48060"/>
                      <a:pt x="18535" y="62848"/>
                    </a:cubicBezTo>
                    <a:cubicBezTo>
                      <a:pt x="37070" y="92424"/>
                      <a:pt x="44484" y="107212"/>
                      <a:pt x="55605" y="118303"/>
                    </a:cubicBezTo>
                    <a:cubicBezTo>
                      <a:pt x="74141" y="136787"/>
                      <a:pt x="92676" y="144181"/>
                      <a:pt x="100090" y="147878"/>
                    </a:cubicBezTo>
                    <a:cubicBezTo>
                      <a:pt x="114918" y="155272"/>
                      <a:pt x="129746" y="162666"/>
                      <a:pt x="155695" y="162666"/>
                    </a:cubicBezTo>
                    <a:cubicBezTo>
                      <a:pt x="163109" y="162666"/>
                      <a:pt x="185351" y="162666"/>
                      <a:pt x="207594" y="151575"/>
                    </a:cubicBezTo>
                    <a:cubicBezTo>
                      <a:pt x="215008" y="147878"/>
                      <a:pt x="229836" y="140484"/>
                      <a:pt x="240957" y="122000"/>
                    </a:cubicBezTo>
                    <a:cubicBezTo>
                      <a:pt x="252078" y="107212"/>
                      <a:pt x="252078" y="88727"/>
                      <a:pt x="252078" y="85030"/>
                    </a:cubicBezTo>
                    <a:cubicBezTo>
                      <a:pt x="252078" y="81333"/>
                      <a:pt x="252078" y="70242"/>
                      <a:pt x="240957" y="44364"/>
                    </a:cubicBezTo>
                    <a:cubicBezTo>
                      <a:pt x="237250" y="33273"/>
                      <a:pt x="229836" y="14788"/>
                      <a:pt x="215008" y="0"/>
                    </a:cubicBezTo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2212D605-97F8-BFD1-40DE-EAA9A63B6701}"/>
                  </a:ext>
                </a:extLst>
              </p:cNvPr>
              <p:cNvSpPr/>
              <p:nvPr/>
            </p:nvSpPr>
            <p:spPr>
              <a:xfrm>
                <a:off x="8235445" y="523163"/>
                <a:ext cx="300891" cy="272495"/>
              </a:xfrm>
              <a:custGeom>
                <a:avLst/>
                <a:gdLst>
                  <a:gd name="connsiteX0" fmla="*/ 249281 w 374833"/>
                  <a:gd name="connsiteY0" fmla="*/ 73279 h 339459"/>
                  <a:gd name="connsiteX1" fmla="*/ 186262 w 374833"/>
                  <a:gd name="connsiteY1" fmla="*/ 65885 h 339459"/>
                  <a:gd name="connsiteX2" fmla="*/ 145484 w 374833"/>
                  <a:gd name="connsiteY2" fmla="*/ 6733 h 339459"/>
                  <a:gd name="connsiteX3" fmla="*/ 45395 w 374833"/>
                  <a:gd name="connsiteY3" fmla="*/ 25218 h 339459"/>
                  <a:gd name="connsiteX4" fmla="*/ 910 w 374833"/>
                  <a:gd name="connsiteY4" fmla="*/ 91763 h 339459"/>
                  <a:gd name="connsiteX5" fmla="*/ 26859 w 374833"/>
                  <a:gd name="connsiteY5" fmla="*/ 165702 h 339459"/>
                  <a:gd name="connsiteX6" fmla="*/ 30566 w 374833"/>
                  <a:gd name="connsiteY6" fmla="*/ 169399 h 339459"/>
                  <a:gd name="connsiteX7" fmla="*/ 23152 w 374833"/>
                  <a:gd name="connsiteY7" fmla="*/ 339459 h 339459"/>
                  <a:gd name="connsiteX8" fmla="*/ 241867 w 374833"/>
                  <a:gd name="connsiteY8" fmla="*/ 158308 h 339459"/>
                  <a:gd name="connsiteX9" fmla="*/ 297472 w 374833"/>
                  <a:gd name="connsiteY9" fmla="*/ 224854 h 339459"/>
                  <a:gd name="connsiteX10" fmla="*/ 367906 w 374833"/>
                  <a:gd name="connsiteY10" fmla="*/ 265520 h 339459"/>
                  <a:gd name="connsiteX11" fmla="*/ 249281 w 374833"/>
                  <a:gd name="connsiteY11" fmla="*/ 73279 h 339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4833" h="339459">
                    <a:moveTo>
                      <a:pt x="249281" y="73279"/>
                    </a:moveTo>
                    <a:cubicBezTo>
                      <a:pt x="227039" y="69582"/>
                      <a:pt x="204797" y="65885"/>
                      <a:pt x="186262" y="65885"/>
                    </a:cubicBezTo>
                    <a:cubicBezTo>
                      <a:pt x="189969" y="43703"/>
                      <a:pt x="178847" y="21521"/>
                      <a:pt x="145484" y="6733"/>
                    </a:cubicBezTo>
                    <a:cubicBezTo>
                      <a:pt x="112121" y="-8054"/>
                      <a:pt x="75051" y="3036"/>
                      <a:pt x="45395" y="25218"/>
                    </a:cubicBezTo>
                    <a:cubicBezTo>
                      <a:pt x="23152" y="40006"/>
                      <a:pt x="4617" y="65885"/>
                      <a:pt x="910" y="91763"/>
                    </a:cubicBezTo>
                    <a:cubicBezTo>
                      <a:pt x="-2797" y="117642"/>
                      <a:pt x="4617" y="150915"/>
                      <a:pt x="26859" y="165702"/>
                    </a:cubicBezTo>
                    <a:cubicBezTo>
                      <a:pt x="26859" y="165702"/>
                      <a:pt x="30566" y="169399"/>
                      <a:pt x="30566" y="169399"/>
                    </a:cubicBezTo>
                    <a:cubicBezTo>
                      <a:pt x="4617" y="221157"/>
                      <a:pt x="910" y="284005"/>
                      <a:pt x="23152" y="339459"/>
                    </a:cubicBezTo>
                    <a:cubicBezTo>
                      <a:pt x="115828" y="313581"/>
                      <a:pt x="197383" y="247035"/>
                      <a:pt x="241867" y="158308"/>
                    </a:cubicBezTo>
                    <a:cubicBezTo>
                      <a:pt x="234453" y="173096"/>
                      <a:pt x="286351" y="217460"/>
                      <a:pt x="297472" y="224854"/>
                    </a:cubicBezTo>
                    <a:cubicBezTo>
                      <a:pt x="304886" y="228551"/>
                      <a:pt x="364199" y="269217"/>
                      <a:pt x="367906" y="265520"/>
                    </a:cubicBezTo>
                    <a:cubicBezTo>
                      <a:pt x="397562" y="180490"/>
                      <a:pt x="327129" y="91763"/>
                      <a:pt x="249281" y="7327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D00BBAB8-A62D-2298-972D-B6005FE937A3}"/>
                  </a:ext>
                </a:extLst>
              </p:cNvPr>
              <p:cNvSpPr/>
              <p:nvPr/>
            </p:nvSpPr>
            <p:spPr>
              <a:xfrm>
                <a:off x="8262957" y="647275"/>
                <a:ext cx="263696" cy="250072"/>
              </a:xfrm>
              <a:custGeom>
                <a:avLst/>
                <a:gdLst>
                  <a:gd name="connsiteX0" fmla="*/ 266906 w 328497"/>
                  <a:gd name="connsiteY0" fmla="*/ 66545 h 311525"/>
                  <a:gd name="connsiteX1" fmla="*/ 211301 w 328497"/>
                  <a:gd name="connsiteY1" fmla="*/ 0 h 311525"/>
                  <a:gd name="connsiteX2" fmla="*/ 0 w 328497"/>
                  <a:gd name="connsiteY2" fmla="*/ 177454 h 311525"/>
                  <a:gd name="connsiteX3" fmla="*/ 0 w 328497"/>
                  <a:gd name="connsiteY3" fmla="*/ 181151 h 311525"/>
                  <a:gd name="connsiteX4" fmla="*/ 200179 w 328497"/>
                  <a:gd name="connsiteY4" fmla="*/ 306847 h 311525"/>
                  <a:gd name="connsiteX5" fmla="*/ 326218 w 328497"/>
                  <a:gd name="connsiteY5" fmla="*/ 103515 h 311525"/>
                  <a:gd name="connsiteX6" fmla="*/ 266906 w 328497"/>
                  <a:gd name="connsiteY6" fmla="*/ 66545 h 31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497" h="311525">
                    <a:moveTo>
                      <a:pt x="266906" y="66545"/>
                    </a:moveTo>
                    <a:cubicBezTo>
                      <a:pt x="255785" y="59151"/>
                      <a:pt x="203886" y="14788"/>
                      <a:pt x="211301" y="0"/>
                    </a:cubicBezTo>
                    <a:cubicBezTo>
                      <a:pt x="170523" y="85030"/>
                      <a:pt x="92676" y="151575"/>
                      <a:pt x="0" y="177454"/>
                    </a:cubicBezTo>
                    <a:cubicBezTo>
                      <a:pt x="0" y="177454"/>
                      <a:pt x="0" y="181151"/>
                      <a:pt x="0" y="181151"/>
                    </a:cubicBezTo>
                    <a:cubicBezTo>
                      <a:pt x="22242" y="269878"/>
                      <a:pt x="118625" y="329029"/>
                      <a:pt x="200179" y="306847"/>
                    </a:cubicBezTo>
                    <a:cubicBezTo>
                      <a:pt x="281734" y="288363"/>
                      <a:pt x="341046" y="192242"/>
                      <a:pt x="326218" y="103515"/>
                    </a:cubicBezTo>
                    <a:cubicBezTo>
                      <a:pt x="311390" y="96121"/>
                      <a:pt x="270613" y="70242"/>
                      <a:pt x="266906" y="66545"/>
                    </a:cubicBezTo>
                    <a:close/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4" name="Freeform 22">
                <a:extLst>
                  <a:ext uri="{FF2B5EF4-FFF2-40B4-BE49-F238E27FC236}">
                    <a16:creationId xmlns:a16="http://schemas.microsoft.com/office/drawing/2014/main" id="{8F6E2065-B8A8-DF4D-06CC-DDF6FCDE4B7A}"/>
                  </a:ext>
                </a:extLst>
              </p:cNvPr>
              <p:cNvSpPr/>
              <p:nvPr/>
            </p:nvSpPr>
            <p:spPr>
              <a:xfrm>
                <a:off x="8444479" y="1700798"/>
                <a:ext cx="306185" cy="232296"/>
              </a:xfrm>
              <a:custGeom>
                <a:avLst/>
                <a:gdLst>
                  <a:gd name="connsiteX0" fmla="*/ 374410 w 381428"/>
                  <a:gd name="connsiteY0" fmla="*/ 73939 h 289381"/>
                  <a:gd name="connsiteX1" fmla="*/ 326218 w 381428"/>
                  <a:gd name="connsiteY1" fmla="*/ 70242 h 289381"/>
                  <a:gd name="connsiteX2" fmla="*/ 248371 w 381428"/>
                  <a:gd name="connsiteY2" fmla="*/ 88727 h 289381"/>
                  <a:gd name="connsiteX3" fmla="*/ 278027 w 381428"/>
                  <a:gd name="connsiteY3" fmla="*/ 70242 h 289381"/>
                  <a:gd name="connsiteX4" fmla="*/ 270613 w 381428"/>
                  <a:gd name="connsiteY4" fmla="*/ 3697 h 289381"/>
                  <a:gd name="connsiteX5" fmla="*/ 226129 w 381428"/>
                  <a:gd name="connsiteY5" fmla="*/ 11091 h 289381"/>
                  <a:gd name="connsiteX6" fmla="*/ 163109 w 381428"/>
                  <a:gd name="connsiteY6" fmla="*/ 36970 h 289381"/>
                  <a:gd name="connsiteX7" fmla="*/ 70434 w 381428"/>
                  <a:gd name="connsiteY7" fmla="*/ 73939 h 289381"/>
                  <a:gd name="connsiteX8" fmla="*/ 70434 w 381428"/>
                  <a:gd name="connsiteY8" fmla="*/ 0 h 289381"/>
                  <a:gd name="connsiteX9" fmla="*/ 0 w 381428"/>
                  <a:gd name="connsiteY9" fmla="*/ 29576 h 289381"/>
                  <a:gd name="connsiteX10" fmla="*/ 7414 w 381428"/>
                  <a:gd name="connsiteY10" fmla="*/ 280969 h 289381"/>
                  <a:gd name="connsiteX11" fmla="*/ 11121 w 381428"/>
                  <a:gd name="connsiteY11" fmla="*/ 280969 h 289381"/>
                  <a:gd name="connsiteX12" fmla="*/ 303976 w 381428"/>
                  <a:gd name="connsiteY12" fmla="*/ 258787 h 289381"/>
                  <a:gd name="connsiteX13" fmla="*/ 292855 w 381428"/>
                  <a:gd name="connsiteY13" fmla="*/ 221817 h 289381"/>
                  <a:gd name="connsiteX14" fmla="*/ 333632 w 381428"/>
                  <a:gd name="connsiteY14" fmla="*/ 203333 h 289381"/>
                  <a:gd name="connsiteX15" fmla="*/ 355875 w 381428"/>
                  <a:gd name="connsiteY15" fmla="*/ 162666 h 289381"/>
                  <a:gd name="connsiteX16" fmla="*/ 337339 w 381428"/>
                  <a:gd name="connsiteY16" fmla="*/ 140484 h 289381"/>
                  <a:gd name="connsiteX17" fmla="*/ 374410 w 381428"/>
                  <a:gd name="connsiteY17" fmla="*/ 118302 h 289381"/>
                  <a:gd name="connsiteX18" fmla="*/ 374410 w 381428"/>
                  <a:gd name="connsiteY18" fmla="*/ 73939 h 28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1428" h="289381">
                    <a:moveTo>
                      <a:pt x="374410" y="73939"/>
                    </a:moveTo>
                    <a:cubicBezTo>
                      <a:pt x="363289" y="62848"/>
                      <a:pt x="341046" y="62848"/>
                      <a:pt x="326218" y="70242"/>
                    </a:cubicBezTo>
                    <a:cubicBezTo>
                      <a:pt x="300269" y="77636"/>
                      <a:pt x="274320" y="81333"/>
                      <a:pt x="248371" y="88727"/>
                    </a:cubicBezTo>
                    <a:cubicBezTo>
                      <a:pt x="259492" y="85030"/>
                      <a:pt x="270613" y="77636"/>
                      <a:pt x="278027" y="70242"/>
                    </a:cubicBezTo>
                    <a:cubicBezTo>
                      <a:pt x="296562" y="51757"/>
                      <a:pt x="292855" y="14788"/>
                      <a:pt x="270613" y="3697"/>
                    </a:cubicBezTo>
                    <a:cubicBezTo>
                      <a:pt x="255785" y="0"/>
                      <a:pt x="240957" y="3697"/>
                      <a:pt x="226129" y="11091"/>
                    </a:cubicBezTo>
                    <a:cubicBezTo>
                      <a:pt x="222422" y="14788"/>
                      <a:pt x="192765" y="25879"/>
                      <a:pt x="163109" y="36970"/>
                    </a:cubicBezTo>
                    <a:cubicBezTo>
                      <a:pt x="118625" y="55454"/>
                      <a:pt x="70434" y="73939"/>
                      <a:pt x="70434" y="73939"/>
                    </a:cubicBezTo>
                    <a:lnTo>
                      <a:pt x="70434" y="0"/>
                    </a:lnTo>
                    <a:cubicBezTo>
                      <a:pt x="70434" y="0"/>
                      <a:pt x="40777" y="14788"/>
                      <a:pt x="0" y="29576"/>
                    </a:cubicBezTo>
                    <a:cubicBezTo>
                      <a:pt x="3707" y="92424"/>
                      <a:pt x="7414" y="207029"/>
                      <a:pt x="7414" y="280969"/>
                    </a:cubicBezTo>
                    <a:cubicBezTo>
                      <a:pt x="7414" y="280969"/>
                      <a:pt x="11121" y="280969"/>
                      <a:pt x="11121" y="280969"/>
                    </a:cubicBezTo>
                    <a:cubicBezTo>
                      <a:pt x="85262" y="280969"/>
                      <a:pt x="274320" y="310544"/>
                      <a:pt x="303976" y="258787"/>
                    </a:cubicBezTo>
                    <a:cubicBezTo>
                      <a:pt x="315097" y="236605"/>
                      <a:pt x="292855" y="221817"/>
                      <a:pt x="292855" y="221817"/>
                    </a:cubicBezTo>
                    <a:cubicBezTo>
                      <a:pt x="311390" y="214424"/>
                      <a:pt x="318804" y="214424"/>
                      <a:pt x="333632" y="203333"/>
                    </a:cubicBezTo>
                    <a:cubicBezTo>
                      <a:pt x="344753" y="195939"/>
                      <a:pt x="355875" y="181151"/>
                      <a:pt x="355875" y="162666"/>
                    </a:cubicBezTo>
                    <a:cubicBezTo>
                      <a:pt x="355875" y="151575"/>
                      <a:pt x="348461" y="140484"/>
                      <a:pt x="337339" y="140484"/>
                    </a:cubicBezTo>
                    <a:cubicBezTo>
                      <a:pt x="352168" y="136787"/>
                      <a:pt x="363289" y="129393"/>
                      <a:pt x="374410" y="118302"/>
                    </a:cubicBezTo>
                    <a:cubicBezTo>
                      <a:pt x="381824" y="107212"/>
                      <a:pt x="385531" y="88727"/>
                      <a:pt x="374410" y="7393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5" name="Freeform 23">
                <a:extLst>
                  <a:ext uri="{FF2B5EF4-FFF2-40B4-BE49-F238E27FC236}">
                    <a16:creationId xmlns:a16="http://schemas.microsoft.com/office/drawing/2014/main" id="{0A47E448-F698-2076-F52D-993C04849D64}"/>
                  </a:ext>
                </a:extLst>
              </p:cNvPr>
              <p:cNvSpPr/>
              <p:nvPr/>
            </p:nvSpPr>
            <p:spPr>
              <a:xfrm>
                <a:off x="8495066" y="1172553"/>
                <a:ext cx="476121" cy="602437"/>
              </a:xfrm>
              <a:custGeom>
                <a:avLst/>
                <a:gdLst>
                  <a:gd name="connsiteX0" fmla="*/ 0 w 593124"/>
                  <a:gd name="connsiteY0" fmla="*/ 70242 h 750482"/>
                  <a:gd name="connsiteX1" fmla="*/ 7414 w 593124"/>
                  <a:gd name="connsiteY1" fmla="*/ 728300 h 750482"/>
                  <a:gd name="connsiteX2" fmla="*/ 7414 w 593124"/>
                  <a:gd name="connsiteY2" fmla="*/ 731997 h 750482"/>
                  <a:gd name="connsiteX3" fmla="*/ 100090 w 593124"/>
                  <a:gd name="connsiteY3" fmla="*/ 695028 h 750482"/>
                  <a:gd name="connsiteX4" fmla="*/ 163109 w 593124"/>
                  <a:gd name="connsiteY4" fmla="*/ 669149 h 750482"/>
                  <a:gd name="connsiteX5" fmla="*/ 207593 w 593124"/>
                  <a:gd name="connsiteY5" fmla="*/ 661755 h 750482"/>
                  <a:gd name="connsiteX6" fmla="*/ 215008 w 593124"/>
                  <a:gd name="connsiteY6" fmla="*/ 728300 h 750482"/>
                  <a:gd name="connsiteX7" fmla="*/ 185351 w 593124"/>
                  <a:gd name="connsiteY7" fmla="*/ 746785 h 750482"/>
                  <a:gd name="connsiteX8" fmla="*/ 263199 w 593124"/>
                  <a:gd name="connsiteY8" fmla="*/ 728300 h 750482"/>
                  <a:gd name="connsiteX9" fmla="*/ 311390 w 593124"/>
                  <a:gd name="connsiteY9" fmla="*/ 731997 h 750482"/>
                  <a:gd name="connsiteX10" fmla="*/ 318804 w 593124"/>
                  <a:gd name="connsiteY10" fmla="*/ 750482 h 750482"/>
                  <a:gd name="connsiteX11" fmla="*/ 530105 w 593124"/>
                  <a:gd name="connsiteY11" fmla="*/ 720906 h 750482"/>
                  <a:gd name="connsiteX12" fmla="*/ 593124 w 593124"/>
                  <a:gd name="connsiteY12" fmla="*/ 0 h 750482"/>
                  <a:gd name="connsiteX13" fmla="*/ 0 w 593124"/>
                  <a:gd name="connsiteY13" fmla="*/ 70242 h 75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3124" h="750482">
                    <a:moveTo>
                      <a:pt x="0" y="70242"/>
                    </a:moveTo>
                    <a:lnTo>
                      <a:pt x="7414" y="728300"/>
                    </a:lnTo>
                    <a:lnTo>
                      <a:pt x="7414" y="731997"/>
                    </a:lnTo>
                    <a:cubicBezTo>
                      <a:pt x="7414" y="731997"/>
                      <a:pt x="59312" y="713512"/>
                      <a:pt x="100090" y="695028"/>
                    </a:cubicBezTo>
                    <a:cubicBezTo>
                      <a:pt x="129746" y="683937"/>
                      <a:pt x="159402" y="672846"/>
                      <a:pt x="163109" y="669149"/>
                    </a:cubicBezTo>
                    <a:cubicBezTo>
                      <a:pt x="177937" y="661755"/>
                      <a:pt x="192765" y="658058"/>
                      <a:pt x="207593" y="661755"/>
                    </a:cubicBezTo>
                    <a:cubicBezTo>
                      <a:pt x="233543" y="669149"/>
                      <a:pt x="233543" y="709816"/>
                      <a:pt x="215008" y="728300"/>
                    </a:cubicBezTo>
                    <a:cubicBezTo>
                      <a:pt x="207593" y="735694"/>
                      <a:pt x="196472" y="743088"/>
                      <a:pt x="185351" y="746785"/>
                    </a:cubicBezTo>
                    <a:cubicBezTo>
                      <a:pt x="211301" y="739391"/>
                      <a:pt x="237250" y="735694"/>
                      <a:pt x="263199" y="728300"/>
                    </a:cubicBezTo>
                    <a:cubicBezTo>
                      <a:pt x="278027" y="724603"/>
                      <a:pt x="300269" y="720906"/>
                      <a:pt x="311390" y="731997"/>
                    </a:cubicBezTo>
                    <a:cubicBezTo>
                      <a:pt x="315097" y="735694"/>
                      <a:pt x="318804" y="743088"/>
                      <a:pt x="318804" y="750482"/>
                    </a:cubicBezTo>
                    <a:lnTo>
                      <a:pt x="530105" y="720906"/>
                    </a:lnTo>
                    <a:lnTo>
                      <a:pt x="593124" y="0"/>
                    </a:lnTo>
                    <a:lnTo>
                      <a:pt x="0" y="70242"/>
                    </a:lnTo>
                    <a:close/>
                  </a:path>
                </a:pathLst>
              </a:custGeom>
              <a:solidFill>
                <a:schemeClr val="accent1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EDECA94E-DD55-7713-4C32-2DF09CA863D5}"/>
                  </a:ext>
                </a:extLst>
              </p:cNvPr>
              <p:cNvSpPr/>
              <p:nvPr/>
            </p:nvSpPr>
            <p:spPr>
              <a:xfrm>
                <a:off x="8048290" y="1330582"/>
                <a:ext cx="402951" cy="370217"/>
              </a:xfrm>
              <a:custGeom>
                <a:avLst/>
                <a:gdLst>
                  <a:gd name="connsiteX0" fmla="*/ 493549 w 501973"/>
                  <a:gd name="connsiteY0" fmla="*/ 435317 h 461195"/>
                  <a:gd name="connsiteX1" fmla="*/ 404581 w 501973"/>
                  <a:gd name="connsiteY1" fmla="*/ 439014 h 461195"/>
                  <a:gd name="connsiteX2" fmla="*/ 67241 w 501973"/>
                  <a:gd name="connsiteY2" fmla="*/ 439014 h 461195"/>
                  <a:gd name="connsiteX3" fmla="*/ 30171 w 501973"/>
                  <a:gd name="connsiteY3" fmla="*/ 427923 h 461195"/>
                  <a:gd name="connsiteX4" fmla="*/ 22757 w 501973"/>
                  <a:gd name="connsiteY4" fmla="*/ 376165 h 461195"/>
                  <a:gd name="connsiteX5" fmla="*/ 208108 w 501973"/>
                  <a:gd name="connsiteY5" fmla="*/ 17561 h 461195"/>
                  <a:gd name="connsiteX6" fmla="*/ 208108 w 501973"/>
                  <a:gd name="connsiteY6" fmla="*/ 2773 h 461195"/>
                  <a:gd name="connsiteX7" fmla="*/ 193280 w 501973"/>
                  <a:gd name="connsiteY7" fmla="*/ 2773 h 461195"/>
                  <a:gd name="connsiteX8" fmla="*/ 4222 w 501973"/>
                  <a:gd name="connsiteY8" fmla="*/ 368771 h 461195"/>
                  <a:gd name="connsiteX9" fmla="*/ 15343 w 501973"/>
                  <a:gd name="connsiteY9" fmla="*/ 439014 h 461195"/>
                  <a:gd name="connsiteX10" fmla="*/ 63534 w 501973"/>
                  <a:gd name="connsiteY10" fmla="*/ 457498 h 461195"/>
                  <a:gd name="connsiteX11" fmla="*/ 204401 w 501973"/>
                  <a:gd name="connsiteY11" fmla="*/ 461195 h 461195"/>
                  <a:gd name="connsiteX12" fmla="*/ 404581 w 501973"/>
                  <a:gd name="connsiteY12" fmla="*/ 453801 h 461195"/>
                  <a:gd name="connsiteX13" fmla="*/ 489842 w 501973"/>
                  <a:gd name="connsiteY13" fmla="*/ 450104 h 461195"/>
                  <a:gd name="connsiteX14" fmla="*/ 500963 w 501973"/>
                  <a:gd name="connsiteY14" fmla="*/ 439014 h 461195"/>
                  <a:gd name="connsiteX15" fmla="*/ 493549 w 501973"/>
                  <a:gd name="connsiteY15" fmla="*/ 435317 h 461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1973" h="461195">
                    <a:moveTo>
                      <a:pt x="493549" y="435317"/>
                    </a:moveTo>
                    <a:cubicBezTo>
                      <a:pt x="463893" y="435317"/>
                      <a:pt x="434237" y="439014"/>
                      <a:pt x="404581" y="439014"/>
                    </a:cubicBezTo>
                    <a:cubicBezTo>
                      <a:pt x="293370" y="442710"/>
                      <a:pt x="178452" y="450104"/>
                      <a:pt x="67241" y="439014"/>
                    </a:cubicBezTo>
                    <a:cubicBezTo>
                      <a:pt x="52413" y="439014"/>
                      <a:pt x="41292" y="435317"/>
                      <a:pt x="30171" y="427923"/>
                    </a:cubicBezTo>
                    <a:cubicBezTo>
                      <a:pt x="19050" y="420529"/>
                      <a:pt x="19050" y="402044"/>
                      <a:pt x="22757" y="376165"/>
                    </a:cubicBezTo>
                    <a:cubicBezTo>
                      <a:pt x="37585" y="313317"/>
                      <a:pt x="159917" y="73015"/>
                      <a:pt x="208108" y="17561"/>
                    </a:cubicBezTo>
                    <a:cubicBezTo>
                      <a:pt x="211815" y="13864"/>
                      <a:pt x="211815" y="6470"/>
                      <a:pt x="208108" y="2773"/>
                    </a:cubicBezTo>
                    <a:cubicBezTo>
                      <a:pt x="204401" y="-924"/>
                      <a:pt x="196987" y="-924"/>
                      <a:pt x="193280" y="2773"/>
                    </a:cubicBezTo>
                    <a:cubicBezTo>
                      <a:pt x="148796" y="54530"/>
                      <a:pt x="19050" y="298529"/>
                      <a:pt x="4222" y="368771"/>
                    </a:cubicBezTo>
                    <a:cubicBezTo>
                      <a:pt x="515" y="379862"/>
                      <a:pt x="-6899" y="416832"/>
                      <a:pt x="15343" y="439014"/>
                    </a:cubicBezTo>
                    <a:cubicBezTo>
                      <a:pt x="26464" y="450104"/>
                      <a:pt x="48706" y="453801"/>
                      <a:pt x="63534" y="457498"/>
                    </a:cubicBezTo>
                    <a:cubicBezTo>
                      <a:pt x="108018" y="461195"/>
                      <a:pt x="156210" y="461195"/>
                      <a:pt x="204401" y="461195"/>
                    </a:cubicBezTo>
                    <a:cubicBezTo>
                      <a:pt x="271128" y="461195"/>
                      <a:pt x="337854" y="457498"/>
                      <a:pt x="404581" y="453801"/>
                    </a:cubicBezTo>
                    <a:cubicBezTo>
                      <a:pt x="434237" y="453801"/>
                      <a:pt x="463893" y="450104"/>
                      <a:pt x="489842" y="450104"/>
                    </a:cubicBezTo>
                    <a:cubicBezTo>
                      <a:pt x="493549" y="450104"/>
                      <a:pt x="500963" y="446407"/>
                      <a:pt x="500963" y="439014"/>
                    </a:cubicBezTo>
                    <a:cubicBezTo>
                      <a:pt x="504670" y="439014"/>
                      <a:pt x="497256" y="435317"/>
                      <a:pt x="493549" y="435317"/>
                    </a:cubicBezTo>
                    <a:close/>
                  </a:path>
                </a:pathLst>
              </a:custGeom>
              <a:solidFill>
                <a:srgbClr val="3D4040"/>
              </a:solidFill>
              <a:ln w="37006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B107FB75-4F6E-EF23-7155-49CC5A55685E}"/>
                  </a:ext>
                </a:extLst>
              </p:cNvPr>
              <p:cNvSpPr/>
              <p:nvPr/>
            </p:nvSpPr>
            <p:spPr>
              <a:xfrm>
                <a:off x="9674820" y="1022061"/>
                <a:ext cx="310973" cy="218748"/>
              </a:xfrm>
              <a:custGeom>
                <a:avLst/>
                <a:gdLst>
                  <a:gd name="connsiteX0" fmla="*/ 383843 w 387393"/>
                  <a:gd name="connsiteY0" fmla="*/ 102445 h 272504"/>
                  <a:gd name="connsiteX1" fmla="*/ 90988 w 387393"/>
                  <a:gd name="connsiteY1" fmla="*/ 28506 h 272504"/>
                  <a:gd name="connsiteX2" fmla="*/ 5727 w 387393"/>
                  <a:gd name="connsiteY2" fmla="*/ 272505 h 272504"/>
                  <a:gd name="connsiteX3" fmla="*/ 146594 w 387393"/>
                  <a:gd name="connsiteY3" fmla="*/ 146808 h 272504"/>
                  <a:gd name="connsiteX4" fmla="*/ 383843 w 387393"/>
                  <a:gd name="connsiteY4" fmla="*/ 102445 h 27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7393" h="272504">
                    <a:moveTo>
                      <a:pt x="383843" y="102445"/>
                    </a:moveTo>
                    <a:cubicBezTo>
                      <a:pt x="354187" y="-1070"/>
                      <a:pt x="187371" y="-26949"/>
                      <a:pt x="90988" y="28506"/>
                    </a:cubicBezTo>
                    <a:cubicBezTo>
                      <a:pt x="13141" y="76566"/>
                      <a:pt x="-12808" y="183778"/>
                      <a:pt x="5727" y="272505"/>
                    </a:cubicBezTo>
                    <a:cubicBezTo>
                      <a:pt x="83574" y="265111"/>
                      <a:pt x="139180" y="168990"/>
                      <a:pt x="146594" y="146808"/>
                    </a:cubicBezTo>
                    <a:cubicBezTo>
                      <a:pt x="205906" y="183778"/>
                      <a:pt x="417207" y="220747"/>
                      <a:pt x="383843" y="10244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098C3F60-4E02-56F2-AA18-646C0ED87DC7}"/>
                  </a:ext>
                </a:extLst>
              </p:cNvPr>
              <p:cNvSpPr/>
              <p:nvPr/>
            </p:nvSpPr>
            <p:spPr>
              <a:xfrm>
                <a:off x="9697271" y="1139908"/>
                <a:ext cx="286225" cy="231478"/>
              </a:xfrm>
              <a:custGeom>
                <a:avLst/>
                <a:gdLst>
                  <a:gd name="connsiteX0" fmla="*/ 122332 w 356563"/>
                  <a:gd name="connsiteY0" fmla="*/ 0 h 288362"/>
                  <a:gd name="connsiteX1" fmla="*/ 0 w 356563"/>
                  <a:gd name="connsiteY1" fmla="*/ 122000 h 288362"/>
                  <a:gd name="connsiteX2" fmla="*/ 59312 w 356563"/>
                  <a:gd name="connsiteY2" fmla="*/ 236605 h 288362"/>
                  <a:gd name="connsiteX3" fmla="*/ 196472 w 356563"/>
                  <a:gd name="connsiteY3" fmla="*/ 288363 h 288362"/>
                  <a:gd name="connsiteX4" fmla="*/ 337339 w 356563"/>
                  <a:gd name="connsiteY4" fmla="*/ 22182 h 288362"/>
                  <a:gd name="connsiteX5" fmla="*/ 122332 w 356563"/>
                  <a:gd name="connsiteY5" fmla="*/ 0 h 28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6563" h="288362">
                    <a:moveTo>
                      <a:pt x="122332" y="0"/>
                    </a:moveTo>
                    <a:cubicBezTo>
                      <a:pt x="114918" y="18485"/>
                      <a:pt x="66726" y="99818"/>
                      <a:pt x="0" y="122000"/>
                    </a:cubicBezTo>
                    <a:cubicBezTo>
                      <a:pt x="3707" y="162666"/>
                      <a:pt x="25949" y="203333"/>
                      <a:pt x="59312" y="236605"/>
                    </a:cubicBezTo>
                    <a:cubicBezTo>
                      <a:pt x="96383" y="269878"/>
                      <a:pt x="144574" y="288363"/>
                      <a:pt x="196472" y="288363"/>
                    </a:cubicBezTo>
                    <a:cubicBezTo>
                      <a:pt x="344753" y="284666"/>
                      <a:pt x="385531" y="133091"/>
                      <a:pt x="337339" y="22182"/>
                    </a:cubicBezTo>
                    <a:cubicBezTo>
                      <a:pt x="281734" y="51757"/>
                      <a:pt x="159402" y="25879"/>
                      <a:pt x="122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7006" cap="rnd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9" name="Freeform 24">
                <a:extLst>
                  <a:ext uri="{FF2B5EF4-FFF2-40B4-BE49-F238E27FC236}">
                    <a16:creationId xmlns:a16="http://schemas.microsoft.com/office/drawing/2014/main" id="{6935BB21-9DF2-4F21-610E-A7F83D54A900}"/>
                  </a:ext>
                </a:extLst>
              </p:cNvPr>
              <p:cNvSpPr/>
              <p:nvPr/>
            </p:nvSpPr>
            <p:spPr>
              <a:xfrm>
                <a:off x="9188970" y="1001550"/>
                <a:ext cx="273769" cy="462956"/>
              </a:xfrm>
              <a:custGeom>
                <a:avLst/>
                <a:gdLst>
                  <a:gd name="connsiteX0" fmla="*/ 337340 w 341046"/>
                  <a:gd name="connsiteY0" fmla="*/ 0 h 576725"/>
                  <a:gd name="connsiteX1" fmla="*/ 266906 w 341046"/>
                  <a:gd name="connsiteY1" fmla="*/ 36970 h 576725"/>
                  <a:gd name="connsiteX2" fmla="*/ 133453 w 341046"/>
                  <a:gd name="connsiteY2" fmla="*/ 284666 h 576725"/>
                  <a:gd name="connsiteX3" fmla="*/ 166816 w 341046"/>
                  <a:gd name="connsiteY3" fmla="*/ 288363 h 576725"/>
                  <a:gd name="connsiteX4" fmla="*/ 137160 w 341046"/>
                  <a:gd name="connsiteY4" fmla="*/ 377090 h 576725"/>
                  <a:gd name="connsiteX5" fmla="*/ 81555 w 341046"/>
                  <a:gd name="connsiteY5" fmla="*/ 402968 h 576725"/>
                  <a:gd name="connsiteX6" fmla="*/ 63020 w 341046"/>
                  <a:gd name="connsiteY6" fmla="*/ 417756 h 576725"/>
                  <a:gd name="connsiteX7" fmla="*/ 0 w 341046"/>
                  <a:gd name="connsiteY7" fmla="*/ 532362 h 576725"/>
                  <a:gd name="connsiteX8" fmla="*/ 37070 w 341046"/>
                  <a:gd name="connsiteY8" fmla="*/ 554543 h 576725"/>
                  <a:gd name="connsiteX9" fmla="*/ 74141 w 341046"/>
                  <a:gd name="connsiteY9" fmla="*/ 576725 h 576725"/>
                  <a:gd name="connsiteX10" fmla="*/ 207594 w 341046"/>
                  <a:gd name="connsiteY10" fmla="*/ 329029 h 576725"/>
                  <a:gd name="connsiteX11" fmla="*/ 341047 w 341046"/>
                  <a:gd name="connsiteY11" fmla="*/ 81333 h 576725"/>
                  <a:gd name="connsiteX12" fmla="*/ 337340 w 341046"/>
                  <a:gd name="connsiteY12" fmla="*/ 0 h 57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1046" h="576725">
                    <a:moveTo>
                      <a:pt x="337340" y="0"/>
                    </a:moveTo>
                    <a:lnTo>
                      <a:pt x="266906" y="36970"/>
                    </a:lnTo>
                    <a:lnTo>
                      <a:pt x="133453" y="284666"/>
                    </a:lnTo>
                    <a:cubicBezTo>
                      <a:pt x="144574" y="280969"/>
                      <a:pt x="159402" y="280969"/>
                      <a:pt x="166816" y="288363"/>
                    </a:cubicBezTo>
                    <a:cubicBezTo>
                      <a:pt x="200179" y="314241"/>
                      <a:pt x="163109" y="362302"/>
                      <a:pt x="137160" y="377090"/>
                    </a:cubicBezTo>
                    <a:cubicBezTo>
                      <a:pt x="118625" y="388180"/>
                      <a:pt x="100090" y="391877"/>
                      <a:pt x="81555" y="402968"/>
                    </a:cubicBezTo>
                    <a:cubicBezTo>
                      <a:pt x="74141" y="406665"/>
                      <a:pt x="66727" y="410362"/>
                      <a:pt x="63020" y="417756"/>
                    </a:cubicBezTo>
                    <a:lnTo>
                      <a:pt x="0" y="532362"/>
                    </a:lnTo>
                    <a:lnTo>
                      <a:pt x="37070" y="554543"/>
                    </a:lnTo>
                    <a:lnTo>
                      <a:pt x="74141" y="576725"/>
                    </a:lnTo>
                    <a:lnTo>
                      <a:pt x="207594" y="329029"/>
                    </a:lnTo>
                    <a:lnTo>
                      <a:pt x="341047" y="81333"/>
                    </a:lnTo>
                    <a:lnTo>
                      <a:pt x="33734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CC410B8A-4B3A-EE40-193E-A19DA8BE9C9D}"/>
                  </a:ext>
                </a:extLst>
              </p:cNvPr>
              <p:cNvSpPr/>
              <p:nvPr/>
            </p:nvSpPr>
            <p:spPr>
              <a:xfrm>
                <a:off x="9750473" y="1418869"/>
                <a:ext cx="231960" cy="166189"/>
              </a:xfrm>
              <a:custGeom>
                <a:avLst/>
                <a:gdLst>
                  <a:gd name="connsiteX0" fmla="*/ 278478 w 288963"/>
                  <a:gd name="connsiteY0" fmla="*/ 14788 h 207029"/>
                  <a:gd name="connsiteX1" fmla="*/ 267357 w 288963"/>
                  <a:gd name="connsiteY1" fmla="*/ 7394 h 207029"/>
                  <a:gd name="connsiteX2" fmla="*/ 259943 w 288963"/>
                  <a:gd name="connsiteY2" fmla="*/ 18485 h 207029"/>
                  <a:gd name="connsiteX3" fmla="*/ 267357 w 288963"/>
                  <a:gd name="connsiteY3" fmla="*/ 110909 h 207029"/>
                  <a:gd name="connsiteX4" fmla="*/ 167267 w 288963"/>
                  <a:gd name="connsiteY4" fmla="*/ 184848 h 207029"/>
                  <a:gd name="connsiteX5" fmla="*/ 22693 w 288963"/>
                  <a:gd name="connsiteY5" fmla="*/ 11091 h 207029"/>
                  <a:gd name="connsiteX6" fmla="*/ 11572 w 288963"/>
                  <a:gd name="connsiteY6" fmla="*/ 0 h 207029"/>
                  <a:gd name="connsiteX7" fmla="*/ 451 w 288963"/>
                  <a:gd name="connsiteY7" fmla="*/ 11091 h 207029"/>
                  <a:gd name="connsiteX8" fmla="*/ 163560 w 288963"/>
                  <a:gd name="connsiteY8" fmla="*/ 207029 h 207029"/>
                  <a:gd name="connsiteX9" fmla="*/ 182095 w 288963"/>
                  <a:gd name="connsiteY9" fmla="*/ 207029 h 207029"/>
                  <a:gd name="connsiteX10" fmla="*/ 285892 w 288963"/>
                  <a:gd name="connsiteY10" fmla="*/ 118303 h 207029"/>
                  <a:gd name="connsiteX11" fmla="*/ 278478 w 288963"/>
                  <a:gd name="connsiteY11" fmla="*/ 14788 h 207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8963" h="207029">
                    <a:moveTo>
                      <a:pt x="278478" y="14788"/>
                    </a:moveTo>
                    <a:cubicBezTo>
                      <a:pt x="278478" y="11091"/>
                      <a:pt x="271064" y="7394"/>
                      <a:pt x="267357" y="7394"/>
                    </a:cubicBezTo>
                    <a:cubicBezTo>
                      <a:pt x="263650" y="7394"/>
                      <a:pt x="259943" y="14788"/>
                      <a:pt x="259943" y="18485"/>
                    </a:cubicBezTo>
                    <a:cubicBezTo>
                      <a:pt x="267357" y="48060"/>
                      <a:pt x="271064" y="81333"/>
                      <a:pt x="267357" y="110909"/>
                    </a:cubicBezTo>
                    <a:cubicBezTo>
                      <a:pt x="256236" y="162666"/>
                      <a:pt x="219166" y="192242"/>
                      <a:pt x="167267" y="184848"/>
                    </a:cubicBezTo>
                    <a:cubicBezTo>
                      <a:pt x="93127" y="173757"/>
                      <a:pt x="15279" y="103515"/>
                      <a:pt x="22693" y="11091"/>
                    </a:cubicBezTo>
                    <a:cubicBezTo>
                      <a:pt x="22693" y="7394"/>
                      <a:pt x="18986" y="0"/>
                      <a:pt x="11572" y="0"/>
                    </a:cubicBezTo>
                    <a:cubicBezTo>
                      <a:pt x="7865" y="0"/>
                      <a:pt x="451" y="3697"/>
                      <a:pt x="451" y="11091"/>
                    </a:cubicBezTo>
                    <a:cubicBezTo>
                      <a:pt x="-6963" y="114606"/>
                      <a:pt x="78299" y="195939"/>
                      <a:pt x="163560" y="207029"/>
                    </a:cubicBezTo>
                    <a:cubicBezTo>
                      <a:pt x="170974" y="207029"/>
                      <a:pt x="174681" y="207029"/>
                      <a:pt x="182095" y="207029"/>
                    </a:cubicBezTo>
                    <a:cubicBezTo>
                      <a:pt x="237701" y="207029"/>
                      <a:pt x="274771" y="173757"/>
                      <a:pt x="285892" y="118303"/>
                    </a:cubicBezTo>
                    <a:cubicBezTo>
                      <a:pt x="293306" y="77636"/>
                      <a:pt x="285892" y="44364"/>
                      <a:pt x="278478" y="14788"/>
                    </a:cubicBezTo>
                    <a:close/>
                  </a:path>
                </a:pathLst>
              </a:custGeom>
              <a:solidFill>
                <a:srgbClr val="3D4040"/>
              </a:solidFill>
              <a:ln w="37006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1" name="Freeform 32">
                <a:extLst>
                  <a:ext uri="{FF2B5EF4-FFF2-40B4-BE49-F238E27FC236}">
                    <a16:creationId xmlns:a16="http://schemas.microsoft.com/office/drawing/2014/main" id="{BB1A8F65-D524-47B8-847F-A49DEE03FECD}"/>
                  </a:ext>
                </a:extLst>
              </p:cNvPr>
              <p:cNvSpPr/>
              <p:nvPr/>
            </p:nvSpPr>
            <p:spPr>
              <a:xfrm>
                <a:off x="9450284" y="2083957"/>
                <a:ext cx="357090" cy="73862"/>
              </a:xfrm>
              <a:custGeom>
                <a:avLst/>
                <a:gdLst>
                  <a:gd name="connsiteX0" fmla="*/ 0 w 444843"/>
                  <a:gd name="connsiteY0" fmla="*/ 92013 h 92013"/>
                  <a:gd name="connsiteX1" fmla="*/ 33363 w 444843"/>
                  <a:gd name="connsiteY1" fmla="*/ 58740 h 92013"/>
                  <a:gd name="connsiteX2" fmla="*/ 88969 w 444843"/>
                  <a:gd name="connsiteY2" fmla="*/ 21771 h 92013"/>
                  <a:gd name="connsiteX3" fmla="*/ 144574 w 444843"/>
                  <a:gd name="connsiteY3" fmla="*/ 3286 h 92013"/>
                  <a:gd name="connsiteX4" fmla="*/ 233543 w 444843"/>
                  <a:gd name="connsiteY4" fmla="*/ 3286 h 92013"/>
                  <a:gd name="connsiteX5" fmla="*/ 329925 w 444843"/>
                  <a:gd name="connsiteY5" fmla="*/ 21771 h 92013"/>
                  <a:gd name="connsiteX6" fmla="*/ 444843 w 444843"/>
                  <a:gd name="connsiteY6" fmla="*/ 62437 h 92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4843" h="92013">
                    <a:moveTo>
                      <a:pt x="0" y="92013"/>
                    </a:moveTo>
                    <a:cubicBezTo>
                      <a:pt x="7414" y="80922"/>
                      <a:pt x="18535" y="69831"/>
                      <a:pt x="33363" y="58740"/>
                    </a:cubicBezTo>
                    <a:cubicBezTo>
                      <a:pt x="40777" y="51347"/>
                      <a:pt x="59312" y="36559"/>
                      <a:pt x="88969" y="21771"/>
                    </a:cubicBezTo>
                    <a:cubicBezTo>
                      <a:pt x="100090" y="18074"/>
                      <a:pt x="118625" y="6983"/>
                      <a:pt x="144574" y="3286"/>
                    </a:cubicBezTo>
                    <a:cubicBezTo>
                      <a:pt x="151988" y="3286"/>
                      <a:pt x="181644" y="-4108"/>
                      <a:pt x="233543" y="3286"/>
                    </a:cubicBezTo>
                    <a:cubicBezTo>
                      <a:pt x="244664" y="3286"/>
                      <a:pt x="278027" y="6983"/>
                      <a:pt x="329925" y="21771"/>
                    </a:cubicBezTo>
                    <a:cubicBezTo>
                      <a:pt x="359582" y="29165"/>
                      <a:pt x="400359" y="43953"/>
                      <a:pt x="444843" y="62437"/>
                    </a:cubicBezTo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2" name="Freeform 46">
                <a:extLst>
                  <a:ext uri="{FF2B5EF4-FFF2-40B4-BE49-F238E27FC236}">
                    <a16:creationId xmlns:a16="http://schemas.microsoft.com/office/drawing/2014/main" id="{84497E94-63E9-6033-43E7-642509D25908}"/>
                  </a:ext>
                </a:extLst>
              </p:cNvPr>
              <p:cNvSpPr/>
              <p:nvPr/>
            </p:nvSpPr>
            <p:spPr>
              <a:xfrm>
                <a:off x="9804398" y="1748281"/>
                <a:ext cx="1062344" cy="528960"/>
              </a:xfrm>
              <a:custGeom>
                <a:avLst/>
                <a:gdLst>
                  <a:gd name="connsiteX0" fmla="*/ 0 w 1323408"/>
                  <a:gd name="connsiteY0" fmla="*/ 0 h 658948"/>
                  <a:gd name="connsiteX1" fmla="*/ 1323408 w 1323408"/>
                  <a:gd name="connsiteY1" fmla="*/ 0 h 658948"/>
                  <a:gd name="connsiteX2" fmla="*/ 1323408 w 1323408"/>
                  <a:gd name="connsiteY2" fmla="*/ 658948 h 658948"/>
                  <a:gd name="connsiteX3" fmla="*/ 0 w 1323408"/>
                  <a:gd name="connsiteY3" fmla="*/ 658948 h 658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3408" h="658948">
                    <a:moveTo>
                      <a:pt x="0" y="0"/>
                    </a:moveTo>
                    <a:lnTo>
                      <a:pt x="1323408" y="0"/>
                    </a:lnTo>
                    <a:lnTo>
                      <a:pt x="1323408" y="658948"/>
                    </a:lnTo>
                    <a:lnTo>
                      <a:pt x="0" y="658948"/>
                    </a:lnTo>
                    <a:close/>
                  </a:path>
                </a:pathLst>
              </a:cu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3" name="Freeform 34">
                <a:extLst>
                  <a:ext uri="{FF2B5EF4-FFF2-40B4-BE49-F238E27FC236}">
                    <a16:creationId xmlns:a16="http://schemas.microsoft.com/office/drawing/2014/main" id="{29C3AEA1-8B75-D369-5024-673D6F3125CA}"/>
                  </a:ext>
                </a:extLst>
              </p:cNvPr>
              <p:cNvSpPr/>
              <p:nvPr/>
            </p:nvSpPr>
            <p:spPr>
              <a:xfrm>
                <a:off x="8057631" y="1341710"/>
                <a:ext cx="383872" cy="354471"/>
              </a:xfrm>
              <a:custGeom>
                <a:avLst/>
                <a:gdLst>
                  <a:gd name="connsiteX0" fmla="*/ 189058 w 478206"/>
                  <a:gd name="connsiteY0" fmla="*/ 0 h 441580"/>
                  <a:gd name="connsiteX1" fmla="*/ 59313 w 478206"/>
                  <a:gd name="connsiteY1" fmla="*/ 221817 h 441580"/>
                  <a:gd name="connsiteX2" fmla="*/ 33363 w 478206"/>
                  <a:gd name="connsiteY2" fmla="*/ 277272 h 441580"/>
                  <a:gd name="connsiteX3" fmla="*/ 3707 w 478206"/>
                  <a:gd name="connsiteY3" fmla="*/ 351211 h 441580"/>
                  <a:gd name="connsiteX4" fmla="*/ 0 w 478206"/>
                  <a:gd name="connsiteY4" fmla="*/ 384483 h 441580"/>
                  <a:gd name="connsiteX5" fmla="*/ 7414 w 478206"/>
                  <a:gd name="connsiteY5" fmla="*/ 406665 h 441580"/>
                  <a:gd name="connsiteX6" fmla="*/ 22242 w 478206"/>
                  <a:gd name="connsiteY6" fmla="*/ 425150 h 441580"/>
                  <a:gd name="connsiteX7" fmla="*/ 51898 w 478206"/>
                  <a:gd name="connsiteY7" fmla="*/ 432544 h 441580"/>
                  <a:gd name="connsiteX8" fmla="*/ 103797 w 478206"/>
                  <a:gd name="connsiteY8" fmla="*/ 436241 h 441580"/>
                  <a:gd name="connsiteX9" fmla="*/ 140867 w 478206"/>
                  <a:gd name="connsiteY9" fmla="*/ 439938 h 441580"/>
                  <a:gd name="connsiteX10" fmla="*/ 259492 w 478206"/>
                  <a:gd name="connsiteY10" fmla="*/ 439938 h 441580"/>
                  <a:gd name="connsiteX11" fmla="*/ 478206 w 478206"/>
                  <a:gd name="connsiteY11" fmla="*/ 432544 h 441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8206" h="441580">
                    <a:moveTo>
                      <a:pt x="189058" y="0"/>
                    </a:moveTo>
                    <a:cubicBezTo>
                      <a:pt x="181644" y="11091"/>
                      <a:pt x="100090" y="147878"/>
                      <a:pt x="59313" y="221817"/>
                    </a:cubicBezTo>
                    <a:cubicBezTo>
                      <a:pt x="51898" y="232908"/>
                      <a:pt x="44484" y="247696"/>
                      <a:pt x="33363" y="277272"/>
                    </a:cubicBezTo>
                    <a:cubicBezTo>
                      <a:pt x="29656" y="284666"/>
                      <a:pt x="14828" y="317938"/>
                      <a:pt x="3707" y="351211"/>
                    </a:cubicBezTo>
                    <a:cubicBezTo>
                      <a:pt x="3707" y="354908"/>
                      <a:pt x="0" y="369696"/>
                      <a:pt x="0" y="384483"/>
                    </a:cubicBezTo>
                    <a:cubicBezTo>
                      <a:pt x="0" y="391877"/>
                      <a:pt x="0" y="399271"/>
                      <a:pt x="7414" y="406665"/>
                    </a:cubicBezTo>
                    <a:cubicBezTo>
                      <a:pt x="7414" y="410362"/>
                      <a:pt x="14828" y="417756"/>
                      <a:pt x="22242" y="425150"/>
                    </a:cubicBezTo>
                    <a:cubicBezTo>
                      <a:pt x="29656" y="428847"/>
                      <a:pt x="37070" y="432544"/>
                      <a:pt x="51898" y="432544"/>
                    </a:cubicBezTo>
                    <a:cubicBezTo>
                      <a:pt x="81555" y="436241"/>
                      <a:pt x="103797" y="436241"/>
                      <a:pt x="103797" y="436241"/>
                    </a:cubicBezTo>
                    <a:cubicBezTo>
                      <a:pt x="122332" y="436241"/>
                      <a:pt x="129746" y="436241"/>
                      <a:pt x="140867" y="439938"/>
                    </a:cubicBezTo>
                    <a:cubicBezTo>
                      <a:pt x="189058" y="443635"/>
                      <a:pt x="248371" y="439938"/>
                      <a:pt x="259492" y="439938"/>
                    </a:cubicBezTo>
                    <a:cubicBezTo>
                      <a:pt x="311390" y="436241"/>
                      <a:pt x="385531" y="436241"/>
                      <a:pt x="478206" y="432544"/>
                    </a:cubicBezTo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4" name="Freeform 36">
                <a:extLst>
                  <a:ext uri="{FF2B5EF4-FFF2-40B4-BE49-F238E27FC236}">
                    <a16:creationId xmlns:a16="http://schemas.microsoft.com/office/drawing/2014/main" id="{F5225DFF-9AAC-87BF-48C2-F7EE07446EEE}"/>
                  </a:ext>
                </a:extLst>
              </p:cNvPr>
              <p:cNvSpPr/>
              <p:nvPr/>
            </p:nvSpPr>
            <p:spPr>
              <a:xfrm>
                <a:off x="10267500" y="1944787"/>
                <a:ext cx="158830" cy="216000"/>
              </a:xfrm>
              <a:custGeom>
                <a:avLst/>
                <a:gdLst>
                  <a:gd name="connsiteX0" fmla="*/ 164499 w 197862"/>
                  <a:gd name="connsiteY0" fmla="*/ 124900 h 269081"/>
                  <a:gd name="connsiteX1" fmla="*/ 134843 w 197862"/>
                  <a:gd name="connsiteY1" fmla="*/ 124900 h 269081"/>
                  <a:gd name="connsiteX2" fmla="*/ 183034 w 197862"/>
                  <a:gd name="connsiteY2" fmla="*/ 99022 h 269081"/>
                  <a:gd name="connsiteX3" fmla="*/ 197863 w 197862"/>
                  <a:gd name="connsiteY3" fmla="*/ 69446 h 269081"/>
                  <a:gd name="connsiteX4" fmla="*/ 171913 w 197862"/>
                  <a:gd name="connsiteY4" fmla="*/ 50961 h 269081"/>
                  <a:gd name="connsiteX5" fmla="*/ 142257 w 197862"/>
                  <a:gd name="connsiteY5" fmla="*/ 50961 h 269081"/>
                  <a:gd name="connsiteX6" fmla="*/ 145964 w 197862"/>
                  <a:gd name="connsiteY6" fmla="*/ 50961 h 269081"/>
                  <a:gd name="connsiteX7" fmla="*/ 160792 w 197862"/>
                  <a:gd name="connsiteY7" fmla="*/ 17688 h 269081"/>
                  <a:gd name="connsiteX8" fmla="*/ 127429 w 197862"/>
                  <a:gd name="connsiteY8" fmla="*/ 2901 h 269081"/>
                  <a:gd name="connsiteX9" fmla="*/ 53289 w 197862"/>
                  <a:gd name="connsiteY9" fmla="*/ 32476 h 269081"/>
                  <a:gd name="connsiteX10" fmla="*/ 23632 w 197862"/>
                  <a:gd name="connsiteY10" fmla="*/ 62052 h 269081"/>
                  <a:gd name="connsiteX11" fmla="*/ 27339 w 197862"/>
                  <a:gd name="connsiteY11" fmla="*/ 91627 h 269081"/>
                  <a:gd name="connsiteX12" fmla="*/ 60702 w 197862"/>
                  <a:gd name="connsiteY12" fmla="*/ 106415 h 269081"/>
                  <a:gd name="connsiteX13" fmla="*/ 68117 w 197862"/>
                  <a:gd name="connsiteY13" fmla="*/ 106415 h 269081"/>
                  <a:gd name="connsiteX14" fmla="*/ 12511 w 197862"/>
                  <a:gd name="connsiteY14" fmla="*/ 135991 h 269081"/>
                  <a:gd name="connsiteX15" fmla="*/ 1390 w 197862"/>
                  <a:gd name="connsiteY15" fmla="*/ 165567 h 269081"/>
                  <a:gd name="connsiteX16" fmla="*/ 27339 w 197862"/>
                  <a:gd name="connsiteY16" fmla="*/ 184051 h 269081"/>
                  <a:gd name="connsiteX17" fmla="*/ 75531 w 197862"/>
                  <a:gd name="connsiteY17" fmla="*/ 184051 h 269081"/>
                  <a:gd name="connsiteX18" fmla="*/ 16218 w 197862"/>
                  <a:gd name="connsiteY18" fmla="*/ 221021 h 269081"/>
                  <a:gd name="connsiteX19" fmla="*/ 8804 w 197862"/>
                  <a:gd name="connsiteY19" fmla="*/ 257990 h 269081"/>
                  <a:gd name="connsiteX20" fmla="*/ 31046 w 197862"/>
                  <a:gd name="connsiteY20" fmla="*/ 269081 h 269081"/>
                  <a:gd name="connsiteX21" fmla="*/ 45875 w 197862"/>
                  <a:gd name="connsiteY21" fmla="*/ 265385 h 269081"/>
                  <a:gd name="connsiteX22" fmla="*/ 179327 w 197862"/>
                  <a:gd name="connsiteY22" fmla="*/ 176658 h 269081"/>
                  <a:gd name="connsiteX23" fmla="*/ 190448 w 197862"/>
                  <a:gd name="connsiteY23" fmla="*/ 147082 h 269081"/>
                  <a:gd name="connsiteX24" fmla="*/ 164499 w 197862"/>
                  <a:gd name="connsiteY24" fmla="*/ 124900 h 269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97862" h="269081">
                    <a:moveTo>
                      <a:pt x="164499" y="124900"/>
                    </a:moveTo>
                    <a:lnTo>
                      <a:pt x="134843" y="124900"/>
                    </a:lnTo>
                    <a:lnTo>
                      <a:pt x="183034" y="99022"/>
                    </a:lnTo>
                    <a:cubicBezTo>
                      <a:pt x="194156" y="91627"/>
                      <a:pt x="197863" y="80537"/>
                      <a:pt x="197863" y="69446"/>
                    </a:cubicBezTo>
                    <a:cubicBezTo>
                      <a:pt x="194156" y="58355"/>
                      <a:pt x="183034" y="50961"/>
                      <a:pt x="171913" y="50961"/>
                    </a:cubicBezTo>
                    <a:lnTo>
                      <a:pt x="142257" y="50961"/>
                    </a:lnTo>
                    <a:lnTo>
                      <a:pt x="145964" y="50961"/>
                    </a:lnTo>
                    <a:cubicBezTo>
                      <a:pt x="160792" y="47264"/>
                      <a:pt x="168206" y="28779"/>
                      <a:pt x="160792" y="17688"/>
                    </a:cubicBezTo>
                    <a:cubicBezTo>
                      <a:pt x="157085" y="2901"/>
                      <a:pt x="138550" y="-4493"/>
                      <a:pt x="127429" y="2901"/>
                    </a:cubicBezTo>
                    <a:lnTo>
                      <a:pt x="53289" y="32476"/>
                    </a:lnTo>
                    <a:cubicBezTo>
                      <a:pt x="49582" y="36173"/>
                      <a:pt x="31046" y="43567"/>
                      <a:pt x="23632" y="62052"/>
                    </a:cubicBezTo>
                    <a:cubicBezTo>
                      <a:pt x="19925" y="73143"/>
                      <a:pt x="23632" y="84234"/>
                      <a:pt x="27339" y="91627"/>
                    </a:cubicBezTo>
                    <a:cubicBezTo>
                      <a:pt x="34753" y="102718"/>
                      <a:pt x="45875" y="106415"/>
                      <a:pt x="60702" y="106415"/>
                    </a:cubicBezTo>
                    <a:lnTo>
                      <a:pt x="68117" y="106415"/>
                    </a:lnTo>
                    <a:lnTo>
                      <a:pt x="12511" y="135991"/>
                    </a:lnTo>
                    <a:cubicBezTo>
                      <a:pt x="1390" y="143385"/>
                      <a:pt x="-2317" y="154476"/>
                      <a:pt x="1390" y="165567"/>
                    </a:cubicBezTo>
                    <a:cubicBezTo>
                      <a:pt x="5097" y="176658"/>
                      <a:pt x="16218" y="184051"/>
                      <a:pt x="27339" y="184051"/>
                    </a:cubicBezTo>
                    <a:lnTo>
                      <a:pt x="75531" y="184051"/>
                    </a:lnTo>
                    <a:lnTo>
                      <a:pt x="16218" y="221021"/>
                    </a:lnTo>
                    <a:cubicBezTo>
                      <a:pt x="5097" y="228415"/>
                      <a:pt x="1390" y="246900"/>
                      <a:pt x="8804" y="257990"/>
                    </a:cubicBezTo>
                    <a:cubicBezTo>
                      <a:pt x="12511" y="265385"/>
                      <a:pt x="23632" y="269081"/>
                      <a:pt x="31046" y="269081"/>
                    </a:cubicBezTo>
                    <a:cubicBezTo>
                      <a:pt x="34753" y="269081"/>
                      <a:pt x="42167" y="269081"/>
                      <a:pt x="45875" y="265385"/>
                    </a:cubicBezTo>
                    <a:lnTo>
                      <a:pt x="179327" y="176658"/>
                    </a:lnTo>
                    <a:cubicBezTo>
                      <a:pt x="190448" y="169264"/>
                      <a:pt x="194156" y="158173"/>
                      <a:pt x="190448" y="147082"/>
                    </a:cubicBezTo>
                    <a:cubicBezTo>
                      <a:pt x="186741" y="132294"/>
                      <a:pt x="175621" y="124900"/>
                      <a:pt x="164499" y="124900"/>
                    </a:cubicBezTo>
                    <a:close/>
                  </a:path>
                </a:pathLst>
              </a:custGeom>
              <a:solidFill>
                <a:srgbClr val="F2EEEC"/>
              </a:solidFill>
              <a:ln w="37006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5" name="Freeform 37">
                <a:extLst>
                  <a:ext uri="{FF2B5EF4-FFF2-40B4-BE49-F238E27FC236}">
                    <a16:creationId xmlns:a16="http://schemas.microsoft.com/office/drawing/2014/main" id="{455CCF3A-27C0-BA2F-9EA6-1F31511248D2}"/>
                  </a:ext>
                </a:extLst>
              </p:cNvPr>
              <p:cNvSpPr/>
              <p:nvPr/>
            </p:nvSpPr>
            <p:spPr>
              <a:xfrm>
                <a:off x="9765383" y="1427772"/>
                <a:ext cx="212433" cy="145065"/>
              </a:xfrm>
              <a:custGeom>
                <a:avLst/>
                <a:gdLst>
                  <a:gd name="connsiteX0" fmla="*/ 412 w 264637"/>
                  <a:gd name="connsiteY0" fmla="*/ 0 h 180714"/>
                  <a:gd name="connsiteX1" fmla="*/ 11533 w 264637"/>
                  <a:gd name="connsiteY1" fmla="*/ 77636 h 180714"/>
                  <a:gd name="connsiteX2" fmla="*/ 67138 w 264637"/>
                  <a:gd name="connsiteY2" fmla="*/ 147878 h 180714"/>
                  <a:gd name="connsiteX3" fmla="*/ 193177 w 264637"/>
                  <a:gd name="connsiteY3" fmla="*/ 173757 h 180714"/>
                  <a:gd name="connsiteX4" fmla="*/ 248783 w 264637"/>
                  <a:gd name="connsiteY4" fmla="*/ 125697 h 180714"/>
                  <a:gd name="connsiteX5" fmla="*/ 252490 w 264637"/>
                  <a:gd name="connsiteY5" fmla="*/ 3697 h 180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4637" h="180714">
                    <a:moveTo>
                      <a:pt x="412" y="0"/>
                    </a:moveTo>
                    <a:cubicBezTo>
                      <a:pt x="412" y="14788"/>
                      <a:pt x="-3295" y="44364"/>
                      <a:pt x="11533" y="77636"/>
                    </a:cubicBezTo>
                    <a:cubicBezTo>
                      <a:pt x="15240" y="88727"/>
                      <a:pt x="30068" y="122000"/>
                      <a:pt x="67138" y="147878"/>
                    </a:cubicBezTo>
                    <a:cubicBezTo>
                      <a:pt x="81967" y="158969"/>
                      <a:pt x="133865" y="195939"/>
                      <a:pt x="193177" y="173757"/>
                    </a:cubicBezTo>
                    <a:cubicBezTo>
                      <a:pt x="226541" y="162666"/>
                      <a:pt x="245076" y="133091"/>
                      <a:pt x="248783" y="125697"/>
                    </a:cubicBezTo>
                    <a:cubicBezTo>
                      <a:pt x="282146" y="70242"/>
                      <a:pt x="252490" y="11091"/>
                      <a:pt x="252490" y="3697"/>
                    </a:cubicBezTo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6" name="Freeform 38">
                <a:extLst>
                  <a:ext uri="{FF2B5EF4-FFF2-40B4-BE49-F238E27FC236}">
                    <a16:creationId xmlns:a16="http://schemas.microsoft.com/office/drawing/2014/main" id="{8B2EFFB3-CA88-B97B-58E4-0D838985EB8C}"/>
                  </a:ext>
                </a:extLst>
              </p:cNvPr>
              <p:cNvSpPr/>
              <p:nvPr/>
            </p:nvSpPr>
            <p:spPr>
              <a:xfrm>
                <a:off x="9605023" y="1792795"/>
                <a:ext cx="14879" cy="275993"/>
              </a:xfrm>
              <a:custGeom>
                <a:avLst/>
                <a:gdLst>
                  <a:gd name="connsiteX0" fmla="*/ 18535 w 18535"/>
                  <a:gd name="connsiteY0" fmla="*/ 0 h 343817"/>
                  <a:gd name="connsiteX1" fmla="*/ 11121 w 18535"/>
                  <a:gd name="connsiteY1" fmla="*/ 88727 h 343817"/>
                  <a:gd name="connsiteX2" fmla="*/ 0 w 18535"/>
                  <a:gd name="connsiteY2" fmla="*/ 247696 h 343817"/>
                  <a:gd name="connsiteX3" fmla="*/ 0 w 18535"/>
                  <a:gd name="connsiteY3" fmla="*/ 343817 h 343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35" h="343817">
                    <a:moveTo>
                      <a:pt x="18535" y="0"/>
                    </a:moveTo>
                    <a:cubicBezTo>
                      <a:pt x="18535" y="22182"/>
                      <a:pt x="14828" y="51757"/>
                      <a:pt x="11121" y="88727"/>
                    </a:cubicBezTo>
                    <a:cubicBezTo>
                      <a:pt x="3707" y="195939"/>
                      <a:pt x="0" y="229211"/>
                      <a:pt x="0" y="247696"/>
                    </a:cubicBezTo>
                    <a:cubicBezTo>
                      <a:pt x="0" y="269878"/>
                      <a:pt x="0" y="303151"/>
                      <a:pt x="0" y="343817"/>
                    </a:cubicBezTo>
                  </a:path>
                </a:pathLst>
              </a:custGeom>
              <a:noFill/>
              <a:ln w="37006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7" name="Freeform 44">
                <a:extLst>
                  <a:ext uri="{FF2B5EF4-FFF2-40B4-BE49-F238E27FC236}">
                    <a16:creationId xmlns:a16="http://schemas.microsoft.com/office/drawing/2014/main" id="{1E0DC379-F69B-411B-B45D-E5899F11ED1D}"/>
                  </a:ext>
                </a:extLst>
              </p:cNvPr>
              <p:cNvSpPr/>
              <p:nvPr/>
            </p:nvSpPr>
            <p:spPr>
              <a:xfrm>
                <a:off x="7995254" y="1920406"/>
                <a:ext cx="781816" cy="356833"/>
              </a:xfrm>
              <a:custGeom>
                <a:avLst/>
                <a:gdLst>
                  <a:gd name="connsiteX0" fmla="*/ 845060 w 973942"/>
                  <a:gd name="connsiteY0" fmla="*/ 0 h 444522"/>
                  <a:gd name="connsiteX1" fmla="*/ 889545 w 973942"/>
                  <a:gd name="connsiteY1" fmla="*/ 121999 h 444522"/>
                  <a:gd name="connsiteX2" fmla="*/ 955808 w 973942"/>
                  <a:gd name="connsiteY2" fmla="*/ 372930 h 444522"/>
                  <a:gd name="connsiteX3" fmla="*/ 973942 w 973942"/>
                  <a:gd name="connsiteY3" fmla="*/ 444522 h 444522"/>
                  <a:gd name="connsiteX4" fmla="*/ 0 w 973942"/>
                  <a:gd name="connsiteY4" fmla="*/ 444522 h 444522"/>
                  <a:gd name="connsiteX5" fmla="*/ 7272 w 973942"/>
                  <a:gd name="connsiteY5" fmla="*/ 380786 h 444522"/>
                  <a:gd name="connsiteX6" fmla="*/ 77706 w 973942"/>
                  <a:gd name="connsiteY6" fmla="*/ 29575 h 444522"/>
                  <a:gd name="connsiteX7" fmla="*/ 266764 w 973942"/>
                  <a:gd name="connsiteY7" fmla="*/ 29575 h 444522"/>
                  <a:gd name="connsiteX8" fmla="*/ 567033 w 973942"/>
                  <a:gd name="connsiteY8" fmla="*/ 11091 h 444522"/>
                  <a:gd name="connsiteX9" fmla="*/ 567033 w 973942"/>
                  <a:gd name="connsiteY9" fmla="*/ 3697 h 444522"/>
                  <a:gd name="connsiteX10" fmla="*/ 570740 w 973942"/>
                  <a:gd name="connsiteY10" fmla="*/ 3697 h 444522"/>
                  <a:gd name="connsiteX11" fmla="*/ 845060 w 973942"/>
                  <a:gd name="connsiteY11" fmla="*/ 0 h 444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73942" h="444522">
                    <a:moveTo>
                      <a:pt x="845060" y="0"/>
                    </a:moveTo>
                    <a:cubicBezTo>
                      <a:pt x="859888" y="33273"/>
                      <a:pt x="874716" y="73939"/>
                      <a:pt x="889545" y="121999"/>
                    </a:cubicBezTo>
                    <a:cubicBezTo>
                      <a:pt x="908080" y="186696"/>
                      <a:pt x="930322" y="272650"/>
                      <a:pt x="955808" y="372930"/>
                    </a:cubicBezTo>
                    <a:lnTo>
                      <a:pt x="973942" y="444522"/>
                    </a:lnTo>
                    <a:lnTo>
                      <a:pt x="0" y="444522"/>
                    </a:lnTo>
                    <a:lnTo>
                      <a:pt x="7272" y="380786"/>
                    </a:lnTo>
                    <a:cubicBezTo>
                      <a:pt x="14686" y="314241"/>
                      <a:pt x="25807" y="170060"/>
                      <a:pt x="77706" y="29575"/>
                    </a:cubicBezTo>
                    <a:cubicBezTo>
                      <a:pt x="140725" y="29575"/>
                      <a:pt x="203745" y="29575"/>
                      <a:pt x="266764" y="29575"/>
                    </a:cubicBezTo>
                    <a:cubicBezTo>
                      <a:pt x="292713" y="29575"/>
                      <a:pt x="567033" y="18485"/>
                      <a:pt x="567033" y="11091"/>
                    </a:cubicBezTo>
                    <a:lnTo>
                      <a:pt x="567033" y="3697"/>
                    </a:lnTo>
                    <a:cubicBezTo>
                      <a:pt x="567033" y="3697"/>
                      <a:pt x="570740" y="3697"/>
                      <a:pt x="570740" y="3697"/>
                    </a:cubicBezTo>
                    <a:cubicBezTo>
                      <a:pt x="637467" y="3697"/>
                      <a:pt x="789455" y="29575"/>
                      <a:pt x="845060" y="0"/>
                    </a:cubicBezTo>
                    <a:close/>
                  </a:path>
                </a:pathLst>
              </a:cu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8" name="Freeform 49">
                <a:extLst>
                  <a:ext uri="{FF2B5EF4-FFF2-40B4-BE49-F238E27FC236}">
                    <a16:creationId xmlns:a16="http://schemas.microsoft.com/office/drawing/2014/main" id="{D33B1490-07BE-698B-12D9-51E57600B7D4}"/>
                  </a:ext>
                </a:extLst>
              </p:cNvPr>
              <p:cNvSpPr/>
              <p:nvPr/>
            </p:nvSpPr>
            <p:spPr>
              <a:xfrm>
                <a:off x="9249421" y="1576157"/>
                <a:ext cx="153251" cy="701084"/>
              </a:xfrm>
              <a:custGeom>
                <a:avLst/>
                <a:gdLst>
                  <a:gd name="connsiteX0" fmla="*/ 190912 w 190912"/>
                  <a:gd name="connsiteY0" fmla="*/ 0 h 873371"/>
                  <a:gd name="connsiteX1" fmla="*/ 176083 w 190912"/>
                  <a:gd name="connsiteY1" fmla="*/ 33272 h 873371"/>
                  <a:gd name="connsiteX2" fmla="*/ 105650 w 190912"/>
                  <a:gd name="connsiteY2" fmla="*/ 262484 h 873371"/>
                  <a:gd name="connsiteX3" fmla="*/ 115034 w 190912"/>
                  <a:gd name="connsiteY3" fmla="*/ 828638 h 873371"/>
                  <a:gd name="connsiteX4" fmla="*/ 143745 w 190912"/>
                  <a:gd name="connsiteY4" fmla="*/ 873371 h 873371"/>
                  <a:gd name="connsiteX5" fmla="*/ 10347 w 190912"/>
                  <a:gd name="connsiteY5" fmla="*/ 873371 h 873371"/>
                  <a:gd name="connsiteX6" fmla="*/ 0 w 190912"/>
                  <a:gd name="connsiteY6" fmla="*/ 687634 h 873371"/>
                  <a:gd name="connsiteX7" fmla="*/ 24095 w 190912"/>
                  <a:gd name="connsiteY7" fmla="*/ 321635 h 873371"/>
                  <a:gd name="connsiteX8" fmla="*/ 113064 w 190912"/>
                  <a:gd name="connsiteY8" fmla="*/ 62848 h 873371"/>
                  <a:gd name="connsiteX9" fmla="*/ 190912 w 190912"/>
                  <a:gd name="connsiteY9" fmla="*/ 0 h 87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0912" h="873371">
                    <a:moveTo>
                      <a:pt x="190912" y="0"/>
                    </a:moveTo>
                    <a:cubicBezTo>
                      <a:pt x="187205" y="11091"/>
                      <a:pt x="179790" y="22182"/>
                      <a:pt x="176083" y="33272"/>
                    </a:cubicBezTo>
                    <a:cubicBezTo>
                      <a:pt x="142720" y="103515"/>
                      <a:pt x="120478" y="184848"/>
                      <a:pt x="105650" y="262484"/>
                    </a:cubicBezTo>
                    <a:cubicBezTo>
                      <a:pt x="72287" y="412211"/>
                      <a:pt x="38924" y="663835"/>
                      <a:pt x="115034" y="828638"/>
                    </a:cubicBezTo>
                    <a:lnTo>
                      <a:pt x="143745" y="873371"/>
                    </a:lnTo>
                    <a:lnTo>
                      <a:pt x="10347" y="873371"/>
                    </a:lnTo>
                    <a:lnTo>
                      <a:pt x="0" y="687634"/>
                    </a:lnTo>
                    <a:cubicBezTo>
                      <a:pt x="927" y="564710"/>
                      <a:pt x="9267" y="441786"/>
                      <a:pt x="24095" y="321635"/>
                    </a:cubicBezTo>
                    <a:cubicBezTo>
                      <a:pt x="35217" y="229211"/>
                      <a:pt x="50044" y="133090"/>
                      <a:pt x="113064" y="62848"/>
                    </a:cubicBezTo>
                    <a:cubicBezTo>
                      <a:pt x="135306" y="36970"/>
                      <a:pt x="161255" y="14788"/>
                      <a:pt x="1909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 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72FB188-CE1E-9DB0-4BDC-586913258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10058400" cy="1320800"/>
          </a:xfrm>
        </p:spPr>
        <p:txBody>
          <a:bodyPr lIns="0" tIns="0" rIns="0" bIns="0"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Местозаполнитель таблицы 4">
            <a:extLst>
              <a:ext uri="{FF2B5EF4-FFF2-40B4-BE49-F238E27FC236}">
                <a16:creationId xmlns:a16="http://schemas.microsoft.com/office/drawing/2014/main" id="{57C13271-FA39-198A-2588-511189368FB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700338"/>
            <a:ext cx="10515600" cy="3471862"/>
          </a:xfrm>
        </p:spPr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Вставка таблицы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fld id="{6FF9F0C5-380F-41C2-899A-BAC0F0927E1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38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, слайд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E8EFA1-C60D-460D-4EDB-024647D94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65012" y="0"/>
            <a:ext cx="2826988" cy="6858000"/>
          </a:xfrm>
          <a:prstGeom prst="rect">
            <a:avLst/>
          </a:prstGeom>
          <a:solidFill>
            <a:schemeClr val="accent1">
              <a:lumMod val="90000"/>
              <a:lumOff val="1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675019"/>
            <a:ext cx="5669280" cy="5507962"/>
          </a:xfrm>
        </p:spPr>
        <p:txBody>
          <a:bodyPr lIns="0" tIns="0" rIns="0" bIns="0" rtlCol="0" anchor="ctr" anchorCtr="0">
            <a:noAutofit/>
          </a:bodyPr>
          <a:lstStyle>
            <a:lvl1pPr algn="l">
              <a:defRPr lang="ru-RU" sz="6000" b="1" cap="none" spc="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3" name="Рисунок 8">
            <a:extLst>
              <a:ext uri="{FF2B5EF4-FFF2-40B4-BE49-F238E27FC236}">
                <a16:creationId xmlns:a16="http://schemas.microsoft.com/office/drawing/2014/main" id="{62262F83-FE4F-42AF-14E6-35FF12CCA4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3476" y="1421594"/>
            <a:ext cx="4379976" cy="4379976"/>
          </a:xfrm>
          <a:prstGeom prst="ellipse">
            <a:avLst/>
          </a:prstGeom>
          <a:noFill/>
        </p:spPr>
        <p:txBody>
          <a:bodyPr rtlCol="0"/>
          <a:lstStyle>
            <a:lvl1pPr marL="0" indent="0" algn="ctr">
              <a:buNone/>
              <a:defRPr lang="ru-RU"/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57F1E4F-1CFF-5643-939E-217C01CDF565}" type="slidenum">
              <a:rPr lang="ru-RU" dirty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670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элемента содержимого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01E794-6946-7C85-C18E-9EC3C616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51F27B93-22F3-AB5F-352F-2274D039E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57200" y="814472"/>
            <a:ext cx="5121925" cy="5120640"/>
          </a:xfrm>
          <a:prstGeom prst="ellipse">
            <a:avLst/>
          </a:pr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44" name="Графический объект 135">
            <a:extLst>
              <a:ext uri="{FF2B5EF4-FFF2-40B4-BE49-F238E27FC236}">
                <a16:creationId xmlns:a16="http://schemas.microsoft.com/office/drawing/2014/main" id="{B097DC1A-B4EC-703A-45B5-39037D41F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445881">
            <a:off x="464551" y="545219"/>
            <a:ext cx="837210" cy="588008"/>
            <a:chOff x="1280434" y="1536154"/>
            <a:chExt cx="481130" cy="337918"/>
          </a:xfrm>
          <a:solidFill>
            <a:schemeClr val="accent4"/>
          </a:solidFill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08D95D3-1E44-990F-A0F9-3426903CA550}"/>
                </a:ext>
              </a:extLst>
            </p:cNvPr>
            <p:cNvSpPr/>
            <p:nvPr/>
          </p:nvSpPr>
          <p:spPr>
            <a:xfrm>
              <a:off x="1280434" y="1571661"/>
              <a:ext cx="481130" cy="302411"/>
            </a:xfrm>
            <a:custGeom>
              <a:avLst/>
              <a:gdLst>
                <a:gd name="connsiteX0" fmla="*/ 474345 w 481130"/>
                <a:gd name="connsiteY0" fmla="*/ 55066 h 302411"/>
                <a:gd name="connsiteX1" fmla="*/ 468630 w 481130"/>
                <a:gd name="connsiteY1" fmla="*/ 38926 h 302411"/>
                <a:gd name="connsiteX2" fmla="*/ 445770 w 481130"/>
                <a:gd name="connsiteY2" fmla="*/ 0 h 302411"/>
                <a:gd name="connsiteX3" fmla="*/ 448628 w 481130"/>
                <a:gd name="connsiteY3" fmla="*/ 4747 h 302411"/>
                <a:gd name="connsiteX4" fmla="*/ 409575 w 481130"/>
                <a:gd name="connsiteY4" fmla="*/ 143362 h 302411"/>
                <a:gd name="connsiteX5" fmla="*/ 219075 w 481130"/>
                <a:gd name="connsiteY5" fmla="*/ 239253 h 302411"/>
                <a:gd name="connsiteX6" fmla="*/ 43815 w 481130"/>
                <a:gd name="connsiteY6" fmla="*/ 242101 h 302411"/>
                <a:gd name="connsiteX7" fmla="*/ 7620 w 481130"/>
                <a:gd name="connsiteY7" fmla="*/ 215518 h 302411"/>
                <a:gd name="connsiteX8" fmla="*/ 952 w 481130"/>
                <a:gd name="connsiteY8" fmla="*/ 204125 h 302411"/>
                <a:gd name="connsiteX9" fmla="*/ 0 w 481130"/>
                <a:gd name="connsiteY9" fmla="*/ 199378 h 302411"/>
                <a:gd name="connsiteX10" fmla="*/ 0 w 481130"/>
                <a:gd name="connsiteY10" fmla="*/ 201277 h 302411"/>
                <a:gd name="connsiteX11" fmla="*/ 13335 w 481130"/>
                <a:gd name="connsiteY11" fmla="*/ 228810 h 302411"/>
                <a:gd name="connsiteX12" fmla="*/ 21908 w 481130"/>
                <a:gd name="connsiteY12" fmla="*/ 243051 h 302411"/>
                <a:gd name="connsiteX13" fmla="*/ 29527 w 481130"/>
                <a:gd name="connsiteY13" fmla="*/ 255393 h 302411"/>
                <a:gd name="connsiteX14" fmla="*/ 66675 w 481130"/>
                <a:gd name="connsiteY14" fmla="*/ 288623 h 302411"/>
                <a:gd name="connsiteX15" fmla="*/ 241935 w 481130"/>
                <a:gd name="connsiteY15" fmla="*/ 285775 h 302411"/>
                <a:gd name="connsiteX16" fmla="*/ 432435 w 481130"/>
                <a:gd name="connsiteY16" fmla="*/ 189883 h 302411"/>
                <a:gd name="connsiteX17" fmla="*/ 474345 w 481130"/>
                <a:gd name="connsiteY17" fmla="*/ 55066 h 302411"/>
                <a:gd name="connsiteX18" fmla="*/ 54293 w 481130"/>
                <a:gd name="connsiteY18" fmla="*/ 268685 h 302411"/>
                <a:gd name="connsiteX19" fmla="*/ 45720 w 481130"/>
                <a:gd name="connsiteY19" fmla="*/ 270584 h 302411"/>
                <a:gd name="connsiteX20" fmla="*/ 40005 w 481130"/>
                <a:gd name="connsiteY20" fmla="*/ 259191 h 302411"/>
                <a:gd name="connsiteX21" fmla="*/ 39052 w 481130"/>
                <a:gd name="connsiteY21" fmla="*/ 248747 h 302411"/>
                <a:gd name="connsiteX22" fmla="*/ 45720 w 481130"/>
                <a:gd name="connsiteY22" fmla="*/ 245899 h 302411"/>
                <a:gd name="connsiteX23" fmla="*/ 52388 w 481130"/>
                <a:gd name="connsiteY23" fmla="*/ 256343 h 302411"/>
                <a:gd name="connsiteX24" fmla="*/ 54293 w 481130"/>
                <a:gd name="connsiteY24" fmla="*/ 268685 h 302411"/>
                <a:gd name="connsiteX25" fmla="*/ 89535 w 481130"/>
                <a:gd name="connsiteY25" fmla="*/ 282926 h 302411"/>
                <a:gd name="connsiteX26" fmla="*/ 80010 w 481130"/>
                <a:gd name="connsiteY26" fmla="*/ 286724 h 302411"/>
                <a:gd name="connsiteX27" fmla="*/ 71438 w 481130"/>
                <a:gd name="connsiteY27" fmla="*/ 263938 h 302411"/>
                <a:gd name="connsiteX28" fmla="*/ 82868 w 481130"/>
                <a:gd name="connsiteY28" fmla="*/ 261090 h 302411"/>
                <a:gd name="connsiteX29" fmla="*/ 89535 w 481130"/>
                <a:gd name="connsiteY29" fmla="*/ 282926 h 302411"/>
                <a:gd name="connsiteX30" fmla="*/ 112395 w 481130"/>
                <a:gd name="connsiteY30" fmla="*/ 291471 h 302411"/>
                <a:gd name="connsiteX31" fmla="*/ 107633 w 481130"/>
                <a:gd name="connsiteY31" fmla="*/ 279129 h 302411"/>
                <a:gd name="connsiteX32" fmla="*/ 105727 w 481130"/>
                <a:gd name="connsiteY32" fmla="*/ 265837 h 302411"/>
                <a:gd name="connsiteX33" fmla="*/ 116205 w 481130"/>
                <a:gd name="connsiteY33" fmla="*/ 262989 h 302411"/>
                <a:gd name="connsiteX34" fmla="*/ 121920 w 481130"/>
                <a:gd name="connsiteY34" fmla="*/ 274382 h 302411"/>
                <a:gd name="connsiteX35" fmla="*/ 125730 w 481130"/>
                <a:gd name="connsiteY35" fmla="*/ 287674 h 302411"/>
                <a:gd name="connsiteX36" fmla="*/ 112395 w 481130"/>
                <a:gd name="connsiteY36" fmla="*/ 291471 h 302411"/>
                <a:gd name="connsiteX37" fmla="*/ 147638 w 481130"/>
                <a:gd name="connsiteY37" fmla="*/ 288623 h 302411"/>
                <a:gd name="connsiteX38" fmla="*/ 141923 w 481130"/>
                <a:gd name="connsiteY38" fmla="*/ 266786 h 302411"/>
                <a:gd name="connsiteX39" fmla="*/ 154305 w 481130"/>
                <a:gd name="connsiteY39" fmla="*/ 262989 h 302411"/>
                <a:gd name="connsiteX40" fmla="*/ 161925 w 481130"/>
                <a:gd name="connsiteY40" fmla="*/ 284825 h 302411"/>
                <a:gd name="connsiteX41" fmla="*/ 147638 w 481130"/>
                <a:gd name="connsiteY41" fmla="*/ 288623 h 302411"/>
                <a:gd name="connsiteX42" fmla="*/ 202883 w 481130"/>
                <a:gd name="connsiteY42" fmla="*/ 283876 h 302411"/>
                <a:gd name="connsiteX43" fmla="*/ 192405 w 481130"/>
                <a:gd name="connsiteY43" fmla="*/ 288623 h 302411"/>
                <a:gd name="connsiteX44" fmla="*/ 183833 w 481130"/>
                <a:gd name="connsiteY44" fmla="*/ 274382 h 302411"/>
                <a:gd name="connsiteX45" fmla="*/ 180975 w 481130"/>
                <a:gd name="connsiteY45" fmla="*/ 259191 h 302411"/>
                <a:gd name="connsiteX46" fmla="*/ 191452 w 481130"/>
                <a:gd name="connsiteY46" fmla="*/ 256343 h 302411"/>
                <a:gd name="connsiteX47" fmla="*/ 199073 w 481130"/>
                <a:gd name="connsiteY47" fmla="*/ 269635 h 302411"/>
                <a:gd name="connsiteX48" fmla="*/ 202883 w 481130"/>
                <a:gd name="connsiteY48" fmla="*/ 283876 h 302411"/>
                <a:gd name="connsiteX49" fmla="*/ 227648 w 481130"/>
                <a:gd name="connsiteY49" fmla="*/ 279129 h 302411"/>
                <a:gd name="connsiteX50" fmla="*/ 221933 w 481130"/>
                <a:gd name="connsiteY50" fmla="*/ 265837 h 302411"/>
                <a:gd name="connsiteX51" fmla="*/ 219075 w 481130"/>
                <a:gd name="connsiteY51" fmla="*/ 252545 h 302411"/>
                <a:gd name="connsiteX52" fmla="*/ 229552 w 481130"/>
                <a:gd name="connsiteY52" fmla="*/ 247798 h 302411"/>
                <a:gd name="connsiteX53" fmla="*/ 236220 w 481130"/>
                <a:gd name="connsiteY53" fmla="*/ 260140 h 302411"/>
                <a:gd name="connsiteX54" fmla="*/ 240030 w 481130"/>
                <a:gd name="connsiteY54" fmla="*/ 274382 h 302411"/>
                <a:gd name="connsiteX55" fmla="*/ 227648 w 481130"/>
                <a:gd name="connsiteY55" fmla="*/ 279129 h 302411"/>
                <a:gd name="connsiteX56" fmla="*/ 279083 w 481130"/>
                <a:gd name="connsiteY56" fmla="*/ 267736 h 302411"/>
                <a:gd name="connsiteX57" fmla="*/ 267653 w 481130"/>
                <a:gd name="connsiteY57" fmla="*/ 269635 h 302411"/>
                <a:gd name="connsiteX58" fmla="*/ 261938 w 481130"/>
                <a:gd name="connsiteY58" fmla="*/ 256343 h 302411"/>
                <a:gd name="connsiteX59" fmla="*/ 259080 w 481130"/>
                <a:gd name="connsiteY59" fmla="*/ 242101 h 302411"/>
                <a:gd name="connsiteX60" fmla="*/ 271463 w 481130"/>
                <a:gd name="connsiteY60" fmla="*/ 238304 h 302411"/>
                <a:gd name="connsiteX61" fmla="*/ 279083 w 481130"/>
                <a:gd name="connsiteY61" fmla="*/ 267736 h 302411"/>
                <a:gd name="connsiteX62" fmla="*/ 304800 w 481130"/>
                <a:gd name="connsiteY62" fmla="*/ 254444 h 302411"/>
                <a:gd name="connsiteX63" fmla="*/ 295275 w 481130"/>
                <a:gd name="connsiteY63" fmla="*/ 227860 h 302411"/>
                <a:gd name="connsiteX64" fmla="*/ 305753 w 481130"/>
                <a:gd name="connsiteY64" fmla="*/ 225012 h 302411"/>
                <a:gd name="connsiteX65" fmla="*/ 316230 w 481130"/>
                <a:gd name="connsiteY65" fmla="*/ 249697 h 302411"/>
                <a:gd name="connsiteX66" fmla="*/ 304800 w 481130"/>
                <a:gd name="connsiteY66" fmla="*/ 254444 h 302411"/>
                <a:gd name="connsiteX67" fmla="*/ 341948 w 481130"/>
                <a:gd name="connsiteY67" fmla="*/ 238304 h 302411"/>
                <a:gd name="connsiteX68" fmla="*/ 335280 w 481130"/>
                <a:gd name="connsiteY68" fmla="*/ 226911 h 302411"/>
                <a:gd name="connsiteX69" fmla="*/ 330518 w 481130"/>
                <a:gd name="connsiteY69" fmla="*/ 214568 h 302411"/>
                <a:gd name="connsiteX70" fmla="*/ 339090 w 481130"/>
                <a:gd name="connsiteY70" fmla="*/ 207922 h 302411"/>
                <a:gd name="connsiteX71" fmla="*/ 354330 w 481130"/>
                <a:gd name="connsiteY71" fmla="*/ 233557 h 302411"/>
                <a:gd name="connsiteX72" fmla="*/ 341948 w 481130"/>
                <a:gd name="connsiteY72" fmla="*/ 238304 h 302411"/>
                <a:gd name="connsiteX73" fmla="*/ 380048 w 481130"/>
                <a:gd name="connsiteY73" fmla="*/ 218366 h 302411"/>
                <a:gd name="connsiteX74" fmla="*/ 368618 w 481130"/>
                <a:gd name="connsiteY74" fmla="*/ 204125 h 302411"/>
                <a:gd name="connsiteX75" fmla="*/ 364808 w 481130"/>
                <a:gd name="connsiteY75" fmla="*/ 189883 h 302411"/>
                <a:gd name="connsiteX76" fmla="*/ 374333 w 481130"/>
                <a:gd name="connsiteY76" fmla="*/ 186086 h 302411"/>
                <a:gd name="connsiteX77" fmla="*/ 383858 w 481130"/>
                <a:gd name="connsiteY77" fmla="*/ 197479 h 302411"/>
                <a:gd name="connsiteX78" fmla="*/ 390525 w 481130"/>
                <a:gd name="connsiteY78" fmla="*/ 209821 h 302411"/>
                <a:gd name="connsiteX79" fmla="*/ 380048 w 481130"/>
                <a:gd name="connsiteY79" fmla="*/ 218366 h 302411"/>
                <a:gd name="connsiteX80" fmla="*/ 422910 w 481130"/>
                <a:gd name="connsiteY80" fmla="*/ 188934 h 302411"/>
                <a:gd name="connsiteX81" fmla="*/ 413385 w 481130"/>
                <a:gd name="connsiteY81" fmla="*/ 193681 h 302411"/>
                <a:gd name="connsiteX82" fmla="*/ 402908 w 481130"/>
                <a:gd name="connsiteY82" fmla="*/ 184187 h 302411"/>
                <a:gd name="connsiteX83" fmla="*/ 396240 w 481130"/>
                <a:gd name="connsiteY83" fmla="*/ 171845 h 302411"/>
                <a:gd name="connsiteX84" fmla="*/ 405765 w 481130"/>
                <a:gd name="connsiteY84" fmla="*/ 164249 h 302411"/>
                <a:gd name="connsiteX85" fmla="*/ 422910 w 481130"/>
                <a:gd name="connsiteY85" fmla="*/ 188934 h 302411"/>
                <a:gd name="connsiteX86" fmla="*/ 440055 w 481130"/>
                <a:gd name="connsiteY86" fmla="*/ 161401 h 302411"/>
                <a:gd name="connsiteX87" fmla="*/ 430530 w 481130"/>
                <a:gd name="connsiteY87" fmla="*/ 150008 h 302411"/>
                <a:gd name="connsiteX88" fmla="*/ 425768 w 481130"/>
                <a:gd name="connsiteY88" fmla="*/ 137666 h 302411"/>
                <a:gd name="connsiteX89" fmla="*/ 433388 w 481130"/>
                <a:gd name="connsiteY89" fmla="*/ 131969 h 302411"/>
                <a:gd name="connsiteX90" fmla="*/ 442913 w 481130"/>
                <a:gd name="connsiteY90" fmla="*/ 140514 h 302411"/>
                <a:gd name="connsiteX91" fmla="*/ 450533 w 481130"/>
                <a:gd name="connsiteY91" fmla="*/ 152856 h 302411"/>
                <a:gd name="connsiteX92" fmla="*/ 440055 w 481130"/>
                <a:gd name="connsiteY92" fmla="*/ 161401 h 302411"/>
                <a:gd name="connsiteX93" fmla="*/ 461010 w 481130"/>
                <a:gd name="connsiteY93" fmla="*/ 128171 h 302411"/>
                <a:gd name="connsiteX94" fmla="*/ 444818 w 481130"/>
                <a:gd name="connsiteY94" fmla="*/ 106335 h 302411"/>
                <a:gd name="connsiteX95" fmla="*/ 454343 w 481130"/>
                <a:gd name="connsiteY95" fmla="*/ 99689 h 302411"/>
                <a:gd name="connsiteX96" fmla="*/ 463868 w 481130"/>
                <a:gd name="connsiteY96" fmla="*/ 108234 h 302411"/>
                <a:gd name="connsiteX97" fmla="*/ 470535 w 481130"/>
                <a:gd name="connsiteY97" fmla="*/ 120576 h 302411"/>
                <a:gd name="connsiteX98" fmla="*/ 461010 w 481130"/>
                <a:gd name="connsiteY98" fmla="*/ 128171 h 302411"/>
                <a:gd name="connsiteX99" fmla="*/ 472440 w 481130"/>
                <a:gd name="connsiteY99" fmla="*/ 88296 h 302411"/>
                <a:gd name="connsiteX100" fmla="*/ 458153 w 481130"/>
                <a:gd name="connsiteY100" fmla="*/ 70257 h 302411"/>
                <a:gd name="connsiteX101" fmla="*/ 466725 w 481130"/>
                <a:gd name="connsiteY101" fmla="*/ 62662 h 302411"/>
                <a:gd name="connsiteX102" fmla="*/ 478155 w 481130"/>
                <a:gd name="connsiteY102" fmla="*/ 82599 h 302411"/>
                <a:gd name="connsiteX103" fmla="*/ 472440 w 481130"/>
                <a:gd name="connsiteY103" fmla="*/ 88296 h 30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81130" h="302411">
                  <a:moveTo>
                    <a:pt x="474345" y="55066"/>
                  </a:moveTo>
                  <a:cubicBezTo>
                    <a:pt x="472440" y="49370"/>
                    <a:pt x="470535" y="43673"/>
                    <a:pt x="468630" y="38926"/>
                  </a:cubicBezTo>
                  <a:cubicBezTo>
                    <a:pt x="463868" y="25634"/>
                    <a:pt x="456248" y="10444"/>
                    <a:pt x="445770" y="0"/>
                  </a:cubicBezTo>
                  <a:cubicBezTo>
                    <a:pt x="446723" y="949"/>
                    <a:pt x="447675" y="2848"/>
                    <a:pt x="448628" y="4747"/>
                  </a:cubicBezTo>
                  <a:cubicBezTo>
                    <a:pt x="474345" y="48420"/>
                    <a:pt x="441960" y="112031"/>
                    <a:pt x="409575" y="143362"/>
                  </a:cubicBezTo>
                  <a:cubicBezTo>
                    <a:pt x="357188" y="193681"/>
                    <a:pt x="288608" y="224063"/>
                    <a:pt x="219075" y="239253"/>
                  </a:cubicBezTo>
                  <a:cubicBezTo>
                    <a:pt x="165735" y="250646"/>
                    <a:pt x="95250" y="268685"/>
                    <a:pt x="43815" y="242101"/>
                  </a:cubicBezTo>
                  <a:cubicBezTo>
                    <a:pt x="25718" y="232607"/>
                    <a:pt x="16193" y="226911"/>
                    <a:pt x="7620" y="215518"/>
                  </a:cubicBezTo>
                  <a:cubicBezTo>
                    <a:pt x="2858" y="210771"/>
                    <a:pt x="1905" y="206973"/>
                    <a:pt x="952" y="204125"/>
                  </a:cubicBezTo>
                  <a:cubicBezTo>
                    <a:pt x="952" y="202226"/>
                    <a:pt x="0" y="201277"/>
                    <a:pt x="0" y="199378"/>
                  </a:cubicBezTo>
                  <a:cubicBezTo>
                    <a:pt x="0" y="200327"/>
                    <a:pt x="0" y="201277"/>
                    <a:pt x="0" y="201277"/>
                  </a:cubicBezTo>
                  <a:cubicBezTo>
                    <a:pt x="3810" y="210771"/>
                    <a:pt x="8573" y="220265"/>
                    <a:pt x="13335" y="228810"/>
                  </a:cubicBezTo>
                  <a:cubicBezTo>
                    <a:pt x="15240" y="232607"/>
                    <a:pt x="19050" y="238304"/>
                    <a:pt x="21908" y="243051"/>
                  </a:cubicBezTo>
                  <a:cubicBezTo>
                    <a:pt x="22860" y="245899"/>
                    <a:pt x="25718" y="249697"/>
                    <a:pt x="29527" y="255393"/>
                  </a:cubicBezTo>
                  <a:cubicBezTo>
                    <a:pt x="37148" y="267736"/>
                    <a:pt x="48577" y="279129"/>
                    <a:pt x="66675" y="288623"/>
                  </a:cubicBezTo>
                  <a:cubicBezTo>
                    <a:pt x="118110" y="315207"/>
                    <a:pt x="188595" y="297168"/>
                    <a:pt x="241935" y="285775"/>
                  </a:cubicBezTo>
                  <a:cubicBezTo>
                    <a:pt x="312420" y="270584"/>
                    <a:pt x="381000" y="240203"/>
                    <a:pt x="432435" y="189883"/>
                  </a:cubicBezTo>
                  <a:cubicBezTo>
                    <a:pt x="463868" y="159502"/>
                    <a:pt x="495300" y="98739"/>
                    <a:pt x="474345" y="55066"/>
                  </a:cubicBezTo>
                  <a:close/>
                  <a:moveTo>
                    <a:pt x="54293" y="268685"/>
                  </a:moveTo>
                  <a:cubicBezTo>
                    <a:pt x="52388" y="273432"/>
                    <a:pt x="49530" y="273432"/>
                    <a:pt x="45720" y="270584"/>
                  </a:cubicBezTo>
                  <a:cubicBezTo>
                    <a:pt x="41910" y="267736"/>
                    <a:pt x="40958" y="262989"/>
                    <a:pt x="40005" y="259191"/>
                  </a:cubicBezTo>
                  <a:cubicBezTo>
                    <a:pt x="39052" y="255393"/>
                    <a:pt x="37148" y="252545"/>
                    <a:pt x="39052" y="248747"/>
                  </a:cubicBezTo>
                  <a:cubicBezTo>
                    <a:pt x="40005" y="244950"/>
                    <a:pt x="41910" y="244000"/>
                    <a:pt x="45720" y="245899"/>
                  </a:cubicBezTo>
                  <a:cubicBezTo>
                    <a:pt x="49530" y="248747"/>
                    <a:pt x="50483" y="251596"/>
                    <a:pt x="52388" y="256343"/>
                  </a:cubicBezTo>
                  <a:cubicBezTo>
                    <a:pt x="53340" y="260140"/>
                    <a:pt x="55245" y="263938"/>
                    <a:pt x="54293" y="268685"/>
                  </a:cubicBezTo>
                  <a:close/>
                  <a:moveTo>
                    <a:pt x="89535" y="282926"/>
                  </a:moveTo>
                  <a:cubicBezTo>
                    <a:pt x="88583" y="286724"/>
                    <a:pt x="83820" y="289572"/>
                    <a:pt x="80010" y="286724"/>
                  </a:cubicBezTo>
                  <a:cubicBezTo>
                    <a:pt x="73343" y="281977"/>
                    <a:pt x="71438" y="271533"/>
                    <a:pt x="71438" y="263938"/>
                  </a:cubicBezTo>
                  <a:cubicBezTo>
                    <a:pt x="71438" y="257292"/>
                    <a:pt x="79058" y="255393"/>
                    <a:pt x="82868" y="261090"/>
                  </a:cubicBezTo>
                  <a:cubicBezTo>
                    <a:pt x="86677" y="265837"/>
                    <a:pt x="91440" y="276281"/>
                    <a:pt x="89535" y="282926"/>
                  </a:cubicBezTo>
                  <a:close/>
                  <a:moveTo>
                    <a:pt x="112395" y="291471"/>
                  </a:moveTo>
                  <a:cubicBezTo>
                    <a:pt x="109538" y="287674"/>
                    <a:pt x="108585" y="282926"/>
                    <a:pt x="107633" y="279129"/>
                  </a:cubicBezTo>
                  <a:cubicBezTo>
                    <a:pt x="106680" y="274382"/>
                    <a:pt x="104775" y="270584"/>
                    <a:pt x="105727" y="265837"/>
                  </a:cubicBezTo>
                  <a:cubicBezTo>
                    <a:pt x="107633" y="261090"/>
                    <a:pt x="112395" y="260140"/>
                    <a:pt x="116205" y="262989"/>
                  </a:cubicBezTo>
                  <a:cubicBezTo>
                    <a:pt x="119063" y="265837"/>
                    <a:pt x="120015" y="270584"/>
                    <a:pt x="121920" y="274382"/>
                  </a:cubicBezTo>
                  <a:cubicBezTo>
                    <a:pt x="123825" y="279129"/>
                    <a:pt x="125730" y="282926"/>
                    <a:pt x="125730" y="287674"/>
                  </a:cubicBezTo>
                  <a:cubicBezTo>
                    <a:pt x="125730" y="295269"/>
                    <a:pt x="117158" y="297168"/>
                    <a:pt x="112395" y="291471"/>
                  </a:cubicBezTo>
                  <a:close/>
                  <a:moveTo>
                    <a:pt x="147638" y="288623"/>
                  </a:moveTo>
                  <a:cubicBezTo>
                    <a:pt x="144780" y="281977"/>
                    <a:pt x="142875" y="274382"/>
                    <a:pt x="141923" y="266786"/>
                  </a:cubicBezTo>
                  <a:cubicBezTo>
                    <a:pt x="140970" y="260140"/>
                    <a:pt x="151448" y="257292"/>
                    <a:pt x="154305" y="262989"/>
                  </a:cubicBezTo>
                  <a:cubicBezTo>
                    <a:pt x="157163" y="269635"/>
                    <a:pt x="160020" y="277230"/>
                    <a:pt x="161925" y="284825"/>
                  </a:cubicBezTo>
                  <a:cubicBezTo>
                    <a:pt x="164783" y="294319"/>
                    <a:pt x="151448" y="298117"/>
                    <a:pt x="147638" y="288623"/>
                  </a:cubicBezTo>
                  <a:close/>
                  <a:moveTo>
                    <a:pt x="202883" y="283876"/>
                  </a:moveTo>
                  <a:cubicBezTo>
                    <a:pt x="200977" y="288623"/>
                    <a:pt x="196215" y="290522"/>
                    <a:pt x="192405" y="288623"/>
                  </a:cubicBezTo>
                  <a:cubicBezTo>
                    <a:pt x="187643" y="285775"/>
                    <a:pt x="185738" y="280078"/>
                    <a:pt x="183833" y="274382"/>
                  </a:cubicBezTo>
                  <a:cubicBezTo>
                    <a:pt x="181927" y="269635"/>
                    <a:pt x="180023" y="264887"/>
                    <a:pt x="180975" y="259191"/>
                  </a:cubicBezTo>
                  <a:cubicBezTo>
                    <a:pt x="181927" y="254444"/>
                    <a:pt x="188595" y="253494"/>
                    <a:pt x="191452" y="256343"/>
                  </a:cubicBezTo>
                  <a:cubicBezTo>
                    <a:pt x="195263" y="260140"/>
                    <a:pt x="197168" y="264887"/>
                    <a:pt x="199073" y="269635"/>
                  </a:cubicBezTo>
                  <a:cubicBezTo>
                    <a:pt x="200977" y="274382"/>
                    <a:pt x="204788" y="279129"/>
                    <a:pt x="202883" y="283876"/>
                  </a:cubicBezTo>
                  <a:close/>
                  <a:moveTo>
                    <a:pt x="227648" y="279129"/>
                  </a:moveTo>
                  <a:cubicBezTo>
                    <a:pt x="223838" y="275331"/>
                    <a:pt x="222885" y="270584"/>
                    <a:pt x="221933" y="265837"/>
                  </a:cubicBezTo>
                  <a:cubicBezTo>
                    <a:pt x="220980" y="261090"/>
                    <a:pt x="219075" y="257292"/>
                    <a:pt x="219075" y="252545"/>
                  </a:cubicBezTo>
                  <a:cubicBezTo>
                    <a:pt x="219075" y="246849"/>
                    <a:pt x="226695" y="244000"/>
                    <a:pt x="229552" y="247798"/>
                  </a:cubicBezTo>
                  <a:cubicBezTo>
                    <a:pt x="232410" y="251596"/>
                    <a:pt x="234315" y="255393"/>
                    <a:pt x="236220" y="260140"/>
                  </a:cubicBezTo>
                  <a:cubicBezTo>
                    <a:pt x="238125" y="264887"/>
                    <a:pt x="240983" y="269635"/>
                    <a:pt x="240030" y="274382"/>
                  </a:cubicBezTo>
                  <a:cubicBezTo>
                    <a:pt x="239077" y="280078"/>
                    <a:pt x="232410" y="282926"/>
                    <a:pt x="227648" y="279129"/>
                  </a:cubicBezTo>
                  <a:close/>
                  <a:moveTo>
                    <a:pt x="279083" y="267736"/>
                  </a:moveTo>
                  <a:cubicBezTo>
                    <a:pt x="277178" y="272483"/>
                    <a:pt x="270510" y="272483"/>
                    <a:pt x="267653" y="269635"/>
                  </a:cubicBezTo>
                  <a:cubicBezTo>
                    <a:pt x="263843" y="265837"/>
                    <a:pt x="263843" y="261090"/>
                    <a:pt x="261938" y="256343"/>
                  </a:cubicBezTo>
                  <a:cubicBezTo>
                    <a:pt x="260033" y="251596"/>
                    <a:pt x="259080" y="246849"/>
                    <a:pt x="259080" y="242101"/>
                  </a:cubicBezTo>
                  <a:cubicBezTo>
                    <a:pt x="259080" y="235456"/>
                    <a:pt x="268605" y="233557"/>
                    <a:pt x="271463" y="238304"/>
                  </a:cubicBezTo>
                  <a:cubicBezTo>
                    <a:pt x="275273" y="245899"/>
                    <a:pt x="282893" y="259191"/>
                    <a:pt x="279083" y="267736"/>
                  </a:cubicBezTo>
                  <a:close/>
                  <a:moveTo>
                    <a:pt x="304800" y="254444"/>
                  </a:moveTo>
                  <a:cubicBezTo>
                    <a:pt x="299085" y="247798"/>
                    <a:pt x="296228" y="236405"/>
                    <a:pt x="295275" y="227860"/>
                  </a:cubicBezTo>
                  <a:cubicBezTo>
                    <a:pt x="294323" y="221214"/>
                    <a:pt x="302895" y="220265"/>
                    <a:pt x="305753" y="225012"/>
                  </a:cubicBezTo>
                  <a:cubicBezTo>
                    <a:pt x="310515" y="231658"/>
                    <a:pt x="315278" y="241152"/>
                    <a:pt x="316230" y="249697"/>
                  </a:cubicBezTo>
                  <a:cubicBezTo>
                    <a:pt x="317183" y="256343"/>
                    <a:pt x="308610" y="259191"/>
                    <a:pt x="304800" y="254444"/>
                  </a:cubicBezTo>
                  <a:close/>
                  <a:moveTo>
                    <a:pt x="341948" y="238304"/>
                  </a:moveTo>
                  <a:cubicBezTo>
                    <a:pt x="338138" y="235456"/>
                    <a:pt x="337185" y="230708"/>
                    <a:pt x="335280" y="226911"/>
                  </a:cubicBezTo>
                  <a:cubicBezTo>
                    <a:pt x="333375" y="224063"/>
                    <a:pt x="331470" y="218366"/>
                    <a:pt x="330518" y="214568"/>
                  </a:cubicBezTo>
                  <a:cubicBezTo>
                    <a:pt x="329565" y="209821"/>
                    <a:pt x="334328" y="206024"/>
                    <a:pt x="339090" y="207922"/>
                  </a:cubicBezTo>
                  <a:cubicBezTo>
                    <a:pt x="345758" y="211720"/>
                    <a:pt x="353378" y="225961"/>
                    <a:pt x="354330" y="233557"/>
                  </a:cubicBezTo>
                  <a:cubicBezTo>
                    <a:pt x="354330" y="240203"/>
                    <a:pt x="346710" y="243051"/>
                    <a:pt x="341948" y="238304"/>
                  </a:cubicBezTo>
                  <a:close/>
                  <a:moveTo>
                    <a:pt x="380048" y="218366"/>
                  </a:moveTo>
                  <a:cubicBezTo>
                    <a:pt x="375285" y="216467"/>
                    <a:pt x="371475" y="208872"/>
                    <a:pt x="368618" y="204125"/>
                  </a:cubicBezTo>
                  <a:cubicBezTo>
                    <a:pt x="365760" y="199378"/>
                    <a:pt x="363855" y="195580"/>
                    <a:pt x="364808" y="189883"/>
                  </a:cubicBezTo>
                  <a:cubicBezTo>
                    <a:pt x="365760" y="185136"/>
                    <a:pt x="370523" y="184187"/>
                    <a:pt x="374333" y="186086"/>
                  </a:cubicBezTo>
                  <a:cubicBezTo>
                    <a:pt x="379095" y="187985"/>
                    <a:pt x="381000" y="193681"/>
                    <a:pt x="383858" y="197479"/>
                  </a:cubicBezTo>
                  <a:cubicBezTo>
                    <a:pt x="385763" y="201277"/>
                    <a:pt x="389573" y="205074"/>
                    <a:pt x="390525" y="209821"/>
                  </a:cubicBezTo>
                  <a:cubicBezTo>
                    <a:pt x="391478" y="216467"/>
                    <a:pt x="385763" y="220265"/>
                    <a:pt x="380048" y="218366"/>
                  </a:cubicBezTo>
                  <a:close/>
                  <a:moveTo>
                    <a:pt x="422910" y="188934"/>
                  </a:moveTo>
                  <a:cubicBezTo>
                    <a:pt x="421958" y="193681"/>
                    <a:pt x="417195" y="194631"/>
                    <a:pt x="413385" y="193681"/>
                  </a:cubicBezTo>
                  <a:cubicBezTo>
                    <a:pt x="407670" y="192732"/>
                    <a:pt x="405765" y="187985"/>
                    <a:pt x="402908" y="184187"/>
                  </a:cubicBezTo>
                  <a:cubicBezTo>
                    <a:pt x="400050" y="180389"/>
                    <a:pt x="398145" y="176592"/>
                    <a:pt x="396240" y="171845"/>
                  </a:cubicBezTo>
                  <a:cubicBezTo>
                    <a:pt x="394335" y="166148"/>
                    <a:pt x="401003" y="162350"/>
                    <a:pt x="405765" y="164249"/>
                  </a:cubicBezTo>
                  <a:cubicBezTo>
                    <a:pt x="414338" y="168996"/>
                    <a:pt x="424815" y="179440"/>
                    <a:pt x="422910" y="188934"/>
                  </a:cubicBezTo>
                  <a:close/>
                  <a:moveTo>
                    <a:pt x="440055" y="161401"/>
                  </a:moveTo>
                  <a:cubicBezTo>
                    <a:pt x="435293" y="159502"/>
                    <a:pt x="433388" y="154755"/>
                    <a:pt x="430530" y="150008"/>
                  </a:cubicBezTo>
                  <a:cubicBezTo>
                    <a:pt x="428625" y="146210"/>
                    <a:pt x="424815" y="142413"/>
                    <a:pt x="425768" y="137666"/>
                  </a:cubicBezTo>
                  <a:cubicBezTo>
                    <a:pt x="425768" y="133868"/>
                    <a:pt x="429578" y="130070"/>
                    <a:pt x="433388" y="131969"/>
                  </a:cubicBezTo>
                  <a:cubicBezTo>
                    <a:pt x="438150" y="132918"/>
                    <a:pt x="441008" y="136716"/>
                    <a:pt x="442913" y="140514"/>
                  </a:cubicBezTo>
                  <a:cubicBezTo>
                    <a:pt x="445770" y="144311"/>
                    <a:pt x="449580" y="148109"/>
                    <a:pt x="450533" y="152856"/>
                  </a:cubicBezTo>
                  <a:cubicBezTo>
                    <a:pt x="452438" y="159502"/>
                    <a:pt x="446723" y="164249"/>
                    <a:pt x="440055" y="161401"/>
                  </a:cubicBezTo>
                  <a:close/>
                  <a:moveTo>
                    <a:pt x="461010" y="128171"/>
                  </a:moveTo>
                  <a:cubicBezTo>
                    <a:pt x="453390" y="123424"/>
                    <a:pt x="447675" y="113930"/>
                    <a:pt x="444818" y="106335"/>
                  </a:cubicBezTo>
                  <a:cubicBezTo>
                    <a:pt x="442913" y="101588"/>
                    <a:pt x="449580" y="96841"/>
                    <a:pt x="454343" y="99689"/>
                  </a:cubicBezTo>
                  <a:cubicBezTo>
                    <a:pt x="458153" y="101588"/>
                    <a:pt x="461010" y="105385"/>
                    <a:pt x="463868" y="108234"/>
                  </a:cubicBezTo>
                  <a:cubicBezTo>
                    <a:pt x="466725" y="112031"/>
                    <a:pt x="470535" y="115829"/>
                    <a:pt x="470535" y="120576"/>
                  </a:cubicBezTo>
                  <a:cubicBezTo>
                    <a:pt x="470535" y="126273"/>
                    <a:pt x="464820" y="131020"/>
                    <a:pt x="461010" y="128171"/>
                  </a:cubicBezTo>
                  <a:close/>
                  <a:moveTo>
                    <a:pt x="472440" y="88296"/>
                  </a:moveTo>
                  <a:cubicBezTo>
                    <a:pt x="466725" y="84498"/>
                    <a:pt x="461963" y="76903"/>
                    <a:pt x="458153" y="70257"/>
                  </a:cubicBezTo>
                  <a:cubicBezTo>
                    <a:pt x="454343" y="63611"/>
                    <a:pt x="461963" y="56016"/>
                    <a:pt x="466725" y="62662"/>
                  </a:cubicBezTo>
                  <a:cubicBezTo>
                    <a:pt x="471488" y="69307"/>
                    <a:pt x="478155" y="73105"/>
                    <a:pt x="478155" y="82599"/>
                  </a:cubicBezTo>
                  <a:cubicBezTo>
                    <a:pt x="480060" y="87346"/>
                    <a:pt x="477203" y="91144"/>
                    <a:pt x="472440" y="88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FB1D942-D170-E5A8-7057-EBFE59A6B2E6}"/>
                </a:ext>
              </a:extLst>
            </p:cNvPr>
            <p:cNvSpPr/>
            <p:nvPr/>
          </p:nvSpPr>
          <p:spPr>
            <a:xfrm>
              <a:off x="1292592" y="1536154"/>
              <a:ext cx="423723" cy="274114"/>
            </a:xfrm>
            <a:custGeom>
              <a:avLst/>
              <a:gdLst>
                <a:gd name="connsiteX0" fmla="*/ 44040 w 423723"/>
                <a:gd name="connsiteY0" fmla="*/ 264317 h 274114"/>
                <a:gd name="connsiteX1" fmla="*/ 234540 w 423723"/>
                <a:gd name="connsiteY1" fmla="*/ 248177 h 274114"/>
                <a:gd name="connsiteX2" fmla="*/ 420277 w 423723"/>
                <a:gd name="connsiteY2" fmla="*/ 47850 h 274114"/>
                <a:gd name="connsiteX3" fmla="*/ 415515 w 423723"/>
                <a:gd name="connsiteY3" fmla="*/ 43103 h 274114"/>
                <a:gd name="connsiteX4" fmla="*/ 404085 w 423723"/>
                <a:gd name="connsiteY4" fmla="*/ 28862 h 274114"/>
                <a:gd name="connsiteX5" fmla="*/ 371700 w 423723"/>
                <a:gd name="connsiteY5" fmla="*/ 8924 h 274114"/>
                <a:gd name="connsiteX6" fmla="*/ 152625 w 423723"/>
                <a:gd name="connsiteY6" fmla="*/ 45951 h 274114"/>
                <a:gd name="connsiteX7" fmla="*/ 7845 w 423723"/>
                <a:gd name="connsiteY7" fmla="*/ 169375 h 274114"/>
                <a:gd name="connsiteX8" fmla="*/ 2130 w 423723"/>
                <a:gd name="connsiteY8" fmla="*/ 217796 h 274114"/>
                <a:gd name="connsiteX9" fmla="*/ 44040 w 423723"/>
                <a:gd name="connsiteY9" fmla="*/ 264317 h 274114"/>
                <a:gd name="connsiteX10" fmla="*/ 32610 w 423723"/>
                <a:gd name="connsiteY10" fmla="*/ 169375 h 274114"/>
                <a:gd name="connsiteX11" fmla="*/ 261210 w 423723"/>
                <a:gd name="connsiteY11" fmla="*/ 29811 h 274114"/>
                <a:gd name="connsiteX12" fmla="*/ 382177 w 423723"/>
                <a:gd name="connsiteY12" fmla="*/ 35507 h 274114"/>
                <a:gd name="connsiteX13" fmla="*/ 401227 w 423723"/>
                <a:gd name="connsiteY13" fmla="*/ 98169 h 274114"/>
                <a:gd name="connsiteX14" fmla="*/ 292642 w 423723"/>
                <a:gd name="connsiteY14" fmla="*/ 206403 h 274114"/>
                <a:gd name="connsiteX15" fmla="*/ 265972 w 423723"/>
                <a:gd name="connsiteY15" fmla="*/ 218745 h 274114"/>
                <a:gd name="connsiteX16" fmla="*/ 186915 w 423723"/>
                <a:gd name="connsiteY16" fmla="*/ 241531 h 274114"/>
                <a:gd name="connsiteX17" fmla="*/ 109762 w 423723"/>
                <a:gd name="connsiteY17" fmla="*/ 255772 h 274114"/>
                <a:gd name="connsiteX18" fmla="*/ 25942 w 423723"/>
                <a:gd name="connsiteY18" fmla="*/ 200706 h 274114"/>
                <a:gd name="connsiteX19" fmla="*/ 32610 w 423723"/>
                <a:gd name="connsiteY19" fmla="*/ 169375 h 27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3723" h="274114">
                  <a:moveTo>
                    <a:pt x="44040" y="264317"/>
                  </a:moveTo>
                  <a:cubicBezTo>
                    <a:pt x="104047" y="287103"/>
                    <a:pt x="175485" y="265267"/>
                    <a:pt x="234540" y="248177"/>
                  </a:cubicBezTo>
                  <a:cubicBezTo>
                    <a:pt x="322170" y="222543"/>
                    <a:pt x="445995" y="156084"/>
                    <a:pt x="420277" y="47850"/>
                  </a:cubicBezTo>
                  <a:cubicBezTo>
                    <a:pt x="419325" y="45002"/>
                    <a:pt x="417420" y="44052"/>
                    <a:pt x="415515" y="43103"/>
                  </a:cubicBezTo>
                  <a:cubicBezTo>
                    <a:pt x="412657" y="38356"/>
                    <a:pt x="408847" y="33609"/>
                    <a:pt x="404085" y="28862"/>
                  </a:cubicBezTo>
                  <a:cubicBezTo>
                    <a:pt x="395512" y="21266"/>
                    <a:pt x="385035" y="14620"/>
                    <a:pt x="371700" y="8924"/>
                  </a:cubicBezTo>
                  <a:cubicBezTo>
                    <a:pt x="305977" y="-17660"/>
                    <a:pt x="212632" y="21266"/>
                    <a:pt x="152625" y="45951"/>
                  </a:cubicBezTo>
                  <a:cubicBezTo>
                    <a:pt x="93570" y="70636"/>
                    <a:pt x="37372" y="112410"/>
                    <a:pt x="7845" y="169375"/>
                  </a:cubicBezTo>
                  <a:cubicBezTo>
                    <a:pt x="-728" y="185515"/>
                    <a:pt x="-1680" y="202605"/>
                    <a:pt x="2130" y="217796"/>
                  </a:cubicBezTo>
                  <a:cubicBezTo>
                    <a:pt x="7845" y="238683"/>
                    <a:pt x="22132" y="255772"/>
                    <a:pt x="44040" y="264317"/>
                  </a:cubicBezTo>
                  <a:close/>
                  <a:moveTo>
                    <a:pt x="32610" y="169375"/>
                  </a:moveTo>
                  <a:cubicBezTo>
                    <a:pt x="74520" y="90574"/>
                    <a:pt x="180247" y="51648"/>
                    <a:pt x="261210" y="29811"/>
                  </a:cubicBezTo>
                  <a:cubicBezTo>
                    <a:pt x="297405" y="20317"/>
                    <a:pt x="351697" y="15570"/>
                    <a:pt x="382177" y="35507"/>
                  </a:cubicBezTo>
                  <a:cubicBezTo>
                    <a:pt x="400275" y="46900"/>
                    <a:pt x="408847" y="65889"/>
                    <a:pt x="401227" y="98169"/>
                  </a:cubicBezTo>
                  <a:cubicBezTo>
                    <a:pt x="386940" y="154185"/>
                    <a:pt x="343125" y="185515"/>
                    <a:pt x="292642" y="206403"/>
                  </a:cubicBezTo>
                  <a:cubicBezTo>
                    <a:pt x="290737" y="207352"/>
                    <a:pt x="269782" y="216846"/>
                    <a:pt x="265972" y="218745"/>
                  </a:cubicBezTo>
                  <a:cubicBezTo>
                    <a:pt x="240255" y="229189"/>
                    <a:pt x="213585" y="235835"/>
                    <a:pt x="186915" y="241531"/>
                  </a:cubicBezTo>
                  <a:cubicBezTo>
                    <a:pt x="161197" y="246278"/>
                    <a:pt x="136432" y="252924"/>
                    <a:pt x="109762" y="255772"/>
                  </a:cubicBezTo>
                  <a:cubicBezTo>
                    <a:pt x="68805" y="260519"/>
                    <a:pt x="26895" y="236784"/>
                    <a:pt x="25942" y="200706"/>
                  </a:cubicBezTo>
                  <a:cubicBezTo>
                    <a:pt x="24990" y="190263"/>
                    <a:pt x="26895" y="179819"/>
                    <a:pt x="32610" y="1693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</p:grpSp>
      <p:grpSp>
        <p:nvGrpSpPr>
          <p:cNvPr id="47" name="Графический объект 135">
            <a:extLst>
              <a:ext uri="{FF2B5EF4-FFF2-40B4-BE49-F238E27FC236}">
                <a16:creationId xmlns:a16="http://schemas.microsoft.com/office/drawing/2014/main" id="{C3F6FE4F-1A5E-8BCE-33ED-D38680F52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445881">
            <a:off x="4957452" y="5726697"/>
            <a:ext cx="449327" cy="378870"/>
            <a:chOff x="851109" y="1746154"/>
            <a:chExt cx="449327" cy="378870"/>
          </a:xfrm>
          <a:solidFill>
            <a:schemeClr val="accent4"/>
          </a:solidFill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ADD950C-B15E-A030-BFE6-7AA447985FA4}"/>
                </a:ext>
              </a:extLst>
            </p:cNvPr>
            <p:cNvSpPr/>
            <p:nvPr/>
          </p:nvSpPr>
          <p:spPr>
            <a:xfrm>
              <a:off x="851109" y="1767241"/>
              <a:ext cx="449327" cy="357782"/>
            </a:xfrm>
            <a:custGeom>
              <a:avLst/>
              <a:gdLst>
                <a:gd name="connsiteX0" fmla="*/ 448375 w 449327"/>
                <a:gd name="connsiteY0" fmla="*/ 265837 h 357782"/>
                <a:gd name="connsiteX1" fmla="*/ 311215 w 449327"/>
                <a:gd name="connsiteY1" fmla="*/ 309510 h 357782"/>
                <a:gd name="connsiteX2" fmla="*/ 125478 w 449327"/>
                <a:gd name="connsiteY2" fmla="*/ 204125 h 357782"/>
                <a:gd name="connsiteX3" fmla="*/ 26418 w 449327"/>
                <a:gd name="connsiteY3" fmla="*/ 59813 h 357782"/>
                <a:gd name="connsiteX4" fmla="*/ 28323 w 449327"/>
                <a:gd name="connsiteY4" fmla="*/ 15191 h 357782"/>
                <a:gd name="connsiteX5" fmla="*/ 34990 w 449327"/>
                <a:gd name="connsiteY5" fmla="*/ 3798 h 357782"/>
                <a:gd name="connsiteX6" fmla="*/ 37848 w 449327"/>
                <a:gd name="connsiteY6" fmla="*/ 0 h 357782"/>
                <a:gd name="connsiteX7" fmla="*/ 35943 w 449327"/>
                <a:gd name="connsiteY7" fmla="*/ 949 h 357782"/>
                <a:gd name="connsiteX8" fmla="*/ 20703 w 449327"/>
                <a:gd name="connsiteY8" fmla="*/ 27533 h 357782"/>
                <a:gd name="connsiteX9" fmla="*/ 13083 w 449327"/>
                <a:gd name="connsiteY9" fmla="*/ 42724 h 357782"/>
                <a:gd name="connsiteX10" fmla="*/ 7368 w 449327"/>
                <a:gd name="connsiteY10" fmla="*/ 55066 h 357782"/>
                <a:gd name="connsiteX11" fmla="*/ 700 w 449327"/>
                <a:gd name="connsiteY11" fmla="*/ 104436 h 357782"/>
                <a:gd name="connsiteX12" fmla="*/ 99760 w 449327"/>
                <a:gd name="connsiteY12" fmla="*/ 248747 h 357782"/>
                <a:gd name="connsiteX13" fmla="*/ 285498 w 449327"/>
                <a:gd name="connsiteY13" fmla="*/ 354133 h 357782"/>
                <a:gd name="connsiteX14" fmla="*/ 419800 w 449327"/>
                <a:gd name="connsiteY14" fmla="*/ 314257 h 357782"/>
                <a:gd name="connsiteX15" fmla="*/ 429325 w 449327"/>
                <a:gd name="connsiteY15" fmla="*/ 300965 h 357782"/>
                <a:gd name="connsiteX16" fmla="*/ 449328 w 449327"/>
                <a:gd name="connsiteY16" fmla="*/ 261090 h 357782"/>
                <a:gd name="connsiteX17" fmla="*/ 448375 w 449327"/>
                <a:gd name="connsiteY17" fmla="*/ 265837 h 357782"/>
                <a:gd name="connsiteX18" fmla="*/ 3558 w 449327"/>
                <a:gd name="connsiteY18" fmla="*/ 76903 h 357782"/>
                <a:gd name="connsiteX19" fmla="*/ 10225 w 449327"/>
                <a:gd name="connsiteY19" fmla="*/ 65510 h 357782"/>
                <a:gd name="connsiteX20" fmla="*/ 17845 w 449327"/>
                <a:gd name="connsiteY20" fmla="*/ 58864 h 357782"/>
                <a:gd name="connsiteX21" fmla="*/ 23560 w 449327"/>
                <a:gd name="connsiteY21" fmla="*/ 63611 h 357782"/>
                <a:gd name="connsiteX22" fmla="*/ 18798 w 449327"/>
                <a:gd name="connsiteY22" fmla="*/ 75004 h 357782"/>
                <a:gd name="connsiteX23" fmla="*/ 9273 w 449327"/>
                <a:gd name="connsiteY23" fmla="*/ 83549 h 357782"/>
                <a:gd name="connsiteX24" fmla="*/ 3558 w 449327"/>
                <a:gd name="connsiteY24" fmla="*/ 76903 h 357782"/>
                <a:gd name="connsiteX25" fmla="*/ 7368 w 449327"/>
                <a:gd name="connsiteY25" fmla="*/ 113930 h 357782"/>
                <a:gd name="connsiteX26" fmla="*/ 21655 w 449327"/>
                <a:gd name="connsiteY26" fmla="*/ 93992 h 357782"/>
                <a:gd name="connsiteX27" fmla="*/ 31180 w 449327"/>
                <a:gd name="connsiteY27" fmla="*/ 102537 h 357782"/>
                <a:gd name="connsiteX28" fmla="*/ 15940 w 449327"/>
                <a:gd name="connsiteY28" fmla="*/ 119627 h 357782"/>
                <a:gd name="connsiteX29" fmla="*/ 7368 w 449327"/>
                <a:gd name="connsiteY29" fmla="*/ 113930 h 357782"/>
                <a:gd name="connsiteX30" fmla="*/ 32133 w 449327"/>
                <a:gd name="connsiteY30" fmla="*/ 153806 h 357782"/>
                <a:gd name="connsiteX31" fmla="*/ 21655 w 449327"/>
                <a:gd name="connsiteY31" fmla="*/ 144311 h 357782"/>
                <a:gd name="connsiteX32" fmla="*/ 29275 w 449327"/>
                <a:gd name="connsiteY32" fmla="*/ 132918 h 357782"/>
                <a:gd name="connsiteX33" fmla="*/ 39753 w 449327"/>
                <a:gd name="connsiteY33" fmla="*/ 124374 h 357782"/>
                <a:gd name="connsiteX34" fmla="*/ 47373 w 449327"/>
                <a:gd name="connsiteY34" fmla="*/ 131969 h 357782"/>
                <a:gd name="connsiteX35" fmla="*/ 40705 w 449327"/>
                <a:gd name="connsiteY35" fmla="*/ 143362 h 357782"/>
                <a:gd name="connsiteX36" fmla="*/ 32133 w 449327"/>
                <a:gd name="connsiteY36" fmla="*/ 153806 h 357782"/>
                <a:gd name="connsiteX37" fmla="*/ 43563 w 449327"/>
                <a:gd name="connsiteY37" fmla="*/ 172794 h 357782"/>
                <a:gd name="connsiteX38" fmla="*/ 58803 w 449327"/>
                <a:gd name="connsiteY38" fmla="*/ 155704 h 357782"/>
                <a:gd name="connsiteX39" fmla="*/ 68328 w 449327"/>
                <a:gd name="connsiteY39" fmla="*/ 164249 h 357782"/>
                <a:gd name="connsiteX40" fmla="*/ 54040 w 449327"/>
                <a:gd name="connsiteY40" fmla="*/ 182288 h 357782"/>
                <a:gd name="connsiteX41" fmla="*/ 43563 w 449327"/>
                <a:gd name="connsiteY41" fmla="*/ 172794 h 357782"/>
                <a:gd name="connsiteX42" fmla="*/ 95950 w 449327"/>
                <a:gd name="connsiteY42" fmla="*/ 191782 h 357782"/>
                <a:gd name="connsiteX43" fmla="*/ 89283 w 449327"/>
                <a:gd name="connsiteY43" fmla="*/ 206024 h 357782"/>
                <a:gd name="connsiteX44" fmla="*/ 78805 w 449327"/>
                <a:gd name="connsiteY44" fmla="*/ 216467 h 357782"/>
                <a:gd name="connsiteX45" fmla="*/ 69280 w 449327"/>
                <a:gd name="connsiteY45" fmla="*/ 209821 h 357782"/>
                <a:gd name="connsiteX46" fmla="*/ 75948 w 449327"/>
                <a:gd name="connsiteY46" fmla="*/ 195580 h 357782"/>
                <a:gd name="connsiteX47" fmla="*/ 87378 w 449327"/>
                <a:gd name="connsiteY47" fmla="*/ 185136 h 357782"/>
                <a:gd name="connsiteX48" fmla="*/ 95950 w 449327"/>
                <a:gd name="connsiteY48" fmla="*/ 191782 h 357782"/>
                <a:gd name="connsiteX49" fmla="*/ 123573 w 449327"/>
                <a:gd name="connsiteY49" fmla="*/ 217417 h 357782"/>
                <a:gd name="connsiteX50" fmla="*/ 116905 w 449327"/>
                <a:gd name="connsiteY50" fmla="*/ 229759 h 357782"/>
                <a:gd name="connsiteX51" fmla="*/ 107380 w 449327"/>
                <a:gd name="connsiteY51" fmla="*/ 241152 h 357782"/>
                <a:gd name="connsiteX52" fmla="*/ 96903 w 449327"/>
                <a:gd name="connsiteY52" fmla="*/ 233557 h 357782"/>
                <a:gd name="connsiteX53" fmla="*/ 104523 w 449327"/>
                <a:gd name="connsiteY53" fmla="*/ 221214 h 357782"/>
                <a:gd name="connsiteX54" fmla="*/ 114048 w 449327"/>
                <a:gd name="connsiteY54" fmla="*/ 211720 h 357782"/>
                <a:gd name="connsiteX55" fmla="*/ 123573 w 449327"/>
                <a:gd name="connsiteY55" fmla="*/ 217417 h 357782"/>
                <a:gd name="connsiteX56" fmla="*/ 154053 w 449327"/>
                <a:gd name="connsiteY56" fmla="*/ 246849 h 357782"/>
                <a:gd name="connsiteX57" fmla="*/ 133098 w 449327"/>
                <a:gd name="connsiteY57" fmla="*/ 269635 h 357782"/>
                <a:gd name="connsiteX58" fmla="*/ 125478 w 449327"/>
                <a:gd name="connsiteY58" fmla="*/ 261090 h 357782"/>
                <a:gd name="connsiteX59" fmla="*/ 134050 w 449327"/>
                <a:gd name="connsiteY59" fmla="*/ 248747 h 357782"/>
                <a:gd name="connsiteX60" fmla="*/ 144528 w 449327"/>
                <a:gd name="connsiteY60" fmla="*/ 238304 h 357782"/>
                <a:gd name="connsiteX61" fmla="*/ 154053 w 449327"/>
                <a:gd name="connsiteY61" fmla="*/ 246849 h 357782"/>
                <a:gd name="connsiteX62" fmla="*/ 184533 w 449327"/>
                <a:gd name="connsiteY62" fmla="*/ 269635 h 357782"/>
                <a:gd name="connsiteX63" fmla="*/ 169293 w 449327"/>
                <a:gd name="connsiteY63" fmla="*/ 291471 h 357782"/>
                <a:gd name="connsiteX64" fmla="*/ 158815 w 449327"/>
                <a:gd name="connsiteY64" fmla="*/ 283876 h 357782"/>
                <a:gd name="connsiteX65" fmla="*/ 175960 w 449327"/>
                <a:gd name="connsiteY65" fmla="*/ 262039 h 357782"/>
                <a:gd name="connsiteX66" fmla="*/ 184533 w 449327"/>
                <a:gd name="connsiteY66" fmla="*/ 269635 h 357782"/>
                <a:gd name="connsiteX67" fmla="*/ 203583 w 449327"/>
                <a:gd name="connsiteY67" fmla="*/ 313308 h 357782"/>
                <a:gd name="connsiteX68" fmla="*/ 193105 w 449327"/>
                <a:gd name="connsiteY68" fmla="*/ 305712 h 357782"/>
                <a:gd name="connsiteX69" fmla="*/ 198820 w 449327"/>
                <a:gd name="connsiteY69" fmla="*/ 294319 h 357782"/>
                <a:gd name="connsiteX70" fmla="*/ 206440 w 449327"/>
                <a:gd name="connsiteY70" fmla="*/ 283876 h 357782"/>
                <a:gd name="connsiteX71" fmla="*/ 216918 w 449327"/>
                <a:gd name="connsiteY71" fmla="*/ 287674 h 357782"/>
                <a:gd name="connsiteX72" fmla="*/ 203583 w 449327"/>
                <a:gd name="connsiteY72" fmla="*/ 313308 h 357782"/>
                <a:gd name="connsiteX73" fmla="*/ 250255 w 449327"/>
                <a:gd name="connsiteY73" fmla="*/ 318055 h 357782"/>
                <a:gd name="connsiteX74" fmla="*/ 243588 w 449327"/>
                <a:gd name="connsiteY74" fmla="*/ 330397 h 357782"/>
                <a:gd name="connsiteX75" fmla="*/ 231205 w 449327"/>
                <a:gd name="connsiteY75" fmla="*/ 325650 h 357782"/>
                <a:gd name="connsiteX76" fmla="*/ 236920 w 449327"/>
                <a:gd name="connsiteY76" fmla="*/ 308561 h 357782"/>
                <a:gd name="connsiteX77" fmla="*/ 246445 w 449327"/>
                <a:gd name="connsiteY77" fmla="*/ 297168 h 357782"/>
                <a:gd name="connsiteX78" fmla="*/ 255018 w 449327"/>
                <a:gd name="connsiteY78" fmla="*/ 302864 h 357782"/>
                <a:gd name="connsiteX79" fmla="*/ 250255 w 449327"/>
                <a:gd name="connsiteY79" fmla="*/ 318055 h 357782"/>
                <a:gd name="connsiteX80" fmla="*/ 278830 w 449327"/>
                <a:gd name="connsiteY80" fmla="*/ 345588 h 357782"/>
                <a:gd name="connsiteX81" fmla="*/ 269305 w 449327"/>
                <a:gd name="connsiteY81" fmla="*/ 340841 h 357782"/>
                <a:gd name="connsiteX82" fmla="*/ 271210 w 449327"/>
                <a:gd name="connsiteY82" fmla="*/ 326600 h 357782"/>
                <a:gd name="connsiteX83" fmla="*/ 277878 w 449327"/>
                <a:gd name="connsiteY83" fmla="*/ 314257 h 357782"/>
                <a:gd name="connsiteX84" fmla="*/ 289308 w 449327"/>
                <a:gd name="connsiteY84" fmla="*/ 318055 h 357782"/>
                <a:gd name="connsiteX85" fmla="*/ 278830 w 449327"/>
                <a:gd name="connsiteY85" fmla="*/ 345588 h 357782"/>
                <a:gd name="connsiteX86" fmla="*/ 331218 w 449327"/>
                <a:gd name="connsiteY86" fmla="*/ 336094 h 357782"/>
                <a:gd name="connsiteX87" fmla="*/ 324550 w 449327"/>
                <a:gd name="connsiteY87" fmla="*/ 349386 h 357782"/>
                <a:gd name="connsiteX88" fmla="*/ 311215 w 449327"/>
                <a:gd name="connsiteY88" fmla="*/ 344639 h 357782"/>
                <a:gd name="connsiteX89" fmla="*/ 315025 w 449327"/>
                <a:gd name="connsiteY89" fmla="*/ 330397 h 357782"/>
                <a:gd name="connsiteX90" fmla="*/ 322645 w 449327"/>
                <a:gd name="connsiteY90" fmla="*/ 319004 h 357782"/>
                <a:gd name="connsiteX91" fmla="*/ 332170 w 449327"/>
                <a:gd name="connsiteY91" fmla="*/ 321853 h 357782"/>
                <a:gd name="connsiteX92" fmla="*/ 331218 w 449327"/>
                <a:gd name="connsiteY92" fmla="*/ 336094 h 357782"/>
                <a:gd name="connsiteX93" fmla="*/ 369318 w 449327"/>
                <a:gd name="connsiteY93" fmla="*/ 336094 h 357782"/>
                <a:gd name="connsiteX94" fmla="*/ 362650 w 449327"/>
                <a:gd name="connsiteY94" fmla="*/ 348436 h 357782"/>
                <a:gd name="connsiteX95" fmla="*/ 351220 w 449327"/>
                <a:gd name="connsiteY95" fmla="*/ 344639 h 357782"/>
                <a:gd name="connsiteX96" fmla="*/ 360745 w 449327"/>
                <a:gd name="connsiteY96" fmla="*/ 319004 h 357782"/>
                <a:gd name="connsiteX97" fmla="*/ 372175 w 449327"/>
                <a:gd name="connsiteY97" fmla="*/ 322802 h 357782"/>
                <a:gd name="connsiteX98" fmla="*/ 369318 w 449327"/>
                <a:gd name="connsiteY98" fmla="*/ 336094 h 357782"/>
                <a:gd name="connsiteX99" fmla="*/ 409323 w 449327"/>
                <a:gd name="connsiteY99" fmla="*/ 313308 h 357782"/>
                <a:gd name="connsiteX100" fmla="*/ 399798 w 449327"/>
                <a:gd name="connsiteY100" fmla="*/ 333246 h 357782"/>
                <a:gd name="connsiteX101" fmla="*/ 391225 w 449327"/>
                <a:gd name="connsiteY101" fmla="*/ 331347 h 357782"/>
                <a:gd name="connsiteX102" fmla="*/ 397893 w 449327"/>
                <a:gd name="connsiteY102" fmla="*/ 310460 h 357782"/>
                <a:gd name="connsiteX103" fmla="*/ 409323 w 449327"/>
                <a:gd name="connsiteY103" fmla="*/ 313308 h 35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49327" h="357782">
                  <a:moveTo>
                    <a:pt x="448375" y="265837"/>
                  </a:moveTo>
                  <a:cubicBezTo>
                    <a:pt x="426468" y="311409"/>
                    <a:pt x="355030" y="319954"/>
                    <a:pt x="311215" y="309510"/>
                  </a:cubicBezTo>
                  <a:cubicBezTo>
                    <a:pt x="240730" y="294319"/>
                    <a:pt x="176913" y="253494"/>
                    <a:pt x="125478" y="204125"/>
                  </a:cubicBezTo>
                  <a:cubicBezTo>
                    <a:pt x="86425" y="166148"/>
                    <a:pt x="32133" y="116778"/>
                    <a:pt x="26418" y="59813"/>
                  </a:cubicBezTo>
                  <a:cubicBezTo>
                    <a:pt x="24513" y="39876"/>
                    <a:pt x="24513" y="28483"/>
                    <a:pt x="28323" y="15191"/>
                  </a:cubicBezTo>
                  <a:cubicBezTo>
                    <a:pt x="30228" y="8545"/>
                    <a:pt x="33085" y="5696"/>
                    <a:pt x="34990" y="3798"/>
                  </a:cubicBezTo>
                  <a:cubicBezTo>
                    <a:pt x="35943" y="2848"/>
                    <a:pt x="36895" y="1899"/>
                    <a:pt x="37848" y="0"/>
                  </a:cubicBezTo>
                  <a:cubicBezTo>
                    <a:pt x="36895" y="0"/>
                    <a:pt x="35943" y="949"/>
                    <a:pt x="35943" y="949"/>
                  </a:cubicBezTo>
                  <a:cubicBezTo>
                    <a:pt x="30228" y="9494"/>
                    <a:pt x="24513" y="18039"/>
                    <a:pt x="20703" y="27533"/>
                  </a:cubicBezTo>
                  <a:cubicBezTo>
                    <a:pt x="18798" y="31331"/>
                    <a:pt x="14988" y="37027"/>
                    <a:pt x="13083" y="42724"/>
                  </a:cubicBezTo>
                  <a:cubicBezTo>
                    <a:pt x="11178" y="45572"/>
                    <a:pt x="9273" y="49370"/>
                    <a:pt x="7368" y="55066"/>
                  </a:cubicBezTo>
                  <a:cubicBezTo>
                    <a:pt x="700" y="68358"/>
                    <a:pt x="-1205" y="84498"/>
                    <a:pt x="700" y="104436"/>
                  </a:cubicBezTo>
                  <a:cubicBezTo>
                    <a:pt x="7368" y="162350"/>
                    <a:pt x="60708" y="210771"/>
                    <a:pt x="99760" y="248747"/>
                  </a:cubicBezTo>
                  <a:cubicBezTo>
                    <a:pt x="151195" y="299066"/>
                    <a:pt x="214060" y="338942"/>
                    <a:pt x="285498" y="354133"/>
                  </a:cubicBezTo>
                  <a:cubicBezTo>
                    <a:pt x="327408" y="363627"/>
                    <a:pt x="395035" y="356032"/>
                    <a:pt x="419800" y="314257"/>
                  </a:cubicBezTo>
                  <a:cubicBezTo>
                    <a:pt x="423610" y="309510"/>
                    <a:pt x="427420" y="304763"/>
                    <a:pt x="429325" y="300965"/>
                  </a:cubicBezTo>
                  <a:cubicBezTo>
                    <a:pt x="437898" y="289572"/>
                    <a:pt x="445518" y="275331"/>
                    <a:pt x="449328" y="261090"/>
                  </a:cubicBezTo>
                  <a:cubicBezTo>
                    <a:pt x="449328" y="262989"/>
                    <a:pt x="448375" y="263938"/>
                    <a:pt x="448375" y="265837"/>
                  </a:cubicBezTo>
                  <a:close/>
                  <a:moveTo>
                    <a:pt x="3558" y="76903"/>
                  </a:moveTo>
                  <a:cubicBezTo>
                    <a:pt x="3558" y="72156"/>
                    <a:pt x="7368" y="69307"/>
                    <a:pt x="10225" y="65510"/>
                  </a:cubicBezTo>
                  <a:cubicBezTo>
                    <a:pt x="12130" y="62662"/>
                    <a:pt x="14035" y="59813"/>
                    <a:pt x="17845" y="58864"/>
                  </a:cubicBezTo>
                  <a:cubicBezTo>
                    <a:pt x="21655" y="57914"/>
                    <a:pt x="23560" y="58864"/>
                    <a:pt x="23560" y="63611"/>
                  </a:cubicBezTo>
                  <a:cubicBezTo>
                    <a:pt x="23560" y="68358"/>
                    <a:pt x="21655" y="71206"/>
                    <a:pt x="18798" y="75004"/>
                  </a:cubicBezTo>
                  <a:cubicBezTo>
                    <a:pt x="15940" y="78802"/>
                    <a:pt x="14035" y="82599"/>
                    <a:pt x="9273" y="83549"/>
                  </a:cubicBezTo>
                  <a:cubicBezTo>
                    <a:pt x="4510" y="84498"/>
                    <a:pt x="2605" y="81650"/>
                    <a:pt x="3558" y="76903"/>
                  </a:cubicBezTo>
                  <a:close/>
                  <a:moveTo>
                    <a:pt x="7368" y="113930"/>
                  </a:moveTo>
                  <a:cubicBezTo>
                    <a:pt x="7368" y="106335"/>
                    <a:pt x="14988" y="97790"/>
                    <a:pt x="21655" y="93992"/>
                  </a:cubicBezTo>
                  <a:cubicBezTo>
                    <a:pt x="27370" y="91144"/>
                    <a:pt x="33085" y="95891"/>
                    <a:pt x="31180" y="102537"/>
                  </a:cubicBezTo>
                  <a:cubicBezTo>
                    <a:pt x="29275" y="108234"/>
                    <a:pt x="22608" y="117728"/>
                    <a:pt x="15940" y="119627"/>
                  </a:cubicBezTo>
                  <a:cubicBezTo>
                    <a:pt x="13083" y="121525"/>
                    <a:pt x="7368" y="118677"/>
                    <a:pt x="7368" y="113930"/>
                  </a:cubicBezTo>
                  <a:close/>
                  <a:moveTo>
                    <a:pt x="32133" y="153806"/>
                  </a:moveTo>
                  <a:cubicBezTo>
                    <a:pt x="25465" y="157603"/>
                    <a:pt x="19750" y="150957"/>
                    <a:pt x="21655" y="144311"/>
                  </a:cubicBezTo>
                  <a:cubicBezTo>
                    <a:pt x="23560" y="140514"/>
                    <a:pt x="26418" y="136716"/>
                    <a:pt x="29275" y="132918"/>
                  </a:cubicBezTo>
                  <a:cubicBezTo>
                    <a:pt x="32133" y="129121"/>
                    <a:pt x="34990" y="125323"/>
                    <a:pt x="39753" y="124374"/>
                  </a:cubicBezTo>
                  <a:cubicBezTo>
                    <a:pt x="44515" y="123424"/>
                    <a:pt x="48325" y="126273"/>
                    <a:pt x="47373" y="131969"/>
                  </a:cubicBezTo>
                  <a:cubicBezTo>
                    <a:pt x="46420" y="136716"/>
                    <a:pt x="43563" y="139564"/>
                    <a:pt x="40705" y="143362"/>
                  </a:cubicBezTo>
                  <a:cubicBezTo>
                    <a:pt x="38800" y="147160"/>
                    <a:pt x="35943" y="150957"/>
                    <a:pt x="32133" y="153806"/>
                  </a:cubicBezTo>
                  <a:close/>
                  <a:moveTo>
                    <a:pt x="43563" y="172794"/>
                  </a:moveTo>
                  <a:cubicBezTo>
                    <a:pt x="48325" y="166148"/>
                    <a:pt x="53088" y="160452"/>
                    <a:pt x="58803" y="155704"/>
                  </a:cubicBezTo>
                  <a:cubicBezTo>
                    <a:pt x="63565" y="150957"/>
                    <a:pt x="72138" y="158553"/>
                    <a:pt x="68328" y="164249"/>
                  </a:cubicBezTo>
                  <a:cubicBezTo>
                    <a:pt x="64518" y="170895"/>
                    <a:pt x="59755" y="177541"/>
                    <a:pt x="54040" y="182288"/>
                  </a:cubicBezTo>
                  <a:cubicBezTo>
                    <a:pt x="48325" y="188934"/>
                    <a:pt x="37848" y="180389"/>
                    <a:pt x="43563" y="172794"/>
                  </a:cubicBezTo>
                  <a:close/>
                  <a:moveTo>
                    <a:pt x="95950" y="191782"/>
                  </a:moveTo>
                  <a:cubicBezTo>
                    <a:pt x="94998" y="196529"/>
                    <a:pt x="91188" y="201277"/>
                    <a:pt x="89283" y="206024"/>
                  </a:cubicBezTo>
                  <a:cubicBezTo>
                    <a:pt x="86425" y="210771"/>
                    <a:pt x="84520" y="214568"/>
                    <a:pt x="78805" y="216467"/>
                  </a:cubicBezTo>
                  <a:cubicBezTo>
                    <a:pt x="74043" y="217417"/>
                    <a:pt x="69280" y="214568"/>
                    <a:pt x="69280" y="209821"/>
                  </a:cubicBezTo>
                  <a:cubicBezTo>
                    <a:pt x="69280" y="204125"/>
                    <a:pt x="73090" y="200327"/>
                    <a:pt x="75948" y="195580"/>
                  </a:cubicBezTo>
                  <a:cubicBezTo>
                    <a:pt x="79758" y="190833"/>
                    <a:pt x="82615" y="187035"/>
                    <a:pt x="87378" y="185136"/>
                  </a:cubicBezTo>
                  <a:cubicBezTo>
                    <a:pt x="92140" y="182288"/>
                    <a:pt x="96903" y="187035"/>
                    <a:pt x="95950" y="191782"/>
                  </a:cubicBezTo>
                  <a:close/>
                  <a:moveTo>
                    <a:pt x="123573" y="217417"/>
                  </a:moveTo>
                  <a:cubicBezTo>
                    <a:pt x="122620" y="222164"/>
                    <a:pt x="119763" y="225961"/>
                    <a:pt x="116905" y="229759"/>
                  </a:cubicBezTo>
                  <a:cubicBezTo>
                    <a:pt x="114048" y="233557"/>
                    <a:pt x="112143" y="238304"/>
                    <a:pt x="107380" y="241152"/>
                  </a:cubicBezTo>
                  <a:cubicBezTo>
                    <a:pt x="101665" y="244000"/>
                    <a:pt x="95950" y="240203"/>
                    <a:pt x="96903" y="233557"/>
                  </a:cubicBezTo>
                  <a:cubicBezTo>
                    <a:pt x="97855" y="228810"/>
                    <a:pt x="100713" y="225012"/>
                    <a:pt x="104523" y="221214"/>
                  </a:cubicBezTo>
                  <a:cubicBezTo>
                    <a:pt x="107380" y="217417"/>
                    <a:pt x="110238" y="213619"/>
                    <a:pt x="114048" y="211720"/>
                  </a:cubicBezTo>
                  <a:cubicBezTo>
                    <a:pt x="117858" y="207922"/>
                    <a:pt x="124525" y="212670"/>
                    <a:pt x="123573" y="217417"/>
                  </a:cubicBezTo>
                  <a:close/>
                  <a:moveTo>
                    <a:pt x="154053" y="246849"/>
                  </a:moveTo>
                  <a:cubicBezTo>
                    <a:pt x="150243" y="255393"/>
                    <a:pt x="143575" y="268685"/>
                    <a:pt x="133098" y="269635"/>
                  </a:cubicBezTo>
                  <a:cubicBezTo>
                    <a:pt x="128335" y="270584"/>
                    <a:pt x="124525" y="264887"/>
                    <a:pt x="125478" y="261090"/>
                  </a:cubicBezTo>
                  <a:cubicBezTo>
                    <a:pt x="126430" y="256343"/>
                    <a:pt x="131193" y="252545"/>
                    <a:pt x="134050" y="248747"/>
                  </a:cubicBezTo>
                  <a:cubicBezTo>
                    <a:pt x="136908" y="244950"/>
                    <a:pt x="140718" y="241152"/>
                    <a:pt x="144528" y="238304"/>
                  </a:cubicBezTo>
                  <a:cubicBezTo>
                    <a:pt x="150243" y="234506"/>
                    <a:pt x="156910" y="241152"/>
                    <a:pt x="154053" y="246849"/>
                  </a:cubicBezTo>
                  <a:close/>
                  <a:moveTo>
                    <a:pt x="184533" y="269635"/>
                  </a:moveTo>
                  <a:cubicBezTo>
                    <a:pt x="181675" y="277230"/>
                    <a:pt x="175960" y="286724"/>
                    <a:pt x="169293" y="291471"/>
                  </a:cubicBezTo>
                  <a:cubicBezTo>
                    <a:pt x="164530" y="295269"/>
                    <a:pt x="156910" y="289572"/>
                    <a:pt x="158815" y="283876"/>
                  </a:cubicBezTo>
                  <a:cubicBezTo>
                    <a:pt x="161673" y="275331"/>
                    <a:pt x="169293" y="266786"/>
                    <a:pt x="175960" y="262039"/>
                  </a:cubicBezTo>
                  <a:cubicBezTo>
                    <a:pt x="180723" y="258242"/>
                    <a:pt x="186438" y="264887"/>
                    <a:pt x="184533" y="269635"/>
                  </a:cubicBezTo>
                  <a:close/>
                  <a:moveTo>
                    <a:pt x="203583" y="313308"/>
                  </a:moveTo>
                  <a:cubicBezTo>
                    <a:pt x="197868" y="317105"/>
                    <a:pt x="192153" y="311409"/>
                    <a:pt x="193105" y="305712"/>
                  </a:cubicBezTo>
                  <a:cubicBezTo>
                    <a:pt x="194058" y="300965"/>
                    <a:pt x="196915" y="298117"/>
                    <a:pt x="198820" y="294319"/>
                  </a:cubicBezTo>
                  <a:cubicBezTo>
                    <a:pt x="200725" y="291471"/>
                    <a:pt x="203583" y="285775"/>
                    <a:pt x="206440" y="283876"/>
                  </a:cubicBezTo>
                  <a:cubicBezTo>
                    <a:pt x="210250" y="280078"/>
                    <a:pt x="215965" y="281977"/>
                    <a:pt x="216918" y="287674"/>
                  </a:cubicBezTo>
                  <a:cubicBezTo>
                    <a:pt x="217870" y="294319"/>
                    <a:pt x="210250" y="308561"/>
                    <a:pt x="203583" y="313308"/>
                  </a:cubicBezTo>
                  <a:close/>
                  <a:moveTo>
                    <a:pt x="250255" y="318055"/>
                  </a:moveTo>
                  <a:cubicBezTo>
                    <a:pt x="248350" y="321853"/>
                    <a:pt x="247398" y="327549"/>
                    <a:pt x="243588" y="330397"/>
                  </a:cubicBezTo>
                  <a:cubicBezTo>
                    <a:pt x="238825" y="334195"/>
                    <a:pt x="232158" y="332296"/>
                    <a:pt x="231205" y="325650"/>
                  </a:cubicBezTo>
                  <a:cubicBezTo>
                    <a:pt x="230253" y="319954"/>
                    <a:pt x="234063" y="313308"/>
                    <a:pt x="236920" y="308561"/>
                  </a:cubicBezTo>
                  <a:cubicBezTo>
                    <a:pt x="239778" y="303814"/>
                    <a:pt x="241683" y="300016"/>
                    <a:pt x="246445" y="297168"/>
                  </a:cubicBezTo>
                  <a:cubicBezTo>
                    <a:pt x="250255" y="295269"/>
                    <a:pt x="254065" y="299066"/>
                    <a:pt x="255018" y="302864"/>
                  </a:cubicBezTo>
                  <a:cubicBezTo>
                    <a:pt x="255970" y="308561"/>
                    <a:pt x="252160" y="313308"/>
                    <a:pt x="250255" y="318055"/>
                  </a:cubicBezTo>
                  <a:close/>
                  <a:moveTo>
                    <a:pt x="278830" y="345588"/>
                  </a:moveTo>
                  <a:cubicBezTo>
                    <a:pt x="275020" y="347487"/>
                    <a:pt x="271210" y="344639"/>
                    <a:pt x="269305" y="340841"/>
                  </a:cubicBezTo>
                  <a:cubicBezTo>
                    <a:pt x="267400" y="336094"/>
                    <a:pt x="269305" y="331347"/>
                    <a:pt x="271210" y="326600"/>
                  </a:cubicBezTo>
                  <a:cubicBezTo>
                    <a:pt x="273115" y="321853"/>
                    <a:pt x="275020" y="318055"/>
                    <a:pt x="277878" y="314257"/>
                  </a:cubicBezTo>
                  <a:cubicBezTo>
                    <a:pt x="281688" y="309510"/>
                    <a:pt x="288355" y="313308"/>
                    <a:pt x="289308" y="318055"/>
                  </a:cubicBezTo>
                  <a:cubicBezTo>
                    <a:pt x="291213" y="327549"/>
                    <a:pt x="288355" y="342740"/>
                    <a:pt x="278830" y="345588"/>
                  </a:cubicBezTo>
                  <a:close/>
                  <a:moveTo>
                    <a:pt x="331218" y="336094"/>
                  </a:moveTo>
                  <a:cubicBezTo>
                    <a:pt x="329313" y="340841"/>
                    <a:pt x="328360" y="345588"/>
                    <a:pt x="324550" y="349386"/>
                  </a:cubicBezTo>
                  <a:cubicBezTo>
                    <a:pt x="319788" y="354133"/>
                    <a:pt x="313120" y="351284"/>
                    <a:pt x="311215" y="344639"/>
                  </a:cubicBezTo>
                  <a:cubicBezTo>
                    <a:pt x="310263" y="339891"/>
                    <a:pt x="313120" y="335144"/>
                    <a:pt x="315025" y="330397"/>
                  </a:cubicBezTo>
                  <a:cubicBezTo>
                    <a:pt x="316930" y="326600"/>
                    <a:pt x="318835" y="321853"/>
                    <a:pt x="322645" y="319004"/>
                  </a:cubicBezTo>
                  <a:cubicBezTo>
                    <a:pt x="326455" y="317105"/>
                    <a:pt x="330265" y="318055"/>
                    <a:pt x="332170" y="321853"/>
                  </a:cubicBezTo>
                  <a:cubicBezTo>
                    <a:pt x="335028" y="327549"/>
                    <a:pt x="333123" y="331347"/>
                    <a:pt x="331218" y="336094"/>
                  </a:cubicBezTo>
                  <a:close/>
                  <a:moveTo>
                    <a:pt x="369318" y="336094"/>
                  </a:moveTo>
                  <a:cubicBezTo>
                    <a:pt x="367413" y="340841"/>
                    <a:pt x="367413" y="345588"/>
                    <a:pt x="362650" y="348436"/>
                  </a:cubicBezTo>
                  <a:cubicBezTo>
                    <a:pt x="357888" y="351284"/>
                    <a:pt x="351220" y="349386"/>
                    <a:pt x="351220" y="344639"/>
                  </a:cubicBezTo>
                  <a:cubicBezTo>
                    <a:pt x="351220" y="336094"/>
                    <a:pt x="355983" y="325650"/>
                    <a:pt x="360745" y="319004"/>
                  </a:cubicBezTo>
                  <a:cubicBezTo>
                    <a:pt x="364555" y="314257"/>
                    <a:pt x="371223" y="317105"/>
                    <a:pt x="372175" y="322802"/>
                  </a:cubicBezTo>
                  <a:cubicBezTo>
                    <a:pt x="371223" y="327549"/>
                    <a:pt x="370270" y="331347"/>
                    <a:pt x="369318" y="336094"/>
                  </a:cubicBezTo>
                  <a:close/>
                  <a:moveTo>
                    <a:pt x="409323" y="313308"/>
                  </a:moveTo>
                  <a:cubicBezTo>
                    <a:pt x="406465" y="320903"/>
                    <a:pt x="406465" y="328498"/>
                    <a:pt x="399798" y="333246"/>
                  </a:cubicBezTo>
                  <a:cubicBezTo>
                    <a:pt x="395035" y="336094"/>
                    <a:pt x="391225" y="336094"/>
                    <a:pt x="391225" y="331347"/>
                  </a:cubicBezTo>
                  <a:cubicBezTo>
                    <a:pt x="391225" y="323751"/>
                    <a:pt x="395035" y="316156"/>
                    <a:pt x="397893" y="310460"/>
                  </a:cubicBezTo>
                  <a:cubicBezTo>
                    <a:pt x="401703" y="303814"/>
                    <a:pt x="412180" y="305712"/>
                    <a:pt x="409323" y="3133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1A49101-57CF-DDCC-EF5B-A8100E8806DE}"/>
                </a:ext>
              </a:extLst>
            </p:cNvPr>
            <p:cNvSpPr/>
            <p:nvPr/>
          </p:nvSpPr>
          <p:spPr>
            <a:xfrm>
              <a:off x="892617" y="1746154"/>
              <a:ext cx="398593" cy="314528"/>
            </a:xfrm>
            <a:custGeom>
              <a:avLst/>
              <a:gdLst>
                <a:gd name="connsiteX0" fmla="*/ 121117 w 398593"/>
                <a:gd name="connsiteY0" fmla="*/ 232808 h 314528"/>
                <a:gd name="connsiteX1" fmla="*/ 390675 w 398593"/>
                <a:gd name="connsiteY1" fmla="*/ 276481 h 314528"/>
                <a:gd name="connsiteX2" fmla="*/ 391627 w 398593"/>
                <a:gd name="connsiteY2" fmla="*/ 269835 h 314528"/>
                <a:gd name="connsiteX3" fmla="*/ 397342 w 398593"/>
                <a:gd name="connsiteY3" fmla="*/ 252746 h 314528"/>
                <a:gd name="connsiteX4" fmla="*/ 395437 w 398593"/>
                <a:gd name="connsiteY4" fmla="*/ 214769 h 314528"/>
                <a:gd name="connsiteX5" fmla="*/ 243037 w 398593"/>
                <a:gd name="connsiteY5" fmla="*/ 53368 h 314528"/>
                <a:gd name="connsiteX6" fmla="*/ 60157 w 398593"/>
                <a:gd name="connsiteY6" fmla="*/ 1150 h 314528"/>
                <a:gd name="connsiteX7" fmla="*/ 16342 w 398593"/>
                <a:gd name="connsiteY7" fmla="*/ 22987 h 314528"/>
                <a:gd name="connsiteX8" fmla="*/ 2055 w 398593"/>
                <a:gd name="connsiteY8" fmla="*/ 82800 h 314528"/>
                <a:gd name="connsiteX9" fmla="*/ 121117 w 398593"/>
                <a:gd name="connsiteY9" fmla="*/ 232808 h 314528"/>
                <a:gd name="connsiteX10" fmla="*/ 45870 w 398593"/>
                <a:gd name="connsiteY10" fmla="*/ 32481 h 314528"/>
                <a:gd name="connsiteX11" fmla="*/ 76350 w 398593"/>
                <a:gd name="connsiteY11" fmla="*/ 22037 h 314528"/>
                <a:gd name="connsiteX12" fmla="*/ 319237 w 398593"/>
                <a:gd name="connsiteY12" fmla="*/ 135018 h 314528"/>
                <a:gd name="connsiteX13" fmla="*/ 381150 w 398593"/>
                <a:gd name="connsiteY13" fmla="*/ 238504 h 314528"/>
                <a:gd name="connsiteX14" fmla="*/ 339240 w 398593"/>
                <a:gd name="connsiteY14" fmla="*/ 288823 h 314528"/>
                <a:gd name="connsiteX15" fmla="*/ 188745 w 398593"/>
                <a:gd name="connsiteY15" fmla="*/ 258442 h 314528"/>
                <a:gd name="connsiteX16" fmla="*/ 163027 w 398593"/>
                <a:gd name="connsiteY16" fmla="*/ 243251 h 314528"/>
                <a:gd name="connsiteX17" fmla="*/ 100162 w 398593"/>
                <a:gd name="connsiteY17" fmla="*/ 190084 h 314528"/>
                <a:gd name="connsiteX18" fmla="*/ 45870 w 398593"/>
                <a:gd name="connsiteY18" fmla="*/ 134068 h 314528"/>
                <a:gd name="connsiteX19" fmla="*/ 45870 w 398593"/>
                <a:gd name="connsiteY19" fmla="*/ 32481 h 31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8593" h="314528">
                  <a:moveTo>
                    <a:pt x="121117" y="232808"/>
                  </a:moveTo>
                  <a:cubicBezTo>
                    <a:pt x="190650" y="291672"/>
                    <a:pt x="315427" y="358131"/>
                    <a:pt x="390675" y="276481"/>
                  </a:cubicBezTo>
                  <a:cubicBezTo>
                    <a:pt x="392580" y="274582"/>
                    <a:pt x="392580" y="271734"/>
                    <a:pt x="391627" y="269835"/>
                  </a:cubicBezTo>
                  <a:cubicBezTo>
                    <a:pt x="394485" y="265088"/>
                    <a:pt x="396390" y="259391"/>
                    <a:pt x="397342" y="252746"/>
                  </a:cubicBezTo>
                  <a:cubicBezTo>
                    <a:pt x="399247" y="242302"/>
                    <a:pt x="399247" y="229010"/>
                    <a:pt x="395437" y="214769"/>
                  </a:cubicBezTo>
                  <a:cubicBezTo>
                    <a:pt x="381150" y="145461"/>
                    <a:pt x="297330" y="89446"/>
                    <a:pt x="243037" y="53368"/>
                  </a:cubicBezTo>
                  <a:cubicBezTo>
                    <a:pt x="189697" y="17290"/>
                    <a:pt x="123975" y="-5496"/>
                    <a:pt x="60157" y="1150"/>
                  </a:cubicBezTo>
                  <a:cubicBezTo>
                    <a:pt x="42060" y="3049"/>
                    <a:pt x="26820" y="11594"/>
                    <a:pt x="16342" y="22987"/>
                  </a:cubicBezTo>
                  <a:cubicBezTo>
                    <a:pt x="3007" y="38177"/>
                    <a:pt x="-3660" y="60014"/>
                    <a:pt x="2055" y="82800"/>
                  </a:cubicBezTo>
                  <a:cubicBezTo>
                    <a:pt x="16342" y="146411"/>
                    <a:pt x="74445" y="192932"/>
                    <a:pt x="121117" y="232808"/>
                  </a:cubicBezTo>
                  <a:close/>
                  <a:moveTo>
                    <a:pt x="45870" y="32481"/>
                  </a:moveTo>
                  <a:cubicBezTo>
                    <a:pt x="53490" y="26784"/>
                    <a:pt x="63967" y="22987"/>
                    <a:pt x="76350" y="22037"/>
                  </a:cubicBezTo>
                  <a:cubicBezTo>
                    <a:pt x="164932" y="13492"/>
                    <a:pt x="256372" y="79952"/>
                    <a:pt x="319237" y="135018"/>
                  </a:cubicBezTo>
                  <a:cubicBezTo>
                    <a:pt x="346860" y="158753"/>
                    <a:pt x="381150" y="202426"/>
                    <a:pt x="381150" y="238504"/>
                  </a:cubicBezTo>
                  <a:cubicBezTo>
                    <a:pt x="381150" y="259391"/>
                    <a:pt x="369720" y="277430"/>
                    <a:pt x="339240" y="288823"/>
                  </a:cubicBezTo>
                  <a:cubicBezTo>
                    <a:pt x="283995" y="307812"/>
                    <a:pt x="234465" y="288823"/>
                    <a:pt x="188745" y="258442"/>
                  </a:cubicBezTo>
                  <a:cubicBezTo>
                    <a:pt x="186840" y="257493"/>
                    <a:pt x="167790" y="246100"/>
                    <a:pt x="163027" y="243251"/>
                  </a:cubicBezTo>
                  <a:cubicBezTo>
                    <a:pt x="140167" y="228061"/>
                    <a:pt x="120165" y="210022"/>
                    <a:pt x="100162" y="190084"/>
                  </a:cubicBezTo>
                  <a:cubicBezTo>
                    <a:pt x="82065" y="171096"/>
                    <a:pt x="62062" y="154006"/>
                    <a:pt x="45870" y="134068"/>
                  </a:cubicBezTo>
                  <a:cubicBezTo>
                    <a:pt x="19200" y="101788"/>
                    <a:pt x="15390" y="54317"/>
                    <a:pt x="45870" y="324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</p:grpSp>
      <p:grpSp>
        <p:nvGrpSpPr>
          <p:cNvPr id="50" name="Графический объект 135">
            <a:extLst>
              <a:ext uri="{FF2B5EF4-FFF2-40B4-BE49-F238E27FC236}">
                <a16:creationId xmlns:a16="http://schemas.microsoft.com/office/drawing/2014/main" id="{1B0DEBBD-11DF-D495-8E8C-BDB005D23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709434">
            <a:off x="528552" y="1618696"/>
            <a:ext cx="670871" cy="471181"/>
            <a:chOff x="1280434" y="1536154"/>
            <a:chExt cx="481130" cy="337918"/>
          </a:xfrm>
          <a:solidFill>
            <a:schemeClr val="accent4"/>
          </a:solidFill>
        </p:grpSpPr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16175A5-3DB5-DB07-2268-F52D6FE0BEED}"/>
                </a:ext>
              </a:extLst>
            </p:cNvPr>
            <p:cNvSpPr/>
            <p:nvPr/>
          </p:nvSpPr>
          <p:spPr>
            <a:xfrm>
              <a:off x="1280434" y="1571661"/>
              <a:ext cx="481130" cy="302411"/>
            </a:xfrm>
            <a:custGeom>
              <a:avLst/>
              <a:gdLst>
                <a:gd name="connsiteX0" fmla="*/ 474345 w 481130"/>
                <a:gd name="connsiteY0" fmla="*/ 55066 h 302411"/>
                <a:gd name="connsiteX1" fmla="*/ 468630 w 481130"/>
                <a:gd name="connsiteY1" fmla="*/ 38926 h 302411"/>
                <a:gd name="connsiteX2" fmla="*/ 445770 w 481130"/>
                <a:gd name="connsiteY2" fmla="*/ 0 h 302411"/>
                <a:gd name="connsiteX3" fmla="*/ 448628 w 481130"/>
                <a:gd name="connsiteY3" fmla="*/ 4747 h 302411"/>
                <a:gd name="connsiteX4" fmla="*/ 409575 w 481130"/>
                <a:gd name="connsiteY4" fmla="*/ 143362 h 302411"/>
                <a:gd name="connsiteX5" fmla="*/ 219075 w 481130"/>
                <a:gd name="connsiteY5" fmla="*/ 239253 h 302411"/>
                <a:gd name="connsiteX6" fmla="*/ 43815 w 481130"/>
                <a:gd name="connsiteY6" fmla="*/ 242101 h 302411"/>
                <a:gd name="connsiteX7" fmla="*/ 7620 w 481130"/>
                <a:gd name="connsiteY7" fmla="*/ 215518 h 302411"/>
                <a:gd name="connsiteX8" fmla="*/ 952 w 481130"/>
                <a:gd name="connsiteY8" fmla="*/ 204125 h 302411"/>
                <a:gd name="connsiteX9" fmla="*/ 0 w 481130"/>
                <a:gd name="connsiteY9" fmla="*/ 199378 h 302411"/>
                <a:gd name="connsiteX10" fmla="*/ 0 w 481130"/>
                <a:gd name="connsiteY10" fmla="*/ 201277 h 302411"/>
                <a:gd name="connsiteX11" fmla="*/ 13335 w 481130"/>
                <a:gd name="connsiteY11" fmla="*/ 228810 h 302411"/>
                <a:gd name="connsiteX12" fmla="*/ 21908 w 481130"/>
                <a:gd name="connsiteY12" fmla="*/ 243051 h 302411"/>
                <a:gd name="connsiteX13" fmla="*/ 29527 w 481130"/>
                <a:gd name="connsiteY13" fmla="*/ 255393 h 302411"/>
                <a:gd name="connsiteX14" fmla="*/ 66675 w 481130"/>
                <a:gd name="connsiteY14" fmla="*/ 288623 h 302411"/>
                <a:gd name="connsiteX15" fmla="*/ 241935 w 481130"/>
                <a:gd name="connsiteY15" fmla="*/ 285775 h 302411"/>
                <a:gd name="connsiteX16" fmla="*/ 432435 w 481130"/>
                <a:gd name="connsiteY16" fmla="*/ 189883 h 302411"/>
                <a:gd name="connsiteX17" fmla="*/ 474345 w 481130"/>
                <a:gd name="connsiteY17" fmla="*/ 55066 h 302411"/>
                <a:gd name="connsiteX18" fmla="*/ 54293 w 481130"/>
                <a:gd name="connsiteY18" fmla="*/ 268685 h 302411"/>
                <a:gd name="connsiteX19" fmla="*/ 45720 w 481130"/>
                <a:gd name="connsiteY19" fmla="*/ 270584 h 302411"/>
                <a:gd name="connsiteX20" fmla="*/ 40005 w 481130"/>
                <a:gd name="connsiteY20" fmla="*/ 259191 h 302411"/>
                <a:gd name="connsiteX21" fmla="*/ 39052 w 481130"/>
                <a:gd name="connsiteY21" fmla="*/ 248747 h 302411"/>
                <a:gd name="connsiteX22" fmla="*/ 45720 w 481130"/>
                <a:gd name="connsiteY22" fmla="*/ 245899 h 302411"/>
                <a:gd name="connsiteX23" fmla="*/ 52388 w 481130"/>
                <a:gd name="connsiteY23" fmla="*/ 256343 h 302411"/>
                <a:gd name="connsiteX24" fmla="*/ 54293 w 481130"/>
                <a:gd name="connsiteY24" fmla="*/ 268685 h 302411"/>
                <a:gd name="connsiteX25" fmla="*/ 89535 w 481130"/>
                <a:gd name="connsiteY25" fmla="*/ 282926 h 302411"/>
                <a:gd name="connsiteX26" fmla="*/ 80010 w 481130"/>
                <a:gd name="connsiteY26" fmla="*/ 286724 h 302411"/>
                <a:gd name="connsiteX27" fmla="*/ 71438 w 481130"/>
                <a:gd name="connsiteY27" fmla="*/ 263938 h 302411"/>
                <a:gd name="connsiteX28" fmla="*/ 82868 w 481130"/>
                <a:gd name="connsiteY28" fmla="*/ 261090 h 302411"/>
                <a:gd name="connsiteX29" fmla="*/ 89535 w 481130"/>
                <a:gd name="connsiteY29" fmla="*/ 282926 h 302411"/>
                <a:gd name="connsiteX30" fmla="*/ 112395 w 481130"/>
                <a:gd name="connsiteY30" fmla="*/ 291471 h 302411"/>
                <a:gd name="connsiteX31" fmla="*/ 107633 w 481130"/>
                <a:gd name="connsiteY31" fmla="*/ 279129 h 302411"/>
                <a:gd name="connsiteX32" fmla="*/ 105727 w 481130"/>
                <a:gd name="connsiteY32" fmla="*/ 265837 h 302411"/>
                <a:gd name="connsiteX33" fmla="*/ 116205 w 481130"/>
                <a:gd name="connsiteY33" fmla="*/ 262989 h 302411"/>
                <a:gd name="connsiteX34" fmla="*/ 121920 w 481130"/>
                <a:gd name="connsiteY34" fmla="*/ 274382 h 302411"/>
                <a:gd name="connsiteX35" fmla="*/ 125730 w 481130"/>
                <a:gd name="connsiteY35" fmla="*/ 287674 h 302411"/>
                <a:gd name="connsiteX36" fmla="*/ 112395 w 481130"/>
                <a:gd name="connsiteY36" fmla="*/ 291471 h 302411"/>
                <a:gd name="connsiteX37" fmla="*/ 147638 w 481130"/>
                <a:gd name="connsiteY37" fmla="*/ 288623 h 302411"/>
                <a:gd name="connsiteX38" fmla="*/ 141923 w 481130"/>
                <a:gd name="connsiteY38" fmla="*/ 266786 h 302411"/>
                <a:gd name="connsiteX39" fmla="*/ 154305 w 481130"/>
                <a:gd name="connsiteY39" fmla="*/ 262989 h 302411"/>
                <a:gd name="connsiteX40" fmla="*/ 161925 w 481130"/>
                <a:gd name="connsiteY40" fmla="*/ 284825 h 302411"/>
                <a:gd name="connsiteX41" fmla="*/ 147638 w 481130"/>
                <a:gd name="connsiteY41" fmla="*/ 288623 h 302411"/>
                <a:gd name="connsiteX42" fmla="*/ 202883 w 481130"/>
                <a:gd name="connsiteY42" fmla="*/ 283876 h 302411"/>
                <a:gd name="connsiteX43" fmla="*/ 192405 w 481130"/>
                <a:gd name="connsiteY43" fmla="*/ 288623 h 302411"/>
                <a:gd name="connsiteX44" fmla="*/ 183833 w 481130"/>
                <a:gd name="connsiteY44" fmla="*/ 274382 h 302411"/>
                <a:gd name="connsiteX45" fmla="*/ 180975 w 481130"/>
                <a:gd name="connsiteY45" fmla="*/ 259191 h 302411"/>
                <a:gd name="connsiteX46" fmla="*/ 191452 w 481130"/>
                <a:gd name="connsiteY46" fmla="*/ 256343 h 302411"/>
                <a:gd name="connsiteX47" fmla="*/ 199073 w 481130"/>
                <a:gd name="connsiteY47" fmla="*/ 269635 h 302411"/>
                <a:gd name="connsiteX48" fmla="*/ 202883 w 481130"/>
                <a:gd name="connsiteY48" fmla="*/ 283876 h 302411"/>
                <a:gd name="connsiteX49" fmla="*/ 227648 w 481130"/>
                <a:gd name="connsiteY49" fmla="*/ 279129 h 302411"/>
                <a:gd name="connsiteX50" fmla="*/ 221933 w 481130"/>
                <a:gd name="connsiteY50" fmla="*/ 265837 h 302411"/>
                <a:gd name="connsiteX51" fmla="*/ 219075 w 481130"/>
                <a:gd name="connsiteY51" fmla="*/ 252545 h 302411"/>
                <a:gd name="connsiteX52" fmla="*/ 229552 w 481130"/>
                <a:gd name="connsiteY52" fmla="*/ 247798 h 302411"/>
                <a:gd name="connsiteX53" fmla="*/ 236220 w 481130"/>
                <a:gd name="connsiteY53" fmla="*/ 260140 h 302411"/>
                <a:gd name="connsiteX54" fmla="*/ 240030 w 481130"/>
                <a:gd name="connsiteY54" fmla="*/ 274382 h 302411"/>
                <a:gd name="connsiteX55" fmla="*/ 227648 w 481130"/>
                <a:gd name="connsiteY55" fmla="*/ 279129 h 302411"/>
                <a:gd name="connsiteX56" fmla="*/ 279083 w 481130"/>
                <a:gd name="connsiteY56" fmla="*/ 267736 h 302411"/>
                <a:gd name="connsiteX57" fmla="*/ 267653 w 481130"/>
                <a:gd name="connsiteY57" fmla="*/ 269635 h 302411"/>
                <a:gd name="connsiteX58" fmla="*/ 261938 w 481130"/>
                <a:gd name="connsiteY58" fmla="*/ 256343 h 302411"/>
                <a:gd name="connsiteX59" fmla="*/ 259080 w 481130"/>
                <a:gd name="connsiteY59" fmla="*/ 242101 h 302411"/>
                <a:gd name="connsiteX60" fmla="*/ 271463 w 481130"/>
                <a:gd name="connsiteY60" fmla="*/ 238304 h 302411"/>
                <a:gd name="connsiteX61" fmla="*/ 279083 w 481130"/>
                <a:gd name="connsiteY61" fmla="*/ 267736 h 302411"/>
                <a:gd name="connsiteX62" fmla="*/ 304800 w 481130"/>
                <a:gd name="connsiteY62" fmla="*/ 254444 h 302411"/>
                <a:gd name="connsiteX63" fmla="*/ 295275 w 481130"/>
                <a:gd name="connsiteY63" fmla="*/ 227860 h 302411"/>
                <a:gd name="connsiteX64" fmla="*/ 305753 w 481130"/>
                <a:gd name="connsiteY64" fmla="*/ 225012 h 302411"/>
                <a:gd name="connsiteX65" fmla="*/ 316230 w 481130"/>
                <a:gd name="connsiteY65" fmla="*/ 249697 h 302411"/>
                <a:gd name="connsiteX66" fmla="*/ 304800 w 481130"/>
                <a:gd name="connsiteY66" fmla="*/ 254444 h 302411"/>
                <a:gd name="connsiteX67" fmla="*/ 341948 w 481130"/>
                <a:gd name="connsiteY67" fmla="*/ 238304 h 302411"/>
                <a:gd name="connsiteX68" fmla="*/ 335280 w 481130"/>
                <a:gd name="connsiteY68" fmla="*/ 226911 h 302411"/>
                <a:gd name="connsiteX69" fmla="*/ 330518 w 481130"/>
                <a:gd name="connsiteY69" fmla="*/ 214568 h 302411"/>
                <a:gd name="connsiteX70" fmla="*/ 339090 w 481130"/>
                <a:gd name="connsiteY70" fmla="*/ 207922 h 302411"/>
                <a:gd name="connsiteX71" fmla="*/ 354330 w 481130"/>
                <a:gd name="connsiteY71" fmla="*/ 233557 h 302411"/>
                <a:gd name="connsiteX72" fmla="*/ 341948 w 481130"/>
                <a:gd name="connsiteY72" fmla="*/ 238304 h 302411"/>
                <a:gd name="connsiteX73" fmla="*/ 380048 w 481130"/>
                <a:gd name="connsiteY73" fmla="*/ 218366 h 302411"/>
                <a:gd name="connsiteX74" fmla="*/ 368618 w 481130"/>
                <a:gd name="connsiteY74" fmla="*/ 204125 h 302411"/>
                <a:gd name="connsiteX75" fmla="*/ 364808 w 481130"/>
                <a:gd name="connsiteY75" fmla="*/ 189883 h 302411"/>
                <a:gd name="connsiteX76" fmla="*/ 374333 w 481130"/>
                <a:gd name="connsiteY76" fmla="*/ 186086 h 302411"/>
                <a:gd name="connsiteX77" fmla="*/ 383858 w 481130"/>
                <a:gd name="connsiteY77" fmla="*/ 197479 h 302411"/>
                <a:gd name="connsiteX78" fmla="*/ 390525 w 481130"/>
                <a:gd name="connsiteY78" fmla="*/ 209821 h 302411"/>
                <a:gd name="connsiteX79" fmla="*/ 380048 w 481130"/>
                <a:gd name="connsiteY79" fmla="*/ 218366 h 302411"/>
                <a:gd name="connsiteX80" fmla="*/ 422910 w 481130"/>
                <a:gd name="connsiteY80" fmla="*/ 188934 h 302411"/>
                <a:gd name="connsiteX81" fmla="*/ 413385 w 481130"/>
                <a:gd name="connsiteY81" fmla="*/ 193681 h 302411"/>
                <a:gd name="connsiteX82" fmla="*/ 402908 w 481130"/>
                <a:gd name="connsiteY82" fmla="*/ 184187 h 302411"/>
                <a:gd name="connsiteX83" fmla="*/ 396240 w 481130"/>
                <a:gd name="connsiteY83" fmla="*/ 171845 h 302411"/>
                <a:gd name="connsiteX84" fmla="*/ 405765 w 481130"/>
                <a:gd name="connsiteY84" fmla="*/ 164249 h 302411"/>
                <a:gd name="connsiteX85" fmla="*/ 422910 w 481130"/>
                <a:gd name="connsiteY85" fmla="*/ 188934 h 302411"/>
                <a:gd name="connsiteX86" fmla="*/ 440055 w 481130"/>
                <a:gd name="connsiteY86" fmla="*/ 161401 h 302411"/>
                <a:gd name="connsiteX87" fmla="*/ 430530 w 481130"/>
                <a:gd name="connsiteY87" fmla="*/ 150008 h 302411"/>
                <a:gd name="connsiteX88" fmla="*/ 425768 w 481130"/>
                <a:gd name="connsiteY88" fmla="*/ 137666 h 302411"/>
                <a:gd name="connsiteX89" fmla="*/ 433388 w 481130"/>
                <a:gd name="connsiteY89" fmla="*/ 131969 h 302411"/>
                <a:gd name="connsiteX90" fmla="*/ 442913 w 481130"/>
                <a:gd name="connsiteY90" fmla="*/ 140514 h 302411"/>
                <a:gd name="connsiteX91" fmla="*/ 450533 w 481130"/>
                <a:gd name="connsiteY91" fmla="*/ 152856 h 302411"/>
                <a:gd name="connsiteX92" fmla="*/ 440055 w 481130"/>
                <a:gd name="connsiteY92" fmla="*/ 161401 h 302411"/>
                <a:gd name="connsiteX93" fmla="*/ 461010 w 481130"/>
                <a:gd name="connsiteY93" fmla="*/ 128171 h 302411"/>
                <a:gd name="connsiteX94" fmla="*/ 444818 w 481130"/>
                <a:gd name="connsiteY94" fmla="*/ 106335 h 302411"/>
                <a:gd name="connsiteX95" fmla="*/ 454343 w 481130"/>
                <a:gd name="connsiteY95" fmla="*/ 99689 h 302411"/>
                <a:gd name="connsiteX96" fmla="*/ 463868 w 481130"/>
                <a:gd name="connsiteY96" fmla="*/ 108234 h 302411"/>
                <a:gd name="connsiteX97" fmla="*/ 470535 w 481130"/>
                <a:gd name="connsiteY97" fmla="*/ 120576 h 302411"/>
                <a:gd name="connsiteX98" fmla="*/ 461010 w 481130"/>
                <a:gd name="connsiteY98" fmla="*/ 128171 h 302411"/>
                <a:gd name="connsiteX99" fmla="*/ 472440 w 481130"/>
                <a:gd name="connsiteY99" fmla="*/ 88296 h 302411"/>
                <a:gd name="connsiteX100" fmla="*/ 458153 w 481130"/>
                <a:gd name="connsiteY100" fmla="*/ 70257 h 302411"/>
                <a:gd name="connsiteX101" fmla="*/ 466725 w 481130"/>
                <a:gd name="connsiteY101" fmla="*/ 62662 h 302411"/>
                <a:gd name="connsiteX102" fmla="*/ 478155 w 481130"/>
                <a:gd name="connsiteY102" fmla="*/ 82599 h 302411"/>
                <a:gd name="connsiteX103" fmla="*/ 472440 w 481130"/>
                <a:gd name="connsiteY103" fmla="*/ 88296 h 30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481130" h="302411">
                  <a:moveTo>
                    <a:pt x="474345" y="55066"/>
                  </a:moveTo>
                  <a:cubicBezTo>
                    <a:pt x="472440" y="49370"/>
                    <a:pt x="470535" y="43673"/>
                    <a:pt x="468630" y="38926"/>
                  </a:cubicBezTo>
                  <a:cubicBezTo>
                    <a:pt x="463868" y="25634"/>
                    <a:pt x="456248" y="10444"/>
                    <a:pt x="445770" y="0"/>
                  </a:cubicBezTo>
                  <a:cubicBezTo>
                    <a:pt x="446723" y="949"/>
                    <a:pt x="447675" y="2848"/>
                    <a:pt x="448628" y="4747"/>
                  </a:cubicBezTo>
                  <a:cubicBezTo>
                    <a:pt x="474345" y="48420"/>
                    <a:pt x="441960" y="112031"/>
                    <a:pt x="409575" y="143362"/>
                  </a:cubicBezTo>
                  <a:cubicBezTo>
                    <a:pt x="357188" y="193681"/>
                    <a:pt x="288608" y="224063"/>
                    <a:pt x="219075" y="239253"/>
                  </a:cubicBezTo>
                  <a:cubicBezTo>
                    <a:pt x="165735" y="250646"/>
                    <a:pt x="95250" y="268685"/>
                    <a:pt x="43815" y="242101"/>
                  </a:cubicBezTo>
                  <a:cubicBezTo>
                    <a:pt x="25718" y="232607"/>
                    <a:pt x="16193" y="226911"/>
                    <a:pt x="7620" y="215518"/>
                  </a:cubicBezTo>
                  <a:cubicBezTo>
                    <a:pt x="2858" y="210771"/>
                    <a:pt x="1905" y="206973"/>
                    <a:pt x="952" y="204125"/>
                  </a:cubicBezTo>
                  <a:cubicBezTo>
                    <a:pt x="952" y="202226"/>
                    <a:pt x="0" y="201277"/>
                    <a:pt x="0" y="199378"/>
                  </a:cubicBezTo>
                  <a:cubicBezTo>
                    <a:pt x="0" y="200327"/>
                    <a:pt x="0" y="201277"/>
                    <a:pt x="0" y="201277"/>
                  </a:cubicBezTo>
                  <a:cubicBezTo>
                    <a:pt x="3810" y="210771"/>
                    <a:pt x="8573" y="220265"/>
                    <a:pt x="13335" y="228810"/>
                  </a:cubicBezTo>
                  <a:cubicBezTo>
                    <a:pt x="15240" y="232607"/>
                    <a:pt x="19050" y="238304"/>
                    <a:pt x="21908" y="243051"/>
                  </a:cubicBezTo>
                  <a:cubicBezTo>
                    <a:pt x="22860" y="245899"/>
                    <a:pt x="25718" y="249697"/>
                    <a:pt x="29527" y="255393"/>
                  </a:cubicBezTo>
                  <a:cubicBezTo>
                    <a:pt x="37148" y="267736"/>
                    <a:pt x="48577" y="279129"/>
                    <a:pt x="66675" y="288623"/>
                  </a:cubicBezTo>
                  <a:cubicBezTo>
                    <a:pt x="118110" y="315207"/>
                    <a:pt x="188595" y="297168"/>
                    <a:pt x="241935" y="285775"/>
                  </a:cubicBezTo>
                  <a:cubicBezTo>
                    <a:pt x="312420" y="270584"/>
                    <a:pt x="381000" y="240203"/>
                    <a:pt x="432435" y="189883"/>
                  </a:cubicBezTo>
                  <a:cubicBezTo>
                    <a:pt x="463868" y="159502"/>
                    <a:pt x="495300" y="98739"/>
                    <a:pt x="474345" y="55066"/>
                  </a:cubicBezTo>
                  <a:close/>
                  <a:moveTo>
                    <a:pt x="54293" y="268685"/>
                  </a:moveTo>
                  <a:cubicBezTo>
                    <a:pt x="52388" y="273432"/>
                    <a:pt x="49530" y="273432"/>
                    <a:pt x="45720" y="270584"/>
                  </a:cubicBezTo>
                  <a:cubicBezTo>
                    <a:pt x="41910" y="267736"/>
                    <a:pt x="40958" y="262989"/>
                    <a:pt x="40005" y="259191"/>
                  </a:cubicBezTo>
                  <a:cubicBezTo>
                    <a:pt x="39052" y="255393"/>
                    <a:pt x="37148" y="252545"/>
                    <a:pt x="39052" y="248747"/>
                  </a:cubicBezTo>
                  <a:cubicBezTo>
                    <a:pt x="40005" y="244950"/>
                    <a:pt x="41910" y="244000"/>
                    <a:pt x="45720" y="245899"/>
                  </a:cubicBezTo>
                  <a:cubicBezTo>
                    <a:pt x="49530" y="248747"/>
                    <a:pt x="50483" y="251596"/>
                    <a:pt x="52388" y="256343"/>
                  </a:cubicBezTo>
                  <a:cubicBezTo>
                    <a:pt x="53340" y="260140"/>
                    <a:pt x="55245" y="263938"/>
                    <a:pt x="54293" y="268685"/>
                  </a:cubicBezTo>
                  <a:close/>
                  <a:moveTo>
                    <a:pt x="89535" y="282926"/>
                  </a:moveTo>
                  <a:cubicBezTo>
                    <a:pt x="88583" y="286724"/>
                    <a:pt x="83820" y="289572"/>
                    <a:pt x="80010" y="286724"/>
                  </a:cubicBezTo>
                  <a:cubicBezTo>
                    <a:pt x="73343" y="281977"/>
                    <a:pt x="71438" y="271533"/>
                    <a:pt x="71438" y="263938"/>
                  </a:cubicBezTo>
                  <a:cubicBezTo>
                    <a:pt x="71438" y="257292"/>
                    <a:pt x="79058" y="255393"/>
                    <a:pt x="82868" y="261090"/>
                  </a:cubicBezTo>
                  <a:cubicBezTo>
                    <a:pt x="86677" y="265837"/>
                    <a:pt x="91440" y="276281"/>
                    <a:pt x="89535" y="282926"/>
                  </a:cubicBezTo>
                  <a:close/>
                  <a:moveTo>
                    <a:pt x="112395" y="291471"/>
                  </a:moveTo>
                  <a:cubicBezTo>
                    <a:pt x="109538" y="287674"/>
                    <a:pt x="108585" y="282926"/>
                    <a:pt x="107633" y="279129"/>
                  </a:cubicBezTo>
                  <a:cubicBezTo>
                    <a:pt x="106680" y="274382"/>
                    <a:pt x="104775" y="270584"/>
                    <a:pt x="105727" y="265837"/>
                  </a:cubicBezTo>
                  <a:cubicBezTo>
                    <a:pt x="107633" y="261090"/>
                    <a:pt x="112395" y="260140"/>
                    <a:pt x="116205" y="262989"/>
                  </a:cubicBezTo>
                  <a:cubicBezTo>
                    <a:pt x="119063" y="265837"/>
                    <a:pt x="120015" y="270584"/>
                    <a:pt x="121920" y="274382"/>
                  </a:cubicBezTo>
                  <a:cubicBezTo>
                    <a:pt x="123825" y="279129"/>
                    <a:pt x="125730" y="282926"/>
                    <a:pt x="125730" y="287674"/>
                  </a:cubicBezTo>
                  <a:cubicBezTo>
                    <a:pt x="125730" y="295269"/>
                    <a:pt x="117158" y="297168"/>
                    <a:pt x="112395" y="291471"/>
                  </a:cubicBezTo>
                  <a:close/>
                  <a:moveTo>
                    <a:pt x="147638" y="288623"/>
                  </a:moveTo>
                  <a:cubicBezTo>
                    <a:pt x="144780" y="281977"/>
                    <a:pt x="142875" y="274382"/>
                    <a:pt x="141923" y="266786"/>
                  </a:cubicBezTo>
                  <a:cubicBezTo>
                    <a:pt x="140970" y="260140"/>
                    <a:pt x="151448" y="257292"/>
                    <a:pt x="154305" y="262989"/>
                  </a:cubicBezTo>
                  <a:cubicBezTo>
                    <a:pt x="157163" y="269635"/>
                    <a:pt x="160020" y="277230"/>
                    <a:pt x="161925" y="284825"/>
                  </a:cubicBezTo>
                  <a:cubicBezTo>
                    <a:pt x="164783" y="294319"/>
                    <a:pt x="151448" y="298117"/>
                    <a:pt x="147638" y="288623"/>
                  </a:cubicBezTo>
                  <a:close/>
                  <a:moveTo>
                    <a:pt x="202883" y="283876"/>
                  </a:moveTo>
                  <a:cubicBezTo>
                    <a:pt x="200977" y="288623"/>
                    <a:pt x="196215" y="290522"/>
                    <a:pt x="192405" y="288623"/>
                  </a:cubicBezTo>
                  <a:cubicBezTo>
                    <a:pt x="187643" y="285775"/>
                    <a:pt x="185738" y="280078"/>
                    <a:pt x="183833" y="274382"/>
                  </a:cubicBezTo>
                  <a:cubicBezTo>
                    <a:pt x="181927" y="269635"/>
                    <a:pt x="180023" y="264887"/>
                    <a:pt x="180975" y="259191"/>
                  </a:cubicBezTo>
                  <a:cubicBezTo>
                    <a:pt x="181927" y="254444"/>
                    <a:pt x="188595" y="253494"/>
                    <a:pt x="191452" y="256343"/>
                  </a:cubicBezTo>
                  <a:cubicBezTo>
                    <a:pt x="195263" y="260140"/>
                    <a:pt x="197168" y="264887"/>
                    <a:pt x="199073" y="269635"/>
                  </a:cubicBezTo>
                  <a:cubicBezTo>
                    <a:pt x="200977" y="274382"/>
                    <a:pt x="204788" y="279129"/>
                    <a:pt x="202883" y="283876"/>
                  </a:cubicBezTo>
                  <a:close/>
                  <a:moveTo>
                    <a:pt x="227648" y="279129"/>
                  </a:moveTo>
                  <a:cubicBezTo>
                    <a:pt x="223838" y="275331"/>
                    <a:pt x="222885" y="270584"/>
                    <a:pt x="221933" y="265837"/>
                  </a:cubicBezTo>
                  <a:cubicBezTo>
                    <a:pt x="220980" y="261090"/>
                    <a:pt x="219075" y="257292"/>
                    <a:pt x="219075" y="252545"/>
                  </a:cubicBezTo>
                  <a:cubicBezTo>
                    <a:pt x="219075" y="246849"/>
                    <a:pt x="226695" y="244000"/>
                    <a:pt x="229552" y="247798"/>
                  </a:cubicBezTo>
                  <a:cubicBezTo>
                    <a:pt x="232410" y="251596"/>
                    <a:pt x="234315" y="255393"/>
                    <a:pt x="236220" y="260140"/>
                  </a:cubicBezTo>
                  <a:cubicBezTo>
                    <a:pt x="238125" y="264887"/>
                    <a:pt x="240983" y="269635"/>
                    <a:pt x="240030" y="274382"/>
                  </a:cubicBezTo>
                  <a:cubicBezTo>
                    <a:pt x="239077" y="280078"/>
                    <a:pt x="232410" y="282926"/>
                    <a:pt x="227648" y="279129"/>
                  </a:cubicBezTo>
                  <a:close/>
                  <a:moveTo>
                    <a:pt x="279083" y="267736"/>
                  </a:moveTo>
                  <a:cubicBezTo>
                    <a:pt x="277178" y="272483"/>
                    <a:pt x="270510" y="272483"/>
                    <a:pt x="267653" y="269635"/>
                  </a:cubicBezTo>
                  <a:cubicBezTo>
                    <a:pt x="263843" y="265837"/>
                    <a:pt x="263843" y="261090"/>
                    <a:pt x="261938" y="256343"/>
                  </a:cubicBezTo>
                  <a:cubicBezTo>
                    <a:pt x="260033" y="251596"/>
                    <a:pt x="259080" y="246849"/>
                    <a:pt x="259080" y="242101"/>
                  </a:cubicBezTo>
                  <a:cubicBezTo>
                    <a:pt x="259080" y="235456"/>
                    <a:pt x="268605" y="233557"/>
                    <a:pt x="271463" y="238304"/>
                  </a:cubicBezTo>
                  <a:cubicBezTo>
                    <a:pt x="275273" y="245899"/>
                    <a:pt x="282893" y="259191"/>
                    <a:pt x="279083" y="267736"/>
                  </a:cubicBezTo>
                  <a:close/>
                  <a:moveTo>
                    <a:pt x="304800" y="254444"/>
                  </a:moveTo>
                  <a:cubicBezTo>
                    <a:pt x="299085" y="247798"/>
                    <a:pt x="296228" y="236405"/>
                    <a:pt x="295275" y="227860"/>
                  </a:cubicBezTo>
                  <a:cubicBezTo>
                    <a:pt x="294323" y="221214"/>
                    <a:pt x="302895" y="220265"/>
                    <a:pt x="305753" y="225012"/>
                  </a:cubicBezTo>
                  <a:cubicBezTo>
                    <a:pt x="310515" y="231658"/>
                    <a:pt x="315278" y="241152"/>
                    <a:pt x="316230" y="249697"/>
                  </a:cubicBezTo>
                  <a:cubicBezTo>
                    <a:pt x="317183" y="256343"/>
                    <a:pt x="308610" y="259191"/>
                    <a:pt x="304800" y="254444"/>
                  </a:cubicBezTo>
                  <a:close/>
                  <a:moveTo>
                    <a:pt x="341948" y="238304"/>
                  </a:moveTo>
                  <a:cubicBezTo>
                    <a:pt x="338138" y="235456"/>
                    <a:pt x="337185" y="230708"/>
                    <a:pt x="335280" y="226911"/>
                  </a:cubicBezTo>
                  <a:cubicBezTo>
                    <a:pt x="333375" y="224063"/>
                    <a:pt x="331470" y="218366"/>
                    <a:pt x="330518" y="214568"/>
                  </a:cubicBezTo>
                  <a:cubicBezTo>
                    <a:pt x="329565" y="209821"/>
                    <a:pt x="334328" y="206024"/>
                    <a:pt x="339090" y="207922"/>
                  </a:cubicBezTo>
                  <a:cubicBezTo>
                    <a:pt x="345758" y="211720"/>
                    <a:pt x="353378" y="225961"/>
                    <a:pt x="354330" y="233557"/>
                  </a:cubicBezTo>
                  <a:cubicBezTo>
                    <a:pt x="354330" y="240203"/>
                    <a:pt x="346710" y="243051"/>
                    <a:pt x="341948" y="238304"/>
                  </a:cubicBezTo>
                  <a:close/>
                  <a:moveTo>
                    <a:pt x="380048" y="218366"/>
                  </a:moveTo>
                  <a:cubicBezTo>
                    <a:pt x="375285" y="216467"/>
                    <a:pt x="371475" y="208872"/>
                    <a:pt x="368618" y="204125"/>
                  </a:cubicBezTo>
                  <a:cubicBezTo>
                    <a:pt x="365760" y="199378"/>
                    <a:pt x="363855" y="195580"/>
                    <a:pt x="364808" y="189883"/>
                  </a:cubicBezTo>
                  <a:cubicBezTo>
                    <a:pt x="365760" y="185136"/>
                    <a:pt x="370523" y="184187"/>
                    <a:pt x="374333" y="186086"/>
                  </a:cubicBezTo>
                  <a:cubicBezTo>
                    <a:pt x="379095" y="187985"/>
                    <a:pt x="381000" y="193681"/>
                    <a:pt x="383858" y="197479"/>
                  </a:cubicBezTo>
                  <a:cubicBezTo>
                    <a:pt x="385763" y="201277"/>
                    <a:pt x="389573" y="205074"/>
                    <a:pt x="390525" y="209821"/>
                  </a:cubicBezTo>
                  <a:cubicBezTo>
                    <a:pt x="391478" y="216467"/>
                    <a:pt x="385763" y="220265"/>
                    <a:pt x="380048" y="218366"/>
                  </a:cubicBezTo>
                  <a:close/>
                  <a:moveTo>
                    <a:pt x="422910" y="188934"/>
                  </a:moveTo>
                  <a:cubicBezTo>
                    <a:pt x="421958" y="193681"/>
                    <a:pt x="417195" y="194631"/>
                    <a:pt x="413385" y="193681"/>
                  </a:cubicBezTo>
                  <a:cubicBezTo>
                    <a:pt x="407670" y="192732"/>
                    <a:pt x="405765" y="187985"/>
                    <a:pt x="402908" y="184187"/>
                  </a:cubicBezTo>
                  <a:cubicBezTo>
                    <a:pt x="400050" y="180389"/>
                    <a:pt x="398145" y="176592"/>
                    <a:pt x="396240" y="171845"/>
                  </a:cubicBezTo>
                  <a:cubicBezTo>
                    <a:pt x="394335" y="166148"/>
                    <a:pt x="401003" y="162350"/>
                    <a:pt x="405765" y="164249"/>
                  </a:cubicBezTo>
                  <a:cubicBezTo>
                    <a:pt x="414338" y="168996"/>
                    <a:pt x="424815" y="179440"/>
                    <a:pt x="422910" y="188934"/>
                  </a:cubicBezTo>
                  <a:close/>
                  <a:moveTo>
                    <a:pt x="440055" y="161401"/>
                  </a:moveTo>
                  <a:cubicBezTo>
                    <a:pt x="435293" y="159502"/>
                    <a:pt x="433388" y="154755"/>
                    <a:pt x="430530" y="150008"/>
                  </a:cubicBezTo>
                  <a:cubicBezTo>
                    <a:pt x="428625" y="146210"/>
                    <a:pt x="424815" y="142413"/>
                    <a:pt x="425768" y="137666"/>
                  </a:cubicBezTo>
                  <a:cubicBezTo>
                    <a:pt x="425768" y="133868"/>
                    <a:pt x="429578" y="130070"/>
                    <a:pt x="433388" y="131969"/>
                  </a:cubicBezTo>
                  <a:cubicBezTo>
                    <a:pt x="438150" y="132918"/>
                    <a:pt x="441008" y="136716"/>
                    <a:pt x="442913" y="140514"/>
                  </a:cubicBezTo>
                  <a:cubicBezTo>
                    <a:pt x="445770" y="144311"/>
                    <a:pt x="449580" y="148109"/>
                    <a:pt x="450533" y="152856"/>
                  </a:cubicBezTo>
                  <a:cubicBezTo>
                    <a:pt x="452438" y="159502"/>
                    <a:pt x="446723" y="164249"/>
                    <a:pt x="440055" y="161401"/>
                  </a:cubicBezTo>
                  <a:close/>
                  <a:moveTo>
                    <a:pt x="461010" y="128171"/>
                  </a:moveTo>
                  <a:cubicBezTo>
                    <a:pt x="453390" y="123424"/>
                    <a:pt x="447675" y="113930"/>
                    <a:pt x="444818" y="106335"/>
                  </a:cubicBezTo>
                  <a:cubicBezTo>
                    <a:pt x="442913" y="101588"/>
                    <a:pt x="449580" y="96841"/>
                    <a:pt x="454343" y="99689"/>
                  </a:cubicBezTo>
                  <a:cubicBezTo>
                    <a:pt x="458153" y="101588"/>
                    <a:pt x="461010" y="105385"/>
                    <a:pt x="463868" y="108234"/>
                  </a:cubicBezTo>
                  <a:cubicBezTo>
                    <a:pt x="466725" y="112031"/>
                    <a:pt x="470535" y="115829"/>
                    <a:pt x="470535" y="120576"/>
                  </a:cubicBezTo>
                  <a:cubicBezTo>
                    <a:pt x="470535" y="126273"/>
                    <a:pt x="464820" y="131020"/>
                    <a:pt x="461010" y="128171"/>
                  </a:cubicBezTo>
                  <a:close/>
                  <a:moveTo>
                    <a:pt x="472440" y="88296"/>
                  </a:moveTo>
                  <a:cubicBezTo>
                    <a:pt x="466725" y="84498"/>
                    <a:pt x="461963" y="76903"/>
                    <a:pt x="458153" y="70257"/>
                  </a:cubicBezTo>
                  <a:cubicBezTo>
                    <a:pt x="454343" y="63611"/>
                    <a:pt x="461963" y="56016"/>
                    <a:pt x="466725" y="62662"/>
                  </a:cubicBezTo>
                  <a:cubicBezTo>
                    <a:pt x="471488" y="69307"/>
                    <a:pt x="478155" y="73105"/>
                    <a:pt x="478155" y="82599"/>
                  </a:cubicBezTo>
                  <a:cubicBezTo>
                    <a:pt x="480060" y="87346"/>
                    <a:pt x="477203" y="91144"/>
                    <a:pt x="472440" y="88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4B315A3E-DBFD-3F30-8A3A-1F17F5B63E76}"/>
                </a:ext>
              </a:extLst>
            </p:cNvPr>
            <p:cNvSpPr/>
            <p:nvPr/>
          </p:nvSpPr>
          <p:spPr>
            <a:xfrm>
              <a:off x="1292592" y="1536154"/>
              <a:ext cx="423723" cy="274114"/>
            </a:xfrm>
            <a:custGeom>
              <a:avLst/>
              <a:gdLst>
                <a:gd name="connsiteX0" fmla="*/ 44040 w 423723"/>
                <a:gd name="connsiteY0" fmla="*/ 264317 h 274114"/>
                <a:gd name="connsiteX1" fmla="*/ 234540 w 423723"/>
                <a:gd name="connsiteY1" fmla="*/ 248177 h 274114"/>
                <a:gd name="connsiteX2" fmla="*/ 420277 w 423723"/>
                <a:gd name="connsiteY2" fmla="*/ 47850 h 274114"/>
                <a:gd name="connsiteX3" fmla="*/ 415515 w 423723"/>
                <a:gd name="connsiteY3" fmla="*/ 43103 h 274114"/>
                <a:gd name="connsiteX4" fmla="*/ 404085 w 423723"/>
                <a:gd name="connsiteY4" fmla="*/ 28862 h 274114"/>
                <a:gd name="connsiteX5" fmla="*/ 371700 w 423723"/>
                <a:gd name="connsiteY5" fmla="*/ 8924 h 274114"/>
                <a:gd name="connsiteX6" fmla="*/ 152625 w 423723"/>
                <a:gd name="connsiteY6" fmla="*/ 45951 h 274114"/>
                <a:gd name="connsiteX7" fmla="*/ 7845 w 423723"/>
                <a:gd name="connsiteY7" fmla="*/ 169375 h 274114"/>
                <a:gd name="connsiteX8" fmla="*/ 2130 w 423723"/>
                <a:gd name="connsiteY8" fmla="*/ 217796 h 274114"/>
                <a:gd name="connsiteX9" fmla="*/ 44040 w 423723"/>
                <a:gd name="connsiteY9" fmla="*/ 264317 h 274114"/>
                <a:gd name="connsiteX10" fmla="*/ 32610 w 423723"/>
                <a:gd name="connsiteY10" fmla="*/ 169375 h 274114"/>
                <a:gd name="connsiteX11" fmla="*/ 261210 w 423723"/>
                <a:gd name="connsiteY11" fmla="*/ 29811 h 274114"/>
                <a:gd name="connsiteX12" fmla="*/ 382177 w 423723"/>
                <a:gd name="connsiteY12" fmla="*/ 35507 h 274114"/>
                <a:gd name="connsiteX13" fmla="*/ 401227 w 423723"/>
                <a:gd name="connsiteY13" fmla="*/ 98169 h 274114"/>
                <a:gd name="connsiteX14" fmla="*/ 292642 w 423723"/>
                <a:gd name="connsiteY14" fmla="*/ 206403 h 274114"/>
                <a:gd name="connsiteX15" fmla="*/ 265972 w 423723"/>
                <a:gd name="connsiteY15" fmla="*/ 218745 h 274114"/>
                <a:gd name="connsiteX16" fmla="*/ 186915 w 423723"/>
                <a:gd name="connsiteY16" fmla="*/ 241531 h 274114"/>
                <a:gd name="connsiteX17" fmla="*/ 109762 w 423723"/>
                <a:gd name="connsiteY17" fmla="*/ 255772 h 274114"/>
                <a:gd name="connsiteX18" fmla="*/ 25942 w 423723"/>
                <a:gd name="connsiteY18" fmla="*/ 200706 h 274114"/>
                <a:gd name="connsiteX19" fmla="*/ 32610 w 423723"/>
                <a:gd name="connsiteY19" fmla="*/ 169375 h 27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3723" h="274114">
                  <a:moveTo>
                    <a:pt x="44040" y="264317"/>
                  </a:moveTo>
                  <a:cubicBezTo>
                    <a:pt x="104047" y="287103"/>
                    <a:pt x="175485" y="265267"/>
                    <a:pt x="234540" y="248177"/>
                  </a:cubicBezTo>
                  <a:cubicBezTo>
                    <a:pt x="322170" y="222543"/>
                    <a:pt x="445995" y="156084"/>
                    <a:pt x="420277" y="47850"/>
                  </a:cubicBezTo>
                  <a:cubicBezTo>
                    <a:pt x="419325" y="45002"/>
                    <a:pt x="417420" y="44052"/>
                    <a:pt x="415515" y="43103"/>
                  </a:cubicBezTo>
                  <a:cubicBezTo>
                    <a:pt x="412657" y="38356"/>
                    <a:pt x="408847" y="33609"/>
                    <a:pt x="404085" y="28862"/>
                  </a:cubicBezTo>
                  <a:cubicBezTo>
                    <a:pt x="395512" y="21266"/>
                    <a:pt x="385035" y="14620"/>
                    <a:pt x="371700" y="8924"/>
                  </a:cubicBezTo>
                  <a:cubicBezTo>
                    <a:pt x="305977" y="-17660"/>
                    <a:pt x="212632" y="21266"/>
                    <a:pt x="152625" y="45951"/>
                  </a:cubicBezTo>
                  <a:cubicBezTo>
                    <a:pt x="93570" y="70636"/>
                    <a:pt x="37372" y="112410"/>
                    <a:pt x="7845" y="169375"/>
                  </a:cubicBezTo>
                  <a:cubicBezTo>
                    <a:pt x="-728" y="185515"/>
                    <a:pt x="-1680" y="202605"/>
                    <a:pt x="2130" y="217796"/>
                  </a:cubicBezTo>
                  <a:cubicBezTo>
                    <a:pt x="7845" y="238683"/>
                    <a:pt x="22132" y="255772"/>
                    <a:pt x="44040" y="264317"/>
                  </a:cubicBezTo>
                  <a:close/>
                  <a:moveTo>
                    <a:pt x="32610" y="169375"/>
                  </a:moveTo>
                  <a:cubicBezTo>
                    <a:pt x="74520" y="90574"/>
                    <a:pt x="180247" y="51648"/>
                    <a:pt x="261210" y="29811"/>
                  </a:cubicBezTo>
                  <a:cubicBezTo>
                    <a:pt x="297405" y="20317"/>
                    <a:pt x="351697" y="15570"/>
                    <a:pt x="382177" y="35507"/>
                  </a:cubicBezTo>
                  <a:cubicBezTo>
                    <a:pt x="400275" y="46900"/>
                    <a:pt x="408847" y="65889"/>
                    <a:pt x="401227" y="98169"/>
                  </a:cubicBezTo>
                  <a:cubicBezTo>
                    <a:pt x="386940" y="154185"/>
                    <a:pt x="343125" y="185515"/>
                    <a:pt x="292642" y="206403"/>
                  </a:cubicBezTo>
                  <a:cubicBezTo>
                    <a:pt x="290737" y="207352"/>
                    <a:pt x="269782" y="216846"/>
                    <a:pt x="265972" y="218745"/>
                  </a:cubicBezTo>
                  <a:cubicBezTo>
                    <a:pt x="240255" y="229189"/>
                    <a:pt x="213585" y="235835"/>
                    <a:pt x="186915" y="241531"/>
                  </a:cubicBezTo>
                  <a:cubicBezTo>
                    <a:pt x="161197" y="246278"/>
                    <a:pt x="136432" y="252924"/>
                    <a:pt x="109762" y="255772"/>
                  </a:cubicBezTo>
                  <a:cubicBezTo>
                    <a:pt x="68805" y="260519"/>
                    <a:pt x="26895" y="236784"/>
                    <a:pt x="25942" y="200706"/>
                  </a:cubicBezTo>
                  <a:cubicBezTo>
                    <a:pt x="24990" y="190263"/>
                    <a:pt x="26895" y="179819"/>
                    <a:pt x="32610" y="1693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669197" y="361963"/>
            <a:ext cx="5029200" cy="1889533"/>
          </a:xfrm>
        </p:spPr>
        <p:txBody>
          <a:bodyPr lIns="0" tIns="0" rIns="0" bIns="0" rtlCol="0" anchor="ctr">
            <a:noAutofit/>
          </a:bodyPr>
          <a:lstStyle>
            <a:lvl1pPr>
              <a:defRPr lang="ru-RU"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0EE1B52B-01E2-1AD4-FF3D-DC44CAB5CD7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38277" y="1423217"/>
            <a:ext cx="4124325" cy="4005702"/>
          </a:xfrm>
        </p:spPr>
        <p:txBody>
          <a:bodyPr rtlCol="0" anchor="ctr">
            <a:normAutofit/>
          </a:bodyPr>
          <a:lstStyle>
            <a:lvl1pPr marL="342900" indent="-342900">
              <a:buClr>
                <a:schemeClr val="accent2"/>
              </a:buClr>
              <a:buFont typeface="Courier New" panose="02070309020205020404" pitchFamily="49" charset="0"/>
              <a:buChar char="o"/>
              <a:defRPr lang="ru-RU" sz="2000">
                <a:solidFill>
                  <a:schemeClr val="accent2"/>
                </a:solidFill>
              </a:defRPr>
            </a:lvl1pPr>
            <a:lvl2pPr marL="742950" indent="-285750">
              <a:buClr>
                <a:schemeClr val="accent2"/>
              </a:buClr>
              <a:buFont typeface="Courier New" panose="02070309020205020404" pitchFamily="49" charset="0"/>
              <a:buChar char="o"/>
              <a:defRPr lang="ru-RU" sz="1800">
                <a:solidFill>
                  <a:schemeClr val="accent2"/>
                </a:solidFill>
              </a:defRPr>
            </a:lvl2pPr>
            <a:lvl3pPr marL="1143000" indent="-228600">
              <a:buClr>
                <a:schemeClr val="accent2"/>
              </a:buClr>
              <a:buFont typeface="Courier New" panose="02070309020205020404" pitchFamily="49" charset="0"/>
              <a:buChar char="o"/>
              <a:defRPr lang="ru-RU" sz="1600">
                <a:solidFill>
                  <a:schemeClr val="accent2"/>
                </a:solidFill>
              </a:defRPr>
            </a:lvl3pPr>
            <a:lvl4pPr marL="1600200" indent="-228600">
              <a:buClr>
                <a:schemeClr val="accent2"/>
              </a:buClr>
              <a:buFont typeface="Courier New" panose="02070309020205020404" pitchFamily="49" charset="0"/>
              <a:buChar char="o"/>
              <a:defRPr lang="ru-RU" sz="1400">
                <a:solidFill>
                  <a:schemeClr val="accent2"/>
                </a:solidFill>
              </a:defRPr>
            </a:lvl4pPr>
            <a:lvl5pPr marL="2057400" indent="-228600">
              <a:buClr>
                <a:schemeClr val="accent2"/>
              </a:buClr>
              <a:buFont typeface="Courier New" panose="02070309020205020404" pitchFamily="49" charset="0"/>
              <a:buChar char="o"/>
              <a:defRPr lang="ru-RU" sz="1400">
                <a:solidFill>
                  <a:schemeClr val="accent2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669198" y="2294626"/>
            <a:ext cx="4988765" cy="3826774"/>
          </a:xfrm>
        </p:spPr>
        <p:txBody>
          <a:bodyPr lIns="0" tIns="0" rIns="0" bIns="0" rtlCol="0"/>
          <a:lstStyle>
            <a:lvl1pPr marL="512064" indent="-512064">
              <a:lnSpc>
                <a:spcPct val="90000"/>
              </a:lnSpc>
              <a:spcBef>
                <a:spcPts val="1800"/>
              </a:spcBef>
              <a:buFont typeface="+mj-lt"/>
              <a:buAutoNum type="arabicPeriod"/>
              <a:defRPr lang="ru-RU">
                <a:solidFill>
                  <a:schemeClr val="accent1"/>
                </a:solidFill>
              </a:defRPr>
            </a:lvl1pPr>
            <a:lvl2pPr marL="800100" indent="-342900">
              <a:lnSpc>
                <a:spcPct val="90000"/>
              </a:lnSpc>
              <a:spcBef>
                <a:spcPts val="1800"/>
              </a:spcBef>
              <a:buFont typeface="+mj-lt"/>
              <a:buAutoNum type="arabicPeriod"/>
              <a:defRPr lang="ru-RU">
                <a:solidFill>
                  <a:schemeClr val="accent1"/>
                </a:solidFill>
              </a:defRPr>
            </a:lvl2pPr>
            <a:lvl3pPr marL="1257300" indent="-342900">
              <a:lnSpc>
                <a:spcPct val="90000"/>
              </a:lnSpc>
              <a:spcBef>
                <a:spcPts val="1800"/>
              </a:spcBef>
              <a:buFont typeface="+mj-lt"/>
              <a:buAutoNum type="arabicPeriod"/>
              <a:defRPr lang="ru-RU">
                <a:solidFill>
                  <a:schemeClr val="accent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1800"/>
              </a:spcBef>
              <a:buFont typeface="+mj-lt"/>
              <a:buAutoNum type="arabicPeriod"/>
              <a:defRPr lang="ru-RU">
                <a:solidFill>
                  <a:schemeClr val="accent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1800"/>
              </a:spcBef>
              <a:buFont typeface="+mj-lt"/>
              <a:buAutoNum type="arabicPeriod"/>
              <a:defRPr lang="ru-RU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 rtlCol="0"/>
          <a:lstStyle>
            <a:lvl1pPr>
              <a:defRPr lang="ru-RU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solidFill>
                  <a:schemeClr val="accent1"/>
                </a:solidFill>
              </a:defRPr>
            </a:lvl1pPr>
          </a:lstStyle>
          <a:p>
            <a:pPr rtl="0"/>
            <a:fld id="{D57F1E4F-1CFF-5643-939E-217C01CDF56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6473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799" y="336432"/>
            <a:ext cx="6317189" cy="4665370"/>
          </a:xfrm>
        </p:spPr>
        <p:txBody>
          <a:bodyPr lIns="0" tIns="0" rIns="0" bIns="0" rtlCol="0" anchor="b" anchorCtr="0">
            <a:noAutofit/>
          </a:bodyPr>
          <a:lstStyle>
            <a:lvl1pPr algn="l">
              <a:defRPr lang="ru-RU" sz="6000" b="1" cap="none" spc="2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Полилиния 7">
            <a:extLst>
              <a:ext uri="{FF2B5EF4-FFF2-40B4-BE49-F238E27FC236}">
                <a16:creationId xmlns:a16="http://schemas.microsoft.com/office/drawing/2014/main" id="{544AF955-C420-D326-6F2D-41BF2A45B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018732" y="-1499899"/>
            <a:ext cx="3011213" cy="6011012"/>
          </a:xfrm>
          <a:custGeom>
            <a:avLst/>
            <a:gdLst>
              <a:gd name="connsiteX0" fmla="*/ 2187635 w 2191789"/>
              <a:gd name="connsiteY0" fmla="*/ 0 h 4375270"/>
              <a:gd name="connsiteX1" fmla="*/ 2191789 w 2191789"/>
              <a:gd name="connsiteY1" fmla="*/ 210 h 4375270"/>
              <a:gd name="connsiteX2" fmla="*/ 2191789 w 2191789"/>
              <a:gd name="connsiteY2" fmla="*/ 4375060 h 4375270"/>
              <a:gd name="connsiteX3" fmla="*/ 2187635 w 2191789"/>
              <a:gd name="connsiteY3" fmla="*/ 4375270 h 4375270"/>
              <a:gd name="connsiteX4" fmla="*/ 0 w 2191789"/>
              <a:gd name="connsiteY4" fmla="*/ 2187635 h 4375270"/>
              <a:gd name="connsiteX5" fmla="*/ 2187635 w 2191789"/>
              <a:gd name="connsiteY5" fmla="*/ 0 h 437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1789" h="4375270">
                <a:moveTo>
                  <a:pt x="2187635" y="0"/>
                </a:moveTo>
                <a:lnTo>
                  <a:pt x="2191789" y="210"/>
                </a:lnTo>
                <a:lnTo>
                  <a:pt x="2191789" y="4375060"/>
                </a:lnTo>
                <a:lnTo>
                  <a:pt x="2187635" y="4375270"/>
                </a:lnTo>
                <a:cubicBezTo>
                  <a:pt x="979438" y="4375270"/>
                  <a:pt x="0" y="3395832"/>
                  <a:pt x="0" y="2187635"/>
                </a:cubicBezTo>
                <a:cubicBezTo>
                  <a:pt x="0" y="979438"/>
                  <a:pt x="979438" y="0"/>
                  <a:pt x="2187635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F906532-078A-5FBF-2BBF-C1357610C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492611" y="441972"/>
            <a:ext cx="4030349" cy="5764208"/>
            <a:chOff x="6523696" y="441972"/>
            <a:chExt cx="4030349" cy="5764208"/>
          </a:xfrm>
        </p:grpSpPr>
        <p:grpSp>
          <p:nvGrpSpPr>
            <p:cNvPr id="4" name="Графический объект 7">
              <a:extLst>
                <a:ext uri="{FF2B5EF4-FFF2-40B4-BE49-F238E27FC236}">
                  <a16:creationId xmlns:a16="http://schemas.microsoft.com/office/drawing/2014/main" id="{70211DF2-9029-090F-C95A-1B6FCFAA09E2}"/>
                </a:ext>
              </a:extLst>
            </p:cNvPr>
            <p:cNvGrpSpPr/>
            <p:nvPr/>
          </p:nvGrpSpPr>
          <p:grpSpPr>
            <a:xfrm>
              <a:off x="6892560" y="3434086"/>
              <a:ext cx="1178153" cy="1088492"/>
              <a:chOff x="6911610" y="3434086"/>
              <a:chExt cx="1178153" cy="1088492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82015ECE-922A-0F67-2DD6-E58ECF9665E2}"/>
                  </a:ext>
                </a:extLst>
              </p:cNvPr>
              <p:cNvSpPr/>
              <p:nvPr/>
            </p:nvSpPr>
            <p:spPr>
              <a:xfrm>
                <a:off x="7462436" y="3978333"/>
                <a:ext cx="45902" cy="45777"/>
              </a:xfrm>
              <a:custGeom>
                <a:avLst/>
                <a:gdLst>
                  <a:gd name="connsiteX0" fmla="*/ 20401 w 45902"/>
                  <a:gd name="connsiteY0" fmla="*/ 0 h 45777"/>
                  <a:gd name="connsiteX1" fmla="*/ 20401 w 45902"/>
                  <a:gd name="connsiteY1" fmla="*/ 0 h 45777"/>
                  <a:gd name="connsiteX2" fmla="*/ 10201 w 45902"/>
                  <a:gd name="connsiteY2" fmla="*/ 5086 h 45777"/>
                  <a:gd name="connsiteX3" fmla="*/ 0 w 45902"/>
                  <a:gd name="connsiteY3" fmla="*/ 20345 h 45777"/>
                  <a:gd name="connsiteX4" fmla="*/ 20401 w 45902"/>
                  <a:gd name="connsiteY4" fmla="*/ 45777 h 45777"/>
                  <a:gd name="connsiteX5" fmla="*/ 45902 w 45902"/>
                  <a:gd name="connsiteY5" fmla="*/ 25432 h 45777"/>
                  <a:gd name="connsiteX6" fmla="*/ 45902 w 45902"/>
                  <a:gd name="connsiteY6" fmla="*/ 25432 h 45777"/>
                  <a:gd name="connsiteX7" fmla="*/ 25501 w 45902"/>
                  <a:gd name="connsiteY7" fmla="*/ 0 h 45777"/>
                  <a:gd name="connsiteX8" fmla="*/ 20401 w 45902"/>
                  <a:gd name="connsiteY8" fmla="*/ 0 h 4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902" h="45777">
                    <a:moveTo>
                      <a:pt x="20401" y="0"/>
                    </a:moveTo>
                    <a:cubicBezTo>
                      <a:pt x="20401" y="0"/>
                      <a:pt x="20401" y="0"/>
                      <a:pt x="20401" y="0"/>
                    </a:cubicBezTo>
                    <a:cubicBezTo>
                      <a:pt x="15301" y="0"/>
                      <a:pt x="15301" y="5086"/>
                      <a:pt x="10201" y="5086"/>
                    </a:cubicBezTo>
                    <a:cubicBezTo>
                      <a:pt x="5100" y="10173"/>
                      <a:pt x="5100" y="15259"/>
                      <a:pt x="0" y="20345"/>
                    </a:cubicBezTo>
                    <a:cubicBezTo>
                      <a:pt x="0" y="30518"/>
                      <a:pt x="10201" y="40691"/>
                      <a:pt x="20401" y="45777"/>
                    </a:cubicBezTo>
                    <a:cubicBezTo>
                      <a:pt x="35702" y="45777"/>
                      <a:pt x="45902" y="40691"/>
                      <a:pt x="45902" y="25432"/>
                    </a:cubicBezTo>
                    <a:cubicBezTo>
                      <a:pt x="45902" y="25432"/>
                      <a:pt x="45902" y="25432"/>
                      <a:pt x="45902" y="25432"/>
                    </a:cubicBezTo>
                    <a:cubicBezTo>
                      <a:pt x="45902" y="10173"/>
                      <a:pt x="35702" y="0"/>
                      <a:pt x="25501" y="0"/>
                    </a:cubicBezTo>
                    <a:cubicBezTo>
                      <a:pt x="30602" y="0"/>
                      <a:pt x="25501" y="0"/>
                      <a:pt x="20401" y="0"/>
                    </a:cubicBezTo>
                    <a:close/>
                  </a:path>
                </a:pathLst>
              </a:custGeom>
              <a:grpFill/>
              <a:ln w="12700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baseline="30000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597E70A-00DB-0A10-DD82-049CA52E0CCF}"/>
                  </a:ext>
                </a:extLst>
              </p:cNvPr>
              <p:cNvSpPr/>
              <p:nvPr/>
            </p:nvSpPr>
            <p:spPr>
              <a:xfrm>
                <a:off x="6911610" y="3434086"/>
                <a:ext cx="1178153" cy="1088492"/>
              </a:xfrm>
              <a:custGeom>
                <a:avLst/>
                <a:gdLst>
                  <a:gd name="connsiteX0" fmla="*/ 683431 w 1178153"/>
                  <a:gd name="connsiteY0" fmla="*/ 635802 h 1088492"/>
                  <a:gd name="connsiteX1" fmla="*/ 622229 w 1178153"/>
                  <a:gd name="connsiteY1" fmla="*/ 595110 h 1088492"/>
                  <a:gd name="connsiteX2" fmla="*/ 576326 w 1178153"/>
                  <a:gd name="connsiteY2" fmla="*/ 620543 h 1088492"/>
                  <a:gd name="connsiteX3" fmla="*/ 530424 w 1178153"/>
                  <a:gd name="connsiteY3" fmla="*/ 569678 h 1088492"/>
                  <a:gd name="connsiteX4" fmla="*/ 540625 w 1178153"/>
                  <a:gd name="connsiteY4" fmla="*/ 544246 h 1088492"/>
                  <a:gd name="connsiteX5" fmla="*/ 479422 w 1178153"/>
                  <a:gd name="connsiteY5" fmla="*/ 498469 h 1088492"/>
                  <a:gd name="connsiteX6" fmla="*/ 392718 w 1178153"/>
                  <a:gd name="connsiteY6" fmla="*/ 15259 h 1088492"/>
                  <a:gd name="connsiteX7" fmla="*/ 372317 w 1178153"/>
                  <a:gd name="connsiteY7" fmla="*/ 0 h 1088492"/>
                  <a:gd name="connsiteX8" fmla="*/ 0 w 1178153"/>
                  <a:gd name="connsiteY8" fmla="*/ 508641 h 1088492"/>
                  <a:gd name="connsiteX9" fmla="*/ 800737 w 1178153"/>
                  <a:gd name="connsiteY9" fmla="*/ 1088492 h 1088492"/>
                  <a:gd name="connsiteX10" fmla="*/ 1178154 w 1178153"/>
                  <a:gd name="connsiteY10" fmla="*/ 569678 h 1088492"/>
                  <a:gd name="connsiteX11" fmla="*/ 1173054 w 1178153"/>
                  <a:gd name="connsiteY11" fmla="*/ 569678 h 1088492"/>
                  <a:gd name="connsiteX12" fmla="*/ 683431 w 1178153"/>
                  <a:gd name="connsiteY12" fmla="*/ 635802 h 1088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78153" h="1088492">
                    <a:moveTo>
                      <a:pt x="683431" y="635802"/>
                    </a:moveTo>
                    <a:lnTo>
                      <a:pt x="622229" y="595110"/>
                    </a:lnTo>
                    <a:cubicBezTo>
                      <a:pt x="612028" y="610369"/>
                      <a:pt x="596727" y="620543"/>
                      <a:pt x="576326" y="620543"/>
                    </a:cubicBezTo>
                    <a:cubicBezTo>
                      <a:pt x="550825" y="620543"/>
                      <a:pt x="530424" y="595110"/>
                      <a:pt x="530424" y="569678"/>
                    </a:cubicBezTo>
                    <a:cubicBezTo>
                      <a:pt x="530424" y="559505"/>
                      <a:pt x="535525" y="549333"/>
                      <a:pt x="540625" y="544246"/>
                    </a:cubicBezTo>
                    <a:lnTo>
                      <a:pt x="479422" y="498469"/>
                    </a:lnTo>
                    <a:lnTo>
                      <a:pt x="392718" y="15259"/>
                    </a:lnTo>
                    <a:lnTo>
                      <a:pt x="372317" y="0"/>
                    </a:lnTo>
                    <a:lnTo>
                      <a:pt x="0" y="508641"/>
                    </a:lnTo>
                    <a:lnTo>
                      <a:pt x="800737" y="1088492"/>
                    </a:lnTo>
                    <a:lnTo>
                      <a:pt x="1178154" y="569678"/>
                    </a:lnTo>
                    <a:lnTo>
                      <a:pt x="1173054" y="569678"/>
                    </a:lnTo>
                    <a:lnTo>
                      <a:pt x="683431" y="635802"/>
                    </a:lnTo>
                    <a:close/>
                  </a:path>
                </a:pathLst>
              </a:custGeom>
              <a:grpFill/>
              <a:ln w="12700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baseline="30000"/>
              </a:p>
            </p:txBody>
          </p:sp>
        </p:grpSp>
        <p:grpSp>
          <p:nvGrpSpPr>
            <p:cNvPr id="5" name="Графический объект 7">
              <a:extLst>
                <a:ext uri="{FF2B5EF4-FFF2-40B4-BE49-F238E27FC236}">
                  <a16:creationId xmlns:a16="http://schemas.microsoft.com/office/drawing/2014/main" id="{63FABBE4-A94C-0A0A-BD0D-816EAA72F4FD}"/>
                </a:ext>
              </a:extLst>
            </p:cNvPr>
            <p:cNvGrpSpPr/>
            <p:nvPr/>
          </p:nvGrpSpPr>
          <p:grpSpPr>
            <a:xfrm>
              <a:off x="7635844" y="3235716"/>
              <a:ext cx="2918201" cy="459549"/>
              <a:chOff x="7635844" y="3235716"/>
              <a:chExt cx="2918201" cy="459549"/>
            </a:xfrm>
            <a:noFill/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CD20607A-F5B0-A93A-FA28-E807F552796B}"/>
                  </a:ext>
                </a:extLst>
              </p:cNvPr>
              <p:cNvSpPr/>
              <p:nvPr/>
            </p:nvSpPr>
            <p:spPr>
              <a:xfrm>
                <a:off x="7635844" y="3281494"/>
                <a:ext cx="484522" cy="413771"/>
              </a:xfrm>
              <a:custGeom>
                <a:avLst/>
                <a:gdLst>
                  <a:gd name="connsiteX0" fmla="*/ 285613 w 484522"/>
                  <a:gd name="connsiteY0" fmla="*/ 0 h 413771"/>
                  <a:gd name="connsiteX1" fmla="*/ 188709 w 484522"/>
                  <a:gd name="connsiteY1" fmla="*/ 40691 h 413771"/>
                  <a:gd name="connsiteX2" fmla="*/ 20401 w 484522"/>
                  <a:gd name="connsiteY2" fmla="*/ 162765 h 413771"/>
                  <a:gd name="connsiteX3" fmla="*/ 0 w 484522"/>
                  <a:gd name="connsiteY3" fmla="*/ 203456 h 413771"/>
                  <a:gd name="connsiteX4" fmla="*/ 25501 w 484522"/>
                  <a:gd name="connsiteY4" fmla="*/ 223802 h 413771"/>
                  <a:gd name="connsiteX5" fmla="*/ 20401 w 484522"/>
                  <a:gd name="connsiteY5" fmla="*/ 264493 h 413771"/>
                  <a:gd name="connsiteX6" fmla="*/ 56102 w 484522"/>
                  <a:gd name="connsiteY6" fmla="*/ 279753 h 413771"/>
                  <a:gd name="connsiteX7" fmla="*/ 56102 w 484522"/>
                  <a:gd name="connsiteY7" fmla="*/ 279753 h 413771"/>
                  <a:gd name="connsiteX8" fmla="*/ 66303 w 484522"/>
                  <a:gd name="connsiteY8" fmla="*/ 335703 h 413771"/>
                  <a:gd name="connsiteX9" fmla="*/ 132606 w 484522"/>
                  <a:gd name="connsiteY9" fmla="*/ 345876 h 413771"/>
                  <a:gd name="connsiteX10" fmla="*/ 178508 w 484522"/>
                  <a:gd name="connsiteY10" fmla="*/ 406913 h 413771"/>
                  <a:gd name="connsiteX11" fmla="*/ 270312 w 484522"/>
                  <a:gd name="connsiteY11" fmla="*/ 381481 h 413771"/>
                  <a:gd name="connsiteX12" fmla="*/ 270312 w 484522"/>
                  <a:gd name="connsiteY12" fmla="*/ 386567 h 413771"/>
                  <a:gd name="connsiteX13" fmla="*/ 326415 w 484522"/>
                  <a:gd name="connsiteY13" fmla="*/ 411999 h 413771"/>
                  <a:gd name="connsiteX14" fmla="*/ 331515 w 484522"/>
                  <a:gd name="connsiteY14" fmla="*/ 320444 h 413771"/>
                  <a:gd name="connsiteX15" fmla="*/ 357016 w 484522"/>
                  <a:gd name="connsiteY15" fmla="*/ 289926 h 413771"/>
                  <a:gd name="connsiteX16" fmla="*/ 357016 w 484522"/>
                  <a:gd name="connsiteY16" fmla="*/ 295012 h 413771"/>
                  <a:gd name="connsiteX17" fmla="*/ 357016 w 484522"/>
                  <a:gd name="connsiteY17" fmla="*/ 401827 h 413771"/>
                  <a:gd name="connsiteX18" fmla="*/ 362116 w 484522"/>
                  <a:gd name="connsiteY18" fmla="*/ 396740 h 413771"/>
                  <a:gd name="connsiteX19" fmla="*/ 479422 w 484522"/>
                  <a:gd name="connsiteY19" fmla="*/ 284839 h 413771"/>
                  <a:gd name="connsiteX20" fmla="*/ 484522 w 484522"/>
                  <a:gd name="connsiteY20" fmla="*/ 193284 h 413771"/>
                  <a:gd name="connsiteX21" fmla="*/ 453921 w 484522"/>
                  <a:gd name="connsiteY21" fmla="*/ 172938 h 413771"/>
                  <a:gd name="connsiteX22" fmla="*/ 285613 w 484522"/>
                  <a:gd name="connsiteY22" fmla="*/ 0 h 413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84522" h="413771">
                    <a:moveTo>
                      <a:pt x="285613" y="0"/>
                    </a:moveTo>
                    <a:cubicBezTo>
                      <a:pt x="255012" y="15259"/>
                      <a:pt x="229510" y="20346"/>
                      <a:pt x="188709" y="40691"/>
                    </a:cubicBezTo>
                    <a:cubicBezTo>
                      <a:pt x="122405" y="71210"/>
                      <a:pt x="66303" y="111901"/>
                      <a:pt x="20401" y="162765"/>
                    </a:cubicBezTo>
                    <a:cubicBezTo>
                      <a:pt x="10201" y="172938"/>
                      <a:pt x="5100" y="188197"/>
                      <a:pt x="0" y="203456"/>
                    </a:cubicBezTo>
                    <a:cubicBezTo>
                      <a:pt x="0" y="218716"/>
                      <a:pt x="15301" y="223802"/>
                      <a:pt x="25501" y="223802"/>
                    </a:cubicBezTo>
                    <a:cubicBezTo>
                      <a:pt x="20401" y="239061"/>
                      <a:pt x="20401" y="249234"/>
                      <a:pt x="20401" y="264493"/>
                    </a:cubicBezTo>
                    <a:cubicBezTo>
                      <a:pt x="25501" y="279753"/>
                      <a:pt x="45902" y="284839"/>
                      <a:pt x="56102" y="279753"/>
                    </a:cubicBezTo>
                    <a:cubicBezTo>
                      <a:pt x="56102" y="279753"/>
                      <a:pt x="56102" y="279753"/>
                      <a:pt x="56102" y="279753"/>
                    </a:cubicBezTo>
                    <a:cubicBezTo>
                      <a:pt x="51002" y="305185"/>
                      <a:pt x="51002" y="315358"/>
                      <a:pt x="66303" y="335703"/>
                    </a:cubicBezTo>
                    <a:cubicBezTo>
                      <a:pt x="86704" y="350963"/>
                      <a:pt x="112205" y="350963"/>
                      <a:pt x="132606" y="345876"/>
                    </a:cubicBezTo>
                    <a:cubicBezTo>
                      <a:pt x="132606" y="376395"/>
                      <a:pt x="153007" y="396740"/>
                      <a:pt x="178508" y="406913"/>
                    </a:cubicBezTo>
                    <a:cubicBezTo>
                      <a:pt x="209109" y="417086"/>
                      <a:pt x="239711" y="401827"/>
                      <a:pt x="270312" y="381481"/>
                    </a:cubicBezTo>
                    <a:cubicBezTo>
                      <a:pt x="270312" y="381481"/>
                      <a:pt x="270312" y="381481"/>
                      <a:pt x="270312" y="386567"/>
                    </a:cubicBezTo>
                    <a:cubicBezTo>
                      <a:pt x="280513" y="411999"/>
                      <a:pt x="300914" y="417086"/>
                      <a:pt x="326415" y="411999"/>
                    </a:cubicBezTo>
                    <a:cubicBezTo>
                      <a:pt x="336615" y="381481"/>
                      <a:pt x="341716" y="350963"/>
                      <a:pt x="331515" y="320444"/>
                    </a:cubicBezTo>
                    <a:cubicBezTo>
                      <a:pt x="341716" y="310271"/>
                      <a:pt x="346816" y="300098"/>
                      <a:pt x="357016" y="289926"/>
                    </a:cubicBezTo>
                    <a:cubicBezTo>
                      <a:pt x="357016" y="289926"/>
                      <a:pt x="357016" y="289926"/>
                      <a:pt x="357016" y="295012"/>
                    </a:cubicBezTo>
                    <a:cubicBezTo>
                      <a:pt x="367217" y="330617"/>
                      <a:pt x="367217" y="366222"/>
                      <a:pt x="357016" y="401827"/>
                    </a:cubicBezTo>
                    <a:cubicBezTo>
                      <a:pt x="357016" y="401827"/>
                      <a:pt x="362116" y="396740"/>
                      <a:pt x="362116" y="396740"/>
                    </a:cubicBezTo>
                    <a:cubicBezTo>
                      <a:pt x="459021" y="335703"/>
                      <a:pt x="479422" y="300098"/>
                      <a:pt x="479422" y="284839"/>
                    </a:cubicBezTo>
                    <a:cubicBezTo>
                      <a:pt x="484522" y="254321"/>
                      <a:pt x="484522" y="223802"/>
                      <a:pt x="484522" y="193284"/>
                    </a:cubicBezTo>
                    <a:cubicBezTo>
                      <a:pt x="474322" y="188197"/>
                      <a:pt x="464121" y="178024"/>
                      <a:pt x="453921" y="172938"/>
                    </a:cubicBezTo>
                    <a:cubicBezTo>
                      <a:pt x="408019" y="116988"/>
                      <a:pt x="341716" y="55951"/>
                      <a:pt x="285613" y="0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F2EEEC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baseline="30000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B2EB6548-4BAE-188D-329E-78ECB8EF7E9E}"/>
                  </a:ext>
                </a:extLst>
              </p:cNvPr>
              <p:cNvSpPr/>
              <p:nvPr/>
            </p:nvSpPr>
            <p:spPr>
              <a:xfrm>
                <a:off x="10048254" y="3235716"/>
                <a:ext cx="505791" cy="457776"/>
              </a:xfrm>
              <a:custGeom>
                <a:avLst/>
                <a:gdLst>
                  <a:gd name="connsiteX0" fmla="*/ 362116 w 505791"/>
                  <a:gd name="connsiteY0" fmla="*/ 193284 h 457776"/>
                  <a:gd name="connsiteX1" fmla="*/ 377417 w 505791"/>
                  <a:gd name="connsiteY1" fmla="*/ 193284 h 457776"/>
                  <a:gd name="connsiteX2" fmla="*/ 423320 w 505791"/>
                  <a:gd name="connsiteY2" fmla="*/ 172938 h 457776"/>
                  <a:gd name="connsiteX3" fmla="*/ 402919 w 505791"/>
                  <a:gd name="connsiteY3" fmla="*/ 96642 h 457776"/>
                  <a:gd name="connsiteX4" fmla="*/ 178508 w 505791"/>
                  <a:gd name="connsiteY4" fmla="*/ 10173 h 457776"/>
                  <a:gd name="connsiteX5" fmla="*/ 158107 w 505791"/>
                  <a:gd name="connsiteY5" fmla="*/ 0 h 457776"/>
                  <a:gd name="connsiteX6" fmla="*/ 0 w 505791"/>
                  <a:gd name="connsiteY6" fmla="*/ 244148 h 457776"/>
                  <a:gd name="connsiteX7" fmla="*/ 86704 w 505791"/>
                  <a:gd name="connsiteY7" fmla="*/ 335703 h 457776"/>
                  <a:gd name="connsiteX8" fmla="*/ 188708 w 505791"/>
                  <a:gd name="connsiteY8" fmla="*/ 417086 h 457776"/>
                  <a:gd name="connsiteX9" fmla="*/ 290713 w 505791"/>
                  <a:gd name="connsiteY9" fmla="*/ 457777 h 457776"/>
                  <a:gd name="connsiteX10" fmla="*/ 336615 w 505791"/>
                  <a:gd name="connsiteY10" fmla="*/ 432345 h 457776"/>
                  <a:gd name="connsiteX11" fmla="*/ 382517 w 505791"/>
                  <a:gd name="connsiteY11" fmla="*/ 437432 h 457776"/>
                  <a:gd name="connsiteX12" fmla="*/ 423320 w 505791"/>
                  <a:gd name="connsiteY12" fmla="*/ 376394 h 457776"/>
                  <a:gd name="connsiteX13" fmla="*/ 423320 w 505791"/>
                  <a:gd name="connsiteY13" fmla="*/ 376394 h 457776"/>
                  <a:gd name="connsiteX14" fmla="*/ 469221 w 505791"/>
                  <a:gd name="connsiteY14" fmla="*/ 371308 h 457776"/>
                  <a:gd name="connsiteX15" fmla="*/ 453921 w 505791"/>
                  <a:gd name="connsiteY15" fmla="*/ 310271 h 457776"/>
                  <a:gd name="connsiteX16" fmla="*/ 504923 w 505791"/>
                  <a:gd name="connsiteY16" fmla="*/ 289926 h 457776"/>
                  <a:gd name="connsiteX17" fmla="*/ 362116 w 505791"/>
                  <a:gd name="connsiteY17" fmla="*/ 193284 h 457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5791" h="457776">
                    <a:moveTo>
                      <a:pt x="362116" y="193284"/>
                    </a:moveTo>
                    <a:cubicBezTo>
                      <a:pt x="367217" y="193284"/>
                      <a:pt x="372317" y="193284"/>
                      <a:pt x="377417" y="193284"/>
                    </a:cubicBezTo>
                    <a:cubicBezTo>
                      <a:pt x="397818" y="198370"/>
                      <a:pt x="413119" y="188197"/>
                      <a:pt x="423320" y="172938"/>
                    </a:cubicBezTo>
                    <a:cubicBezTo>
                      <a:pt x="433520" y="147506"/>
                      <a:pt x="423320" y="116987"/>
                      <a:pt x="402919" y="96642"/>
                    </a:cubicBezTo>
                    <a:cubicBezTo>
                      <a:pt x="346816" y="35605"/>
                      <a:pt x="255012" y="40691"/>
                      <a:pt x="178508" y="10173"/>
                    </a:cubicBezTo>
                    <a:cubicBezTo>
                      <a:pt x="173408" y="10173"/>
                      <a:pt x="168308" y="5086"/>
                      <a:pt x="158107" y="0"/>
                    </a:cubicBezTo>
                    <a:cubicBezTo>
                      <a:pt x="117306" y="71210"/>
                      <a:pt x="51002" y="172938"/>
                      <a:pt x="0" y="244148"/>
                    </a:cubicBezTo>
                    <a:cubicBezTo>
                      <a:pt x="30601" y="279753"/>
                      <a:pt x="66303" y="315358"/>
                      <a:pt x="86704" y="335703"/>
                    </a:cubicBezTo>
                    <a:cubicBezTo>
                      <a:pt x="117306" y="366222"/>
                      <a:pt x="153007" y="396740"/>
                      <a:pt x="188708" y="417086"/>
                    </a:cubicBezTo>
                    <a:cubicBezTo>
                      <a:pt x="219310" y="437432"/>
                      <a:pt x="255012" y="452691"/>
                      <a:pt x="290713" y="457777"/>
                    </a:cubicBezTo>
                    <a:cubicBezTo>
                      <a:pt x="311114" y="457777"/>
                      <a:pt x="326415" y="447604"/>
                      <a:pt x="336615" y="432345"/>
                    </a:cubicBezTo>
                    <a:cubicBezTo>
                      <a:pt x="351916" y="442518"/>
                      <a:pt x="367217" y="442518"/>
                      <a:pt x="382517" y="437432"/>
                    </a:cubicBezTo>
                    <a:cubicBezTo>
                      <a:pt x="413119" y="432345"/>
                      <a:pt x="428420" y="401826"/>
                      <a:pt x="423320" y="376394"/>
                    </a:cubicBezTo>
                    <a:cubicBezTo>
                      <a:pt x="423320" y="376394"/>
                      <a:pt x="423320" y="376394"/>
                      <a:pt x="423320" y="376394"/>
                    </a:cubicBezTo>
                    <a:cubicBezTo>
                      <a:pt x="423320" y="376394"/>
                      <a:pt x="453921" y="386567"/>
                      <a:pt x="469221" y="371308"/>
                    </a:cubicBezTo>
                    <a:cubicBezTo>
                      <a:pt x="504923" y="340790"/>
                      <a:pt x="453921" y="310271"/>
                      <a:pt x="453921" y="310271"/>
                    </a:cubicBezTo>
                    <a:cubicBezTo>
                      <a:pt x="453921" y="310271"/>
                      <a:pt x="484522" y="335703"/>
                      <a:pt x="504923" y="289926"/>
                    </a:cubicBezTo>
                    <a:cubicBezTo>
                      <a:pt x="515123" y="264493"/>
                      <a:pt x="433520" y="218716"/>
                      <a:pt x="362116" y="193284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F2EEEC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baseline="30000"/>
              </a:p>
            </p:txBody>
          </p:sp>
        </p:grp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4811C87-D6DE-35A0-6AE1-C3E9FC04E58C}"/>
                </a:ext>
              </a:extLst>
            </p:cNvPr>
            <p:cNvSpPr/>
            <p:nvPr/>
          </p:nvSpPr>
          <p:spPr>
            <a:xfrm>
              <a:off x="7278928" y="3384486"/>
              <a:ext cx="805836" cy="681579"/>
            </a:xfrm>
            <a:custGeom>
              <a:avLst/>
              <a:gdLst>
                <a:gd name="connsiteX0" fmla="*/ 708932 w 805836"/>
                <a:gd name="connsiteY0" fmla="*/ 300098 h 681579"/>
                <a:gd name="connsiteX1" fmla="*/ 708932 w 805836"/>
                <a:gd name="connsiteY1" fmla="*/ 300098 h 681579"/>
                <a:gd name="connsiteX2" fmla="*/ 714033 w 805836"/>
                <a:gd name="connsiteY2" fmla="*/ 259407 h 681579"/>
                <a:gd name="connsiteX3" fmla="*/ 714033 w 805836"/>
                <a:gd name="connsiteY3" fmla="*/ 239061 h 681579"/>
                <a:gd name="connsiteX4" fmla="*/ 714033 w 805836"/>
                <a:gd name="connsiteY4" fmla="*/ 223802 h 681579"/>
                <a:gd name="connsiteX5" fmla="*/ 708932 w 805836"/>
                <a:gd name="connsiteY5" fmla="*/ 188197 h 681579"/>
                <a:gd name="connsiteX6" fmla="*/ 708932 w 805836"/>
                <a:gd name="connsiteY6" fmla="*/ 183111 h 681579"/>
                <a:gd name="connsiteX7" fmla="*/ 683431 w 805836"/>
                <a:gd name="connsiteY7" fmla="*/ 213629 h 681579"/>
                <a:gd name="connsiteX8" fmla="*/ 683431 w 805836"/>
                <a:gd name="connsiteY8" fmla="*/ 279753 h 681579"/>
                <a:gd name="connsiteX9" fmla="*/ 678331 w 805836"/>
                <a:gd name="connsiteY9" fmla="*/ 289925 h 681579"/>
                <a:gd name="connsiteX10" fmla="*/ 673231 w 805836"/>
                <a:gd name="connsiteY10" fmla="*/ 305185 h 681579"/>
                <a:gd name="connsiteX11" fmla="*/ 673231 w 805836"/>
                <a:gd name="connsiteY11" fmla="*/ 305185 h 681579"/>
                <a:gd name="connsiteX12" fmla="*/ 673231 w 805836"/>
                <a:gd name="connsiteY12" fmla="*/ 305185 h 681579"/>
                <a:gd name="connsiteX13" fmla="*/ 586527 w 805836"/>
                <a:gd name="connsiteY13" fmla="*/ 452691 h 681579"/>
                <a:gd name="connsiteX14" fmla="*/ 229510 w 805836"/>
                <a:gd name="connsiteY14" fmla="*/ 193284 h 681579"/>
                <a:gd name="connsiteX15" fmla="*/ 362116 w 805836"/>
                <a:gd name="connsiteY15" fmla="*/ 50864 h 681579"/>
                <a:gd name="connsiteX16" fmla="*/ 418219 w 805836"/>
                <a:gd name="connsiteY16" fmla="*/ 0 h 681579"/>
                <a:gd name="connsiteX17" fmla="*/ 397818 w 805836"/>
                <a:gd name="connsiteY17" fmla="*/ 5086 h 681579"/>
                <a:gd name="connsiteX18" fmla="*/ 198909 w 805836"/>
                <a:gd name="connsiteY18" fmla="*/ 183111 h 681579"/>
                <a:gd name="connsiteX19" fmla="*/ 0 w 805836"/>
                <a:gd name="connsiteY19" fmla="*/ 40691 h 681579"/>
                <a:gd name="connsiteX20" fmla="*/ 86704 w 805836"/>
                <a:gd name="connsiteY20" fmla="*/ 544246 h 681579"/>
                <a:gd name="connsiteX21" fmla="*/ 147907 w 805836"/>
                <a:gd name="connsiteY21" fmla="*/ 590024 h 681579"/>
                <a:gd name="connsiteX22" fmla="*/ 137706 w 805836"/>
                <a:gd name="connsiteY22" fmla="*/ 615456 h 681579"/>
                <a:gd name="connsiteX23" fmla="*/ 183608 w 805836"/>
                <a:gd name="connsiteY23" fmla="*/ 666320 h 681579"/>
                <a:gd name="connsiteX24" fmla="*/ 229510 w 805836"/>
                <a:gd name="connsiteY24" fmla="*/ 640888 h 681579"/>
                <a:gd name="connsiteX25" fmla="*/ 290713 w 805836"/>
                <a:gd name="connsiteY25" fmla="*/ 681579 h 681579"/>
                <a:gd name="connsiteX26" fmla="*/ 805837 w 805836"/>
                <a:gd name="connsiteY26" fmla="*/ 615456 h 681579"/>
                <a:gd name="connsiteX27" fmla="*/ 606928 w 805836"/>
                <a:gd name="connsiteY27" fmla="*/ 483209 h 681579"/>
                <a:gd name="connsiteX28" fmla="*/ 708932 w 805836"/>
                <a:gd name="connsiteY28" fmla="*/ 300098 h 681579"/>
                <a:gd name="connsiteX29" fmla="*/ 214210 w 805836"/>
                <a:gd name="connsiteY29" fmla="*/ 625629 h 681579"/>
                <a:gd name="connsiteX30" fmla="*/ 188709 w 805836"/>
                <a:gd name="connsiteY30" fmla="*/ 645974 h 681579"/>
                <a:gd name="connsiteX31" fmla="*/ 168308 w 805836"/>
                <a:gd name="connsiteY31" fmla="*/ 620542 h 681579"/>
                <a:gd name="connsiteX32" fmla="*/ 178508 w 805836"/>
                <a:gd name="connsiteY32" fmla="*/ 605283 h 681579"/>
                <a:gd name="connsiteX33" fmla="*/ 188709 w 805836"/>
                <a:gd name="connsiteY33" fmla="*/ 600197 h 681579"/>
                <a:gd name="connsiteX34" fmla="*/ 188709 w 805836"/>
                <a:gd name="connsiteY34" fmla="*/ 600197 h 681579"/>
                <a:gd name="connsiteX35" fmla="*/ 198909 w 805836"/>
                <a:gd name="connsiteY35" fmla="*/ 600197 h 681579"/>
                <a:gd name="connsiteX36" fmla="*/ 214210 w 805836"/>
                <a:gd name="connsiteY36" fmla="*/ 625629 h 681579"/>
                <a:gd name="connsiteX37" fmla="*/ 214210 w 805836"/>
                <a:gd name="connsiteY37" fmla="*/ 625629 h 68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805836" h="681579">
                  <a:moveTo>
                    <a:pt x="708932" y="300098"/>
                  </a:moveTo>
                  <a:lnTo>
                    <a:pt x="708932" y="300098"/>
                  </a:lnTo>
                  <a:cubicBezTo>
                    <a:pt x="714033" y="284839"/>
                    <a:pt x="714033" y="274666"/>
                    <a:pt x="714033" y="259407"/>
                  </a:cubicBezTo>
                  <a:cubicBezTo>
                    <a:pt x="714033" y="254321"/>
                    <a:pt x="714033" y="249234"/>
                    <a:pt x="714033" y="239061"/>
                  </a:cubicBezTo>
                  <a:cubicBezTo>
                    <a:pt x="714033" y="233975"/>
                    <a:pt x="714033" y="228889"/>
                    <a:pt x="714033" y="223802"/>
                  </a:cubicBezTo>
                  <a:cubicBezTo>
                    <a:pt x="714033" y="213629"/>
                    <a:pt x="708932" y="198370"/>
                    <a:pt x="708932" y="188197"/>
                  </a:cubicBezTo>
                  <a:cubicBezTo>
                    <a:pt x="708932" y="188197"/>
                    <a:pt x="708932" y="188197"/>
                    <a:pt x="708932" y="183111"/>
                  </a:cubicBezTo>
                  <a:cubicBezTo>
                    <a:pt x="698732" y="193284"/>
                    <a:pt x="693632" y="203456"/>
                    <a:pt x="683431" y="213629"/>
                  </a:cubicBezTo>
                  <a:cubicBezTo>
                    <a:pt x="688532" y="233975"/>
                    <a:pt x="688532" y="259407"/>
                    <a:pt x="683431" y="279753"/>
                  </a:cubicBezTo>
                  <a:cubicBezTo>
                    <a:pt x="683431" y="284839"/>
                    <a:pt x="683431" y="289925"/>
                    <a:pt x="678331" y="289925"/>
                  </a:cubicBezTo>
                  <a:cubicBezTo>
                    <a:pt x="678331" y="295012"/>
                    <a:pt x="678331" y="300098"/>
                    <a:pt x="673231" y="305185"/>
                  </a:cubicBezTo>
                  <a:cubicBezTo>
                    <a:pt x="673231" y="305185"/>
                    <a:pt x="673231" y="305185"/>
                    <a:pt x="673231" y="305185"/>
                  </a:cubicBezTo>
                  <a:lnTo>
                    <a:pt x="673231" y="305185"/>
                  </a:lnTo>
                  <a:cubicBezTo>
                    <a:pt x="652830" y="361135"/>
                    <a:pt x="617128" y="411999"/>
                    <a:pt x="586527" y="452691"/>
                  </a:cubicBezTo>
                  <a:lnTo>
                    <a:pt x="229510" y="193284"/>
                  </a:lnTo>
                  <a:cubicBezTo>
                    <a:pt x="265212" y="137333"/>
                    <a:pt x="311114" y="81383"/>
                    <a:pt x="362116" y="50864"/>
                  </a:cubicBezTo>
                  <a:cubicBezTo>
                    <a:pt x="377417" y="30518"/>
                    <a:pt x="397818" y="15259"/>
                    <a:pt x="418219" y="0"/>
                  </a:cubicBezTo>
                  <a:cubicBezTo>
                    <a:pt x="413119" y="0"/>
                    <a:pt x="408019" y="0"/>
                    <a:pt x="397818" y="5086"/>
                  </a:cubicBezTo>
                  <a:cubicBezTo>
                    <a:pt x="316215" y="25432"/>
                    <a:pt x="249911" y="101728"/>
                    <a:pt x="198909" y="183111"/>
                  </a:cubicBezTo>
                  <a:lnTo>
                    <a:pt x="0" y="40691"/>
                  </a:lnTo>
                  <a:lnTo>
                    <a:pt x="86704" y="544246"/>
                  </a:lnTo>
                  <a:lnTo>
                    <a:pt x="147907" y="590024"/>
                  </a:lnTo>
                  <a:cubicBezTo>
                    <a:pt x="142806" y="595110"/>
                    <a:pt x="137706" y="605283"/>
                    <a:pt x="137706" y="615456"/>
                  </a:cubicBezTo>
                  <a:cubicBezTo>
                    <a:pt x="137706" y="640888"/>
                    <a:pt x="153007" y="666320"/>
                    <a:pt x="183608" y="666320"/>
                  </a:cubicBezTo>
                  <a:cubicBezTo>
                    <a:pt x="204009" y="666320"/>
                    <a:pt x="219310" y="656147"/>
                    <a:pt x="229510" y="640888"/>
                  </a:cubicBezTo>
                  <a:lnTo>
                    <a:pt x="290713" y="681579"/>
                  </a:lnTo>
                  <a:lnTo>
                    <a:pt x="805837" y="615456"/>
                  </a:lnTo>
                  <a:lnTo>
                    <a:pt x="606928" y="483209"/>
                  </a:lnTo>
                  <a:cubicBezTo>
                    <a:pt x="647730" y="437431"/>
                    <a:pt x="693632" y="371308"/>
                    <a:pt x="708932" y="300098"/>
                  </a:cubicBezTo>
                  <a:close/>
                  <a:moveTo>
                    <a:pt x="214210" y="625629"/>
                  </a:moveTo>
                  <a:cubicBezTo>
                    <a:pt x="214210" y="640888"/>
                    <a:pt x="198909" y="645974"/>
                    <a:pt x="188709" y="645974"/>
                  </a:cubicBezTo>
                  <a:cubicBezTo>
                    <a:pt x="178508" y="645974"/>
                    <a:pt x="168308" y="635802"/>
                    <a:pt x="168308" y="620542"/>
                  </a:cubicBezTo>
                  <a:cubicBezTo>
                    <a:pt x="168308" y="615456"/>
                    <a:pt x="173408" y="610369"/>
                    <a:pt x="178508" y="605283"/>
                  </a:cubicBezTo>
                  <a:cubicBezTo>
                    <a:pt x="178508" y="605283"/>
                    <a:pt x="183608" y="600197"/>
                    <a:pt x="188709" y="600197"/>
                  </a:cubicBezTo>
                  <a:cubicBezTo>
                    <a:pt x="188709" y="600197"/>
                    <a:pt x="188709" y="600197"/>
                    <a:pt x="188709" y="600197"/>
                  </a:cubicBezTo>
                  <a:cubicBezTo>
                    <a:pt x="193809" y="600197"/>
                    <a:pt x="193809" y="600197"/>
                    <a:pt x="198909" y="600197"/>
                  </a:cubicBezTo>
                  <a:cubicBezTo>
                    <a:pt x="204009" y="600197"/>
                    <a:pt x="214210" y="610369"/>
                    <a:pt x="214210" y="625629"/>
                  </a:cubicBezTo>
                  <a:cubicBezTo>
                    <a:pt x="214210" y="625629"/>
                    <a:pt x="214210" y="625629"/>
                    <a:pt x="214210" y="62562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857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3838751-C8AB-D3BA-FDA5-A1C705967DED}"/>
                </a:ext>
              </a:extLst>
            </p:cNvPr>
            <p:cNvSpPr/>
            <p:nvPr/>
          </p:nvSpPr>
          <p:spPr>
            <a:xfrm>
              <a:off x="9080307" y="1343571"/>
              <a:ext cx="328560" cy="422172"/>
            </a:xfrm>
            <a:custGeom>
              <a:avLst/>
              <a:gdLst>
                <a:gd name="connsiteX0" fmla="*/ 325317 w 328560"/>
                <a:gd name="connsiteY0" fmla="*/ 71210 h 422172"/>
                <a:gd name="connsiteX1" fmla="*/ 325317 w 328560"/>
                <a:gd name="connsiteY1" fmla="*/ 66123 h 422172"/>
                <a:gd name="connsiteX2" fmla="*/ 233513 w 328560"/>
                <a:gd name="connsiteY2" fmla="*/ 0 h 422172"/>
                <a:gd name="connsiteX3" fmla="*/ 19303 w 328560"/>
                <a:gd name="connsiteY3" fmla="*/ 147506 h 422172"/>
                <a:gd name="connsiteX4" fmla="*/ 80506 w 328560"/>
                <a:gd name="connsiteY4" fmla="*/ 422172 h 422172"/>
                <a:gd name="connsiteX5" fmla="*/ 75406 w 328560"/>
                <a:gd name="connsiteY5" fmla="*/ 233975 h 422172"/>
                <a:gd name="connsiteX6" fmla="*/ 325317 w 328560"/>
                <a:gd name="connsiteY6" fmla="*/ 71210 h 422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560" h="422172">
                  <a:moveTo>
                    <a:pt x="325317" y="71210"/>
                  </a:moveTo>
                  <a:cubicBezTo>
                    <a:pt x="325317" y="71210"/>
                    <a:pt x="325317" y="66123"/>
                    <a:pt x="325317" y="66123"/>
                  </a:cubicBezTo>
                  <a:cubicBezTo>
                    <a:pt x="310016" y="25432"/>
                    <a:pt x="274315" y="0"/>
                    <a:pt x="233513" y="0"/>
                  </a:cubicBezTo>
                  <a:cubicBezTo>
                    <a:pt x="146809" y="0"/>
                    <a:pt x="55005" y="71210"/>
                    <a:pt x="19303" y="147506"/>
                  </a:cubicBezTo>
                  <a:cubicBezTo>
                    <a:pt x="-21499" y="244148"/>
                    <a:pt x="4002" y="356049"/>
                    <a:pt x="80506" y="422172"/>
                  </a:cubicBezTo>
                  <a:cubicBezTo>
                    <a:pt x="106007" y="361135"/>
                    <a:pt x="100907" y="295012"/>
                    <a:pt x="75406" y="233975"/>
                  </a:cubicBezTo>
                  <a:cubicBezTo>
                    <a:pt x="162109" y="239061"/>
                    <a:pt x="355918" y="193284"/>
                    <a:pt x="325317" y="71210"/>
                  </a:cubicBezTo>
                  <a:close/>
                </a:path>
              </a:pathLst>
            </a:custGeom>
            <a:solidFill>
              <a:schemeClr val="accent5"/>
            </a:solidFill>
            <a:ln w="38100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A0BF28E-514C-310E-4606-743A6D950B71}"/>
                </a:ext>
              </a:extLst>
            </p:cNvPr>
            <p:cNvSpPr/>
            <p:nvPr/>
          </p:nvSpPr>
          <p:spPr>
            <a:xfrm>
              <a:off x="9160813" y="1430040"/>
              <a:ext cx="359735" cy="383401"/>
            </a:xfrm>
            <a:custGeom>
              <a:avLst/>
              <a:gdLst>
                <a:gd name="connsiteX0" fmla="*/ 290714 w 359735"/>
                <a:gd name="connsiteY0" fmla="*/ 25432 h 383401"/>
                <a:gd name="connsiteX1" fmla="*/ 249912 w 359735"/>
                <a:gd name="connsiteY1" fmla="*/ 0 h 383401"/>
                <a:gd name="connsiteX2" fmla="*/ 0 w 359735"/>
                <a:gd name="connsiteY2" fmla="*/ 147506 h 383401"/>
                <a:gd name="connsiteX3" fmla="*/ 10201 w 359735"/>
                <a:gd name="connsiteY3" fmla="*/ 315358 h 383401"/>
                <a:gd name="connsiteX4" fmla="*/ 316215 w 359735"/>
                <a:gd name="connsiteY4" fmla="*/ 310271 h 383401"/>
                <a:gd name="connsiteX5" fmla="*/ 290714 w 359735"/>
                <a:gd name="connsiteY5" fmla="*/ 25432 h 38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9735" h="383401">
                  <a:moveTo>
                    <a:pt x="290714" y="25432"/>
                  </a:moveTo>
                  <a:cubicBezTo>
                    <a:pt x="275413" y="15259"/>
                    <a:pt x="265212" y="10173"/>
                    <a:pt x="249912" y="0"/>
                  </a:cubicBezTo>
                  <a:cubicBezTo>
                    <a:pt x="255012" y="111901"/>
                    <a:pt x="76504" y="147506"/>
                    <a:pt x="0" y="147506"/>
                  </a:cubicBezTo>
                  <a:cubicBezTo>
                    <a:pt x="20401" y="203456"/>
                    <a:pt x="25501" y="259407"/>
                    <a:pt x="10201" y="315358"/>
                  </a:cubicBezTo>
                  <a:cubicBezTo>
                    <a:pt x="81604" y="406913"/>
                    <a:pt x="234611" y="406913"/>
                    <a:pt x="316215" y="310271"/>
                  </a:cubicBezTo>
                  <a:cubicBezTo>
                    <a:pt x="382517" y="233975"/>
                    <a:pt x="372317" y="86469"/>
                    <a:pt x="290714" y="25432"/>
                  </a:cubicBezTo>
                  <a:close/>
                </a:path>
              </a:pathLst>
            </a:custGeom>
            <a:solidFill>
              <a:schemeClr val="accent1"/>
            </a:solidFill>
            <a:ln w="38100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E117AC1-DDD8-5ADC-3C58-880FB9FC7E5E}"/>
                </a:ext>
              </a:extLst>
            </p:cNvPr>
            <p:cNvSpPr/>
            <p:nvPr/>
          </p:nvSpPr>
          <p:spPr>
            <a:xfrm>
              <a:off x="7850053" y="1921751"/>
              <a:ext cx="2407309" cy="1624236"/>
            </a:xfrm>
            <a:custGeom>
              <a:avLst/>
              <a:gdLst>
                <a:gd name="connsiteX0" fmla="*/ 2101296 w 2407309"/>
                <a:gd name="connsiteY0" fmla="*/ 917225 h 1624236"/>
                <a:gd name="connsiteX1" fmla="*/ 1856485 w 2407309"/>
                <a:gd name="connsiteY1" fmla="*/ 505225 h 1624236"/>
                <a:gd name="connsiteX2" fmla="*/ 1805483 w 2407309"/>
                <a:gd name="connsiteY2" fmla="*/ 372979 h 1624236"/>
                <a:gd name="connsiteX3" fmla="*/ 1800382 w 2407309"/>
                <a:gd name="connsiteY3" fmla="*/ 357720 h 1624236"/>
                <a:gd name="connsiteX4" fmla="*/ 1677977 w 2407309"/>
                <a:gd name="connsiteY4" fmla="*/ 118658 h 1624236"/>
                <a:gd name="connsiteX5" fmla="*/ 1382163 w 2407309"/>
                <a:gd name="connsiteY5" fmla="*/ 22016 h 1624236"/>
                <a:gd name="connsiteX6" fmla="*/ 1366862 w 2407309"/>
                <a:gd name="connsiteY6" fmla="*/ 22016 h 1624236"/>
                <a:gd name="connsiteX7" fmla="*/ 744634 w 2407309"/>
                <a:gd name="connsiteY7" fmla="*/ 266164 h 1624236"/>
                <a:gd name="connsiteX8" fmla="*/ 0 w 2407309"/>
                <a:gd name="connsiteY8" fmla="*/ 1283447 h 1624236"/>
                <a:gd name="connsiteX9" fmla="*/ 336615 w 2407309"/>
                <a:gd name="connsiteY9" fmla="*/ 1583545 h 1624236"/>
                <a:gd name="connsiteX10" fmla="*/ 703832 w 2407309"/>
                <a:gd name="connsiteY10" fmla="*/ 1029126 h 1624236"/>
                <a:gd name="connsiteX11" fmla="*/ 948643 w 2407309"/>
                <a:gd name="connsiteY11" fmla="*/ 698509 h 1624236"/>
                <a:gd name="connsiteX12" fmla="*/ 892541 w 2407309"/>
                <a:gd name="connsiteY12" fmla="*/ 1018953 h 1624236"/>
                <a:gd name="connsiteX13" fmla="*/ 892541 w 2407309"/>
                <a:gd name="connsiteY13" fmla="*/ 1095249 h 1624236"/>
                <a:gd name="connsiteX14" fmla="*/ 1688177 w 2407309"/>
                <a:gd name="connsiteY14" fmla="*/ 1217323 h 1624236"/>
                <a:gd name="connsiteX15" fmla="*/ 1728979 w 2407309"/>
                <a:gd name="connsiteY15" fmla="*/ 1171546 h 1624236"/>
                <a:gd name="connsiteX16" fmla="*/ 1861585 w 2407309"/>
                <a:gd name="connsiteY16" fmla="*/ 1329224 h 1624236"/>
                <a:gd name="connsiteX17" fmla="*/ 2157398 w 2407309"/>
                <a:gd name="connsiteY17" fmla="*/ 1624236 h 1624236"/>
                <a:gd name="connsiteX18" fmla="*/ 2407310 w 2407309"/>
                <a:gd name="connsiteY18" fmla="*/ 1237669 h 1624236"/>
                <a:gd name="connsiteX19" fmla="*/ 2101296 w 2407309"/>
                <a:gd name="connsiteY19" fmla="*/ 917225 h 162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407309" h="1624236">
                  <a:moveTo>
                    <a:pt x="2101296" y="917225"/>
                  </a:moveTo>
                  <a:cubicBezTo>
                    <a:pt x="1999291" y="790065"/>
                    <a:pt x="1917688" y="652731"/>
                    <a:pt x="1856485" y="505225"/>
                  </a:cubicBezTo>
                  <a:cubicBezTo>
                    <a:pt x="1841184" y="464534"/>
                    <a:pt x="1820783" y="418756"/>
                    <a:pt x="1805483" y="372979"/>
                  </a:cubicBezTo>
                  <a:cubicBezTo>
                    <a:pt x="1805483" y="367892"/>
                    <a:pt x="1805483" y="362806"/>
                    <a:pt x="1800382" y="357720"/>
                  </a:cubicBezTo>
                  <a:cubicBezTo>
                    <a:pt x="1779981" y="266164"/>
                    <a:pt x="1739179" y="184782"/>
                    <a:pt x="1677977" y="118658"/>
                  </a:cubicBezTo>
                  <a:cubicBezTo>
                    <a:pt x="1601473" y="42362"/>
                    <a:pt x="1489268" y="6757"/>
                    <a:pt x="1382163" y="22016"/>
                  </a:cubicBezTo>
                  <a:lnTo>
                    <a:pt x="1366862" y="22016"/>
                  </a:lnTo>
                  <a:cubicBezTo>
                    <a:pt x="1152653" y="-49193"/>
                    <a:pt x="928242" y="57621"/>
                    <a:pt x="744634" y="266164"/>
                  </a:cubicBezTo>
                  <a:cubicBezTo>
                    <a:pt x="469221" y="586608"/>
                    <a:pt x="219310" y="922311"/>
                    <a:pt x="0" y="1283447"/>
                  </a:cubicBezTo>
                  <a:cubicBezTo>
                    <a:pt x="56102" y="1354656"/>
                    <a:pt x="214210" y="1512335"/>
                    <a:pt x="336615" y="1583545"/>
                  </a:cubicBezTo>
                  <a:cubicBezTo>
                    <a:pt x="474321" y="1364829"/>
                    <a:pt x="576326" y="1196978"/>
                    <a:pt x="703832" y="1029126"/>
                  </a:cubicBezTo>
                  <a:cubicBezTo>
                    <a:pt x="790536" y="912138"/>
                    <a:pt x="867040" y="805324"/>
                    <a:pt x="948643" y="698509"/>
                  </a:cubicBezTo>
                  <a:cubicBezTo>
                    <a:pt x="928242" y="805324"/>
                    <a:pt x="907841" y="912138"/>
                    <a:pt x="892541" y="1018953"/>
                  </a:cubicBezTo>
                  <a:cubicBezTo>
                    <a:pt x="887441" y="1044385"/>
                    <a:pt x="887441" y="1069817"/>
                    <a:pt x="892541" y="1095249"/>
                  </a:cubicBezTo>
                  <a:cubicBezTo>
                    <a:pt x="912942" y="1146114"/>
                    <a:pt x="1530070" y="1288533"/>
                    <a:pt x="1688177" y="1217323"/>
                  </a:cubicBezTo>
                  <a:cubicBezTo>
                    <a:pt x="1708578" y="1207150"/>
                    <a:pt x="1718778" y="1191891"/>
                    <a:pt x="1728979" y="1171546"/>
                  </a:cubicBezTo>
                  <a:cubicBezTo>
                    <a:pt x="1769781" y="1222410"/>
                    <a:pt x="1815683" y="1278360"/>
                    <a:pt x="1861585" y="1329224"/>
                  </a:cubicBezTo>
                  <a:cubicBezTo>
                    <a:pt x="1917688" y="1390261"/>
                    <a:pt x="2121697" y="1598804"/>
                    <a:pt x="2157398" y="1624236"/>
                  </a:cubicBezTo>
                  <a:cubicBezTo>
                    <a:pt x="2218602" y="1547940"/>
                    <a:pt x="2381809" y="1293619"/>
                    <a:pt x="2407310" y="1237669"/>
                  </a:cubicBezTo>
                  <a:cubicBezTo>
                    <a:pt x="2392010" y="1252928"/>
                    <a:pt x="2121697" y="942657"/>
                    <a:pt x="2101296" y="917225"/>
                  </a:cubicBezTo>
                  <a:close/>
                </a:path>
              </a:pathLst>
            </a:custGeom>
            <a:solidFill>
              <a:schemeClr val="accent1"/>
            </a:solidFill>
            <a:ln w="38100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A935443-6A2E-5E98-E519-8869D65BA1AD}"/>
                </a:ext>
              </a:extLst>
            </p:cNvPr>
            <p:cNvSpPr/>
            <p:nvPr/>
          </p:nvSpPr>
          <p:spPr>
            <a:xfrm>
              <a:off x="7518538" y="3047519"/>
              <a:ext cx="2609281" cy="2742588"/>
            </a:xfrm>
            <a:custGeom>
              <a:avLst/>
              <a:gdLst>
                <a:gd name="connsiteX0" fmla="*/ 2055394 w 2609281"/>
                <a:gd name="connsiteY0" fmla="*/ 142420 h 2742588"/>
                <a:gd name="connsiteX1" fmla="*/ 2029893 w 2609281"/>
                <a:gd name="connsiteY1" fmla="*/ 81383 h 2742588"/>
                <a:gd name="connsiteX2" fmla="*/ 2019692 w 2609281"/>
                <a:gd name="connsiteY2" fmla="*/ 91555 h 2742588"/>
                <a:gd name="connsiteX3" fmla="*/ 1280158 w 2609281"/>
                <a:gd name="connsiteY3" fmla="*/ 0 h 2742588"/>
                <a:gd name="connsiteX4" fmla="*/ 1254657 w 2609281"/>
                <a:gd name="connsiteY4" fmla="*/ 30518 h 2742588"/>
                <a:gd name="connsiteX5" fmla="*/ 1111851 w 2609281"/>
                <a:gd name="connsiteY5" fmla="*/ 554419 h 2742588"/>
                <a:gd name="connsiteX6" fmla="*/ 1111851 w 2609281"/>
                <a:gd name="connsiteY6" fmla="*/ 625629 h 2742588"/>
                <a:gd name="connsiteX7" fmla="*/ 1014946 w 2609281"/>
                <a:gd name="connsiteY7" fmla="*/ 1154615 h 2742588"/>
                <a:gd name="connsiteX8" fmla="*/ 0 w 2609281"/>
                <a:gd name="connsiteY8" fmla="*/ 1922664 h 2742588"/>
                <a:gd name="connsiteX9" fmla="*/ 280513 w 2609281"/>
                <a:gd name="connsiteY9" fmla="*/ 2375354 h 2742588"/>
                <a:gd name="connsiteX10" fmla="*/ 1239356 w 2609281"/>
                <a:gd name="connsiteY10" fmla="*/ 1698862 h 2742588"/>
                <a:gd name="connsiteX11" fmla="*/ 1535170 w 2609281"/>
                <a:gd name="connsiteY11" fmla="*/ 1408936 h 2742588"/>
                <a:gd name="connsiteX12" fmla="*/ 1713678 w 2609281"/>
                <a:gd name="connsiteY12" fmla="*/ 1027455 h 2742588"/>
                <a:gd name="connsiteX13" fmla="*/ 1881986 w 2609281"/>
                <a:gd name="connsiteY13" fmla="*/ 1174961 h 2742588"/>
                <a:gd name="connsiteX14" fmla="*/ 2070695 w 2609281"/>
                <a:gd name="connsiteY14" fmla="*/ 1398763 h 2742588"/>
                <a:gd name="connsiteX15" fmla="*/ 2055394 w 2609281"/>
                <a:gd name="connsiteY15" fmla="*/ 1764985 h 2742588"/>
                <a:gd name="connsiteX16" fmla="*/ 1978890 w 2609281"/>
                <a:gd name="connsiteY16" fmla="*/ 2721231 h 2742588"/>
                <a:gd name="connsiteX17" fmla="*/ 2499114 w 2609281"/>
                <a:gd name="connsiteY17" fmla="*/ 2721231 h 2742588"/>
                <a:gd name="connsiteX18" fmla="*/ 2606219 w 2609281"/>
                <a:gd name="connsiteY18" fmla="*/ 1271603 h 2742588"/>
                <a:gd name="connsiteX19" fmla="*/ 2055394 w 2609281"/>
                <a:gd name="connsiteY19" fmla="*/ 142420 h 274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9281" h="2742588">
                  <a:moveTo>
                    <a:pt x="2055394" y="142420"/>
                  </a:moveTo>
                  <a:cubicBezTo>
                    <a:pt x="2050294" y="116987"/>
                    <a:pt x="2040093" y="96642"/>
                    <a:pt x="2029893" y="81383"/>
                  </a:cubicBezTo>
                  <a:cubicBezTo>
                    <a:pt x="2024792" y="86469"/>
                    <a:pt x="2024792" y="86469"/>
                    <a:pt x="2019692" y="91555"/>
                  </a:cubicBezTo>
                  <a:cubicBezTo>
                    <a:pt x="1887086" y="152592"/>
                    <a:pt x="1438266" y="61037"/>
                    <a:pt x="1280158" y="0"/>
                  </a:cubicBezTo>
                  <a:cubicBezTo>
                    <a:pt x="1269958" y="10173"/>
                    <a:pt x="1264858" y="20346"/>
                    <a:pt x="1254657" y="30518"/>
                  </a:cubicBezTo>
                  <a:cubicBezTo>
                    <a:pt x="1147553" y="183111"/>
                    <a:pt x="1096550" y="366222"/>
                    <a:pt x="1111851" y="554419"/>
                  </a:cubicBezTo>
                  <a:cubicBezTo>
                    <a:pt x="1116951" y="579851"/>
                    <a:pt x="1116951" y="600197"/>
                    <a:pt x="1111851" y="625629"/>
                  </a:cubicBezTo>
                  <a:cubicBezTo>
                    <a:pt x="1045548" y="844344"/>
                    <a:pt x="1055748" y="1098665"/>
                    <a:pt x="1014946" y="1154615"/>
                  </a:cubicBezTo>
                  <a:cubicBezTo>
                    <a:pt x="831338" y="1398763"/>
                    <a:pt x="652830" y="1459800"/>
                    <a:pt x="0" y="1922664"/>
                  </a:cubicBezTo>
                  <a:cubicBezTo>
                    <a:pt x="25501" y="1968441"/>
                    <a:pt x="178508" y="2232935"/>
                    <a:pt x="280513" y="2375354"/>
                  </a:cubicBezTo>
                  <a:cubicBezTo>
                    <a:pt x="606928" y="2156639"/>
                    <a:pt x="923142" y="1932837"/>
                    <a:pt x="1239356" y="1698862"/>
                  </a:cubicBezTo>
                  <a:cubicBezTo>
                    <a:pt x="1341361" y="1622566"/>
                    <a:pt x="1473968" y="1525924"/>
                    <a:pt x="1535170" y="1408936"/>
                  </a:cubicBezTo>
                  <a:cubicBezTo>
                    <a:pt x="1601473" y="1286863"/>
                    <a:pt x="1662676" y="1159702"/>
                    <a:pt x="1713678" y="1027455"/>
                  </a:cubicBezTo>
                  <a:cubicBezTo>
                    <a:pt x="1764681" y="1078319"/>
                    <a:pt x="1820783" y="1129183"/>
                    <a:pt x="1881986" y="1174961"/>
                  </a:cubicBezTo>
                  <a:cubicBezTo>
                    <a:pt x="1953389" y="1241085"/>
                    <a:pt x="2019692" y="1317381"/>
                    <a:pt x="2070695" y="1398763"/>
                  </a:cubicBezTo>
                  <a:cubicBezTo>
                    <a:pt x="2096196" y="1444541"/>
                    <a:pt x="2060494" y="1719208"/>
                    <a:pt x="2055394" y="1764985"/>
                  </a:cubicBezTo>
                  <a:cubicBezTo>
                    <a:pt x="2029893" y="2029479"/>
                    <a:pt x="2029893" y="2243108"/>
                    <a:pt x="1978890" y="2721231"/>
                  </a:cubicBezTo>
                  <a:cubicBezTo>
                    <a:pt x="1973790" y="2756835"/>
                    <a:pt x="2397110" y="2741576"/>
                    <a:pt x="2499114" y="2721231"/>
                  </a:cubicBezTo>
                  <a:cubicBezTo>
                    <a:pt x="2539916" y="2349922"/>
                    <a:pt x="2626620" y="1429282"/>
                    <a:pt x="2606219" y="1271603"/>
                  </a:cubicBezTo>
                  <a:cubicBezTo>
                    <a:pt x="2590918" y="1169875"/>
                    <a:pt x="2126797" y="371308"/>
                    <a:pt x="2055394" y="142420"/>
                  </a:cubicBezTo>
                  <a:close/>
                </a:path>
              </a:pathLst>
            </a:custGeom>
            <a:noFill/>
            <a:ln w="38100" cap="rnd">
              <a:solidFill>
                <a:srgbClr val="F2EEEC"/>
              </a:solidFill>
              <a:prstDash val="solid"/>
              <a:bevel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grpSp>
          <p:nvGrpSpPr>
            <p:cNvPr id="14" name="Графический объект 7">
              <a:extLst>
                <a:ext uri="{FF2B5EF4-FFF2-40B4-BE49-F238E27FC236}">
                  <a16:creationId xmlns:a16="http://schemas.microsoft.com/office/drawing/2014/main" id="{326485A8-0FC1-EAE2-B604-4A8AE3CEBA3E}"/>
                </a:ext>
              </a:extLst>
            </p:cNvPr>
            <p:cNvGrpSpPr/>
            <p:nvPr/>
          </p:nvGrpSpPr>
          <p:grpSpPr>
            <a:xfrm>
              <a:off x="7176823" y="5036306"/>
              <a:ext cx="3149946" cy="1169874"/>
              <a:chOff x="7176823" y="5036306"/>
              <a:chExt cx="3149946" cy="1169874"/>
            </a:xfrm>
            <a:noFill/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2132521E-2034-FC07-B007-3E083C35A1CF}"/>
                  </a:ext>
                </a:extLst>
              </p:cNvPr>
              <p:cNvSpPr/>
              <p:nvPr/>
            </p:nvSpPr>
            <p:spPr>
              <a:xfrm>
                <a:off x="7176823" y="5036306"/>
                <a:ext cx="591626" cy="794269"/>
              </a:xfrm>
              <a:custGeom>
                <a:avLst/>
                <a:gdLst>
                  <a:gd name="connsiteX0" fmla="*/ 525324 w 591626"/>
                  <a:gd name="connsiteY0" fmla="*/ 528987 h 794269"/>
                  <a:gd name="connsiteX1" fmla="*/ 591627 w 591626"/>
                  <a:gd name="connsiteY1" fmla="*/ 330617 h 794269"/>
                  <a:gd name="connsiteX2" fmla="*/ 387618 w 591626"/>
                  <a:gd name="connsiteY2" fmla="*/ 0 h 794269"/>
                  <a:gd name="connsiteX3" fmla="*/ 255012 w 591626"/>
                  <a:gd name="connsiteY3" fmla="*/ 30518 h 794269"/>
                  <a:gd name="connsiteX4" fmla="*/ 0 w 591626"/>
                  <a:gd name="connsiteY4" fmla="*/ 137333 h 794269"/>
                  <a:gd name="connsiteX5" fmla="*/ 382517 w 591626"/>
                  <a:gd name="connsiteY5" fmla="*/ 712098 h 794269"/>
                  <a:gd name="connsiteX6" fmla="*/ 499823 w 591626"/>
                  <a:gd name="connsiteY6" fmla="*/ 793480 h 794269"/>
                  <a:gd name="connsiteX7" fmla="*/ 555925 w 591626"/>
                  <a:gd name="connsiteY7" fmla="*/ 701925 h 794269"/>
                  <a:gd name="connsiteX8" fmla="*/ 530424 w 591626"/>
                  <a:gd name="connsiteY8" fmla="*/ 590024 h 794269"/>
                  <a:gd name="connsiteX9" fmla="*/ 525324 w 591626"/>
                  <a:gd name="connsiteY9" fmla="*/ 528987 h 794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1626" h="794269">
                    <a:moveTo>
                      <a:pt x="525324" y="528987"/>
                    </a:moveTo>
                    <a:cubicBezTo>
                      <a:pt x="515123" y="462863"/>
                      <a:pt x="545725" y="396740"/>
                      <a:pt x="591627" y="330617"/>
                    </a:cubicBezTo>
                    <a:cubicBezTo>
                      <a:pt x="520224" y="223802"/>
                      <a:pt x="438620" y="86469"/>
                      <a:pt x="387618" y="0"/>
                    </a:cubicBezTo>
                    <a:cubicBezTo>
                      <a:pt x="346816" y="15259"/>
                      <a:pt x="300914" y="30518"/>
                      <a:pt x="255012" y="30518"/>
                    </a:cubicBezTo>
                    <a:cubicBezTo>
                      <a:pt x="147907" y="35605"/>
                      <a:pt x="0" y="137333"/>
                      <a:pt x="0" y="137333"/>
                    </a:cubicBezTo>
                    <a:lnTo>
                      <a:pt x="382517" y="712098"/>
                    </a:lnTo>
                    <a:cubicBezTo>
                      <a:pt x="382517" y="712098"/>
                      <a:pt x="448820" y="803653"/>
                      <a:pt x="499823" y="793480"/>
                    </a:cubicBezTo>
                    <a:cubicBezTo>
                      <a:pt x="535525" y="778221"/>
                      <a:pt x="561026" y="742616"/>
                      <a:pt x="555925" y="701925"/>
                    </a:cubicBezTo>
                    <a:cubicBezTo>
                      <a:pt x="550825" y="661234"/>
                      <a:pt x="545725" y="625629"/>
                      <a:pt x="530424" y="590024"/>
                    </a:cubicBezTo>
                    <a:cubicBezTo>
                      <a:pt x="525324" y="569678"/>
                      <a:pt x="525324" y="549333"/>
                      <a:pt x="525324" y="528987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F2EEEC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baseline="30000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30C543D-39CB-65CC-3E6E-6744C8357069}"/>
                  </a:ext>
                </a:extLst>
              </p:cNvPr>
              <p:cNvSpPr/>
              <p:nvPr/>
            </p:nvSpPr>
            <p:spPr>
              <a:xfrm>
                <a:off x="9544303" y="5773836"/>
                <a:ext cx="782465" cy="432345"/>
              </a:xfrm>
              <a:custGeom>
                <a:avLst/>
                <a:gdLst>
                  <a:gd name="connsiteX0" fmla="*/ 738561 w 782465"/>
                  <a:gd name="connsiteY0" fmla="*/ 284839 h 432345"/>
                  <a:gd name="connsiteX1" fmla="*/ 585554 w 782465"/>
                  <a:gd name="connsiteY1" fmla="*/ 233975 h 432345"/>
                  <a:gd name="connsiteX2" fmla="*/ 422347 w 782465"/>
                  <a:gd name="connsiteY2" fmla="*/ 91556 h 432345"/>
                  <a:gd name="connsiteX3" fmla="*/ 422347 w 782465"/>
                  <a:gd name="connsiteY3" fmla="*/ 0 h 432345"/>
                  <a:gd name="connsiteX4" fmla="*/ 70431 w 782465"/>
                  <a:gd name="connsiteY4" fmla="*/ 15259 h 432345"/>
                  <a:gd name="connsiteX5" fmla="*/ 29629 w 782465"/>
                  <a:gd name="connsiteY5" fmla="*/ 193284 h 432345"/>
                  <a:gd name="connsiteX6" fmla="*/ 14328 w 782465"/>
                  <a:gd name="connsiteY6" fmla="*/ 432345 h 432345"/>
                  <a:gd name="connsiteX7" fmla="*/ 646757 w 782465"/>
                  <a:gd name="connsiteY7" fmla="*/ 432345 h 432345"/>
                  <a:gd name="connsiteX8" fmla="*/ 779363 w 782465"/>
                  <a:gd name="connsiteY8" fmla="*/ 381481 h 432345"/>
                  <a:gd name="connsiteX9" fmla="*/ 738561 w 782465"/>
                  <a:gd name="connsiteY9" fmla="*/ 284839 h 432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2465" h="432345">
                    <a:moveTo>
                      <a:pt x="738561" y="284839"/>
                    </a:moveTo>
                    <a:cubicBezTo>
                      <a:pt x="707960" y="264494"/>
                      <a:pt x="621256" y="249234"/>
                      <a:pt x="585554" y="233975"/>
                    </a:cubicBezTo>
                    <a:cubicBezTo>
                      <a:pt x="565153" y="228889"/>
                      <a:pt x="432547" y="198370"/>
                      <a:pt x="422347" y="91556"/>
                    </a:cubicBezTo>
                    <a:cubicBezTo>
                      <a:pt x="422347" y="71210"/>
                      <a:pt x="422347" y="40691"/>
                      <a:pt x="422347" y="0"/>
                    </a:cubicBezTo>
                    <a:cubicBezTo>
                      <a:pt x="330543" y="10173"/>
                      <a:pt x="177536" y="15259"/>
                      <a:pt x="70431" y="15259"/>
                    </a:cubicBezTo>
                    <a:cubicBezTo>
                      <a:pt x="65331" y="76296"/>
                      <a:pt x="55130" y="132247"/>
                      <a:pt x="29629" y="193284"/>
                    </a:cubicBezTo>
                    <a:cubicBezTo>
                      <a:pt x="-26474" y="345876"/>
                      <a:pt x="14328" y="432345"/>
                      <a:pt x="14328" y="432345"/>
                    </a:cubicBezTo>
                    <a:lnTo>
                      <a:pt x="646757" y="432345"/>
                    </a:lnTo>
                    <a:cubicBezTo>
                      <a:pt x="646757" y="432345"/>
                      <a:pt x="758962" y="427259"/>
                      <a:pt x="779363" y="381481"/>
                    </a:cubicBezTo>
                    <a:cubicBezTo>
                      <a:pt x="789564" y="345876"/>
                      <a:pt x="774263" y="305185"/>
                      <a:pt x="738561" y="284839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F2EEEC"/>
                </a:solidFill>
                <a:prstDash val="solid"/>
                <a:bevel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baseline="30000"/>
              </a:p>
            </p:txBody>
          </p:sp>
        </p:grp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967DB57-2B21-8043-73E7-8EC448A4A703}"/>
                </a:ext>
              </a:extLst>
            </p:cNvPr>
            <p:cNvSpPr/>
            <p:nvPr/>
          </p:nvSpPr>
          <p:spPr>
            <a:xfrm>
              <a:off x="9558631" y="2340508"/>
              <a:ext cx="96904" cy="798566"/>
            </a:xfrm>
            <a:custGeom>
              <a:avLst/>
              <a:gdLst>
                <a:gd name="connsiteX0" fmla="*/ 10200 w 96904"/>
                <a:gd name="connsiteY0" fmla="*/ 798567 h 798566"/>
                <a:gd name="connsiteX1" fmla="*/ 10200 w 96904"/>
                <a:gd name="connsiteY1" fmla="*/ 798567 h 798566"/>
                <a:gd name="connsiteX2" fmla="*/ 0 w 96904"/>
                <a:gd name="connsiteY2" fmla="*/ 783308 h 798566"/>
                <a:gd name="connsiteX3" fmla="*/ 76504 w 96904"/>
                <a:gd name="connsiteY3" fmla="*/ 10173 h 798566"/>
                <a:gd name="connsiteX4" fmla="*/ 86704 w 96904"/>
                <a:gd name="connsiteY4" fmla="*/ 0 h 798566"/>
                <a:gd name="connsiteX5" fmla="*/ 86704 w 96904"/>
                <a:gd name="connsiteY5" fmla="*/ 0 h 798566"/>
                <a:gd name="connsiteX6" fmla="*/ 86704 w 96904"/>
                <a:gd name="connsiteY6" fmla="*/ 0 h 798566"/>
                <a:gd name="connsiteX7" fmla="*/ 96905 w 96904"/>
                <a:gd name="connsiteY7" fmla="*/ 10173 h 798566"/>
                <a:gd name="connsiteX8" fmla="*/ 20401 w 96904"/>
                <a:gd name="connsiteY8" fmla="*/ 788394 h 798566"/>
                <a:gd name="connsiteX9" fmla="*/ 10200 w 96904"/>
                <a:gd name="connsiteY9" fmla="*/ 798567 h 79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904" h="798566">
                  <a:moveTo>
                    <a:pt x="10200" y="798567"/>
                  </a:moveTo>
                  <a:lnTo>
                    <a:pt x="10200" y="798567"/>
                  </a:lnTo>
                  <a:cubicBezTo>
                    <a:pt x="0" y="798567"/>
                    <a:pt x="0" y="788394"/>
                    <a:pt x="0" y="783308"/>
                  </a:cubicBezTo>
                  <a:cubicBezTo>
                    <a:pt x="51002" y="579851"/>
                    <a:pt x="76504" y="335703"/>
                    <a:pt x="76504" y="10173"/>
                  </a:cubicBezTo>
                  <a:cubicBezTo>
                    <a:pt x="76504" y="5087"/>
                    <a:pt x="81604" y="0"/>
                    <a:pt x="86704" y="0"/>
                  </a:cubicBezTo>
                  <a:cubicBezTo>
                    <a:pt x="86704" y="0"/>
                    <a:pt x="86704" y="0"/>
                    <a:pt x="86704" y="0"/>
                  </a:cubicBezTo>
                  <a:lnTo>
                    <a:pt x="86704" y="0"/>
                  </a:lnTo>
                  <a:cubicBezTo>
                    <a:pt x="91804" y="0"/>
                    <a:pt x="96905" y="5087"/>
                    <a:pt x="96905" y="10173"/>
                  </a:cubicBezTo>
                  <a:cubicBezTo>
                    <a:pt x="96905" y="335703"/>
                    <a:pt x="76504" y="584937"/>
                    <a:pt x="20401" y="788394"/>
                  </a:cubicBezTo>
                  <a:cubicBezTo>
                    <a:pt x="20401" y="793480"/>
                    <a:pt x="15300" y="798567"/>
                    <a:pt x="10200" y="798567"/>
                  </a:cubicBezTo>
                  <a:close/>
                </a:path>
              </a:pathLst>
            </a:custGeom>
            <a:solidFill>
              <a:srgbClr val="3D4040"/>
            </a:solidFill>
            <a:ln w="5097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84CFEE1-4AC4-123A-F6A5-2943847EB108}"/>
                </a:ext>
              </a:extLst>
            </p:cNvPr>
            <p:cNvSpPr/>
            <p:nvPr/>
          </p:nvSpPr>
          <p:spPr>
            <a:xfrm>
              <a:off x="8181569" y="2296002"/>
              <a:ext cx="891265" cy="1229640"/>
            </a:xfrm>
            <a:custGeom>
              <a:avLst/>
              <a:gdLst>
                <a:gd name="connsiteX0" fmla="*/ 10200 w 891265"/>
                <a:gd name="connsiteY0" fmla="*/ 1229640 h 1229640"/>
                <a:gd name="connsiteX1" fmla="*/ 5100 w 891265"/>
                <a:gd name="connsiteY1" fmla="*/ 1229640 h 1229640"/>
                <a:gd name="connsiteX2" fmla="*/ 0 w 891265"/>
                <a:gd name="connsiteY2" fmla="*/ 1214381 h 1229640"/>
                <a:gd name="connsiteX3" fmla="*/ 0 w 891265"/>
                <a:gd name="connsiteY3" fmla="*/ 1214381 h 1229640"/>
                <a:gd name="connsiteX4" fmla="*/ 872140 w 891265"/>
                <a:gd name="connsiteY4" fmla="*/ 3815 h 1229640"/>
                <a:gd name="connsiteX5" fmla="*/ 887441 w 891265"/>
                <a:gd name="connsiteY5" fmla="*/ 3815 h 1229640"/>
                <a:gd name="connsiteX6" fmla="*/ 887441 w 891265"/>
                <a:gd name="connsiteY6" fmla="*/ 19074 h 1229640"/>
                <a:gd name="connsiteX7" fmla="*/ 887441 w 891265"/>
                <a:gd name="connsiteY7" fmla="*/ 19074 h 1229640"/>
                <a:gd name="connsiteX8" fmla="*/ 20401 w 891265"/>
                <a:gd name="connsiteY8" fmla="*/ 1229640 h 1229640"/>
                <a:gd name="connsiteX9" fmla="*/ 10200 w 891265"/>
                <a:gd name="connsiteY9" fmla="*/ 1229640 h 122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1265" h="1229640">
                  <a:moveTo>
                    <a:pt x="10200" y="1229640"/>
                  </a:moveTo>
                  <a:cubicBezTo>
                    <a:pt x="10200" y="1229640"/>
                    <a:pt x="5100" y="1229640"/>
                    <a:pt x="5100" y="1229640"/>
                  </a:cubicBezTo>
                  <a:cubicBezTo>
                    <a:pt x="0" y="1224554"/>
                    <a:pt x="0" y="1219467"/>
                    <a:pt x="0" y="1214381"/>
                  </a:cubicBezTo>
                  <a:cubicBezTo>
                    <a:pt x="0" y="1214381"/>
                    <a:pt x="0" y="1214381"/>
                    <a:pt x="0" y="1214381"/>
                  </a:cubicBezTo>
                  <a:cubicBezTo>
                    <a:pt x="255012" y="787122"/>
                    <a:pt x="545725" y="380209"/>
                    <a:pt x="872140" y="3815"/>
                  </a:cubicBezTo>
                  <a:cubicBezTo>
                    <a:pt x="877240" y="-1272"/>
                    <a:pt x="882340" y="-1272"/>
                    <a:pt x="887441" y="3815"/>
                  </a:cubicBezTo>
                  <a:cubicBezTo>
                    <a:pt x="892541" y="8901"/>
                    <a:pt x="892541" y="13988"/>
                    <a:pt x="887441" y="19074"/>
                  </a:cubicBezTo>
                  <a:cubicBezTo>
                    <a:pt x="887441" y="19074"/>
                    <a:pt x="887441" y="19074"/>
                    <a:pt x="887441" y="19074"/>
                  </a:cubicBezTo>
                  <a:cubicBezTo>
                    <a:pt x="561026" y="395469"/>
                    <a:pt x="270312" y="802382"/>
                    <a:pt x="20401" y="1229640"/>
                  </a:cubicBezTo>
                  <a:cubicBezTo>
                    <a:pt x="15300" y="1224554"/>
                    <a:pt x="15300" y="1229640"/>
                    <a:pt x="10200" y="1229640"/>
                  </a:cubicBezTo>
                  <a:close/>
                </a:path>
              </a:pathLst>
            </a:custGeom>
            <a:solidFill>
              <a:srgbClr val="3D4040"/>
            </a:solidFill>
            <a:ln w="5097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43760CF-6990-F634-63D2-739DC2FE7BA6}"/>
                </a:ext>
              </a:extLst>
            </p:cNvPr>
            <p:cNvSpPr/>
            <p:nvPr/>
          </p:nvSpPr>
          <p:spPr>
            <a:xfrm>
              <a:off x="9036295" y="3474778"/>
              <a:ext cx="371442" cy="996936"/>
            </a:xfrm>
            <a:custGeom>
              <a:avLst/>
              <a:gdLst>
                <a:gd name="connsiteX0" fmla="*/ 364229 w 371442"/>
                <a:gd name="connsiteY0" fmla="*/ 0 h 996936"/>
                <a:gd name="connsiteX1" fmla="*/ 348929 w 371442"/>
                <a:gd name="connsiteY1" fmla="*/ 10173 h 996936"/>
                <a:gd name="connsiteX2" fmla="*/ 2113 w 371442"/>
                <a:gd name="connsiteY2" fmla="*/ 981677 h 996936"/>
                <a:gd name="connsiteX3" fmla="*/ 7213 w 371442"/>
                <a:gd name="connsiteY3" fmla="*/ 996937 h 996936"/>
                <a:gd name="connsiteX4" fmla="*/ 7213 w 371442"/>
                <a:gd name="connsiteY4" fmla="*/ 996937 h 996936"/>
                <a:gd name="connsiteX5" fmla="*/ 12313 w 371442"/>
                <a:gd name="connsiteY5" fmla="*/ 996937 h 996936"/>
                <a:gd name="connsiteX6" fmla="*/ 22514 w 371442"/>
                <a:gd name="connsiteY6" fmla="*/ 991850 h 996936"/>
                <a:gd name="connsiteX7" fmla="*/ 369330 w 371442"/>
                <a:gd name="connsiteY7" fmla="*/ 10173 h 996936"/>
                <a:gd name="connsiteX8" fmla="*/ 364229 w 371442"/>
                <a:gd name="connsiteY8" fmla="*/ 0 h 99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442" h="996936">
                  <a:moveTo>
                    <a:pt x="364229" y="0"/>
                  </a:moveTo>
                  <a:cubicBezTo>
                    <a:pt x="359129" y="0"/>
                    <a:pt x="354029" y="5086"/>
                    <a:pt x="348929" y="10173"/>
                  </a:cubicBezTo>
                  <a:cubicBezTo>
                    <a:pt x="277525" y="396740"/>
                    <a:pt x="185721" y="620542"/>
                    <a:pt x="2113" y="981677"/>
                  </a:cubicBezTo>
                  <a:cubicBezTo>
                    <a:pt x="-2988" y="986764"/>
                    <a:pt x="2113" y="996937"/>
                    <a:pt x="7213" y="996937"/>
                  </a:cubicBezTo>
                  <a:cubicBezTo>
                    <a:pt x="7213" y="996937"/>
                    <a:pt x="7213" y="996937"/>
                    <a:pt x="7213" y="996937"/>
                  </a:cubicBezTo>
                  <a:cubicBezTo>
                    <a:pt x="7213" y="996937"/>
                    <a:pt x="12313" y="996937"/>
                    <a:pt x="12313" y="996937"/>
                  </a:cubicBezTo>
                  <a:cubicBezTo>
                    <a:pt x="17413" y="996937"/>
                    <a:pt x="22514" y="996937"/>
                    <a:pt x="22514" y="991850"/>
                  </a:cubicBezTo>
                  <a:cubicBezTo>
                    <a:pt x="206122" y="625628"/>
                    <a:pt x="297926" y="396740"/>
                    <a:pt x="369330" y="10173"/>
                  </a:cubicBezTo>
                  <a:cubicBezTo>
                    <a:pt x="374430" y="5086"/>
                    <a:pt x="369330" y="0"/>
                    <a:pt x="364229" y="0"/>
                  </a:cubicBezTo>
                  <a:close/>
                </a:path>
              </a:pathLst>
            </a:custGeom>
            <a:solidFill>
              <a:srgbClr val="3D4040"/>
            </a:solidFill>
            <a:ln w="5097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5F18462-7EFF-E6E8-A946-4E20E5EBBDCC}"/>
                </a:ext>
              </a:extLst>
            </p:cNvPr>
            <p:cNvSpPr/>
            <p:nvPr/>
          </p:nvSpPr>
          <p:spPr>
            <a:xfrm>
              <a:off x="6523696" y="441972"/>
              <a:ext cx="1468867" cy="1464886"/>
            </a:xfrm>
            <a:custGeom>
              <a:avLst/>
              <a:gdLst>
                <a:gd name="connsiteX0" fmla="*/ 1468867 w 1468867"/>
                <a:gd name="connsiteY0" fmla="*/ 732443 h 1464886"/>
                <a:gd name="connsiteX1" fmla="*/ 734434 w 1468867"/>
                <a:gd name="connsiteY1" fmla="*/ 1464887 h 1464886"/>
                <a:gd name="connsiteX2" fmla="*/ 0 w 1468867"/>
                <a:gd name="connsiteY2" fmla="*/ 732444 h 1464886"/>
                <a:gd name="connsiteX3" fmla="*/ 734434 w 1468867"/>
                <a:gd name="connsiteY3" fmla="*/ 0 h 1464886"/>
                <a:gd name="connsiteX4" fmla="*/ 1468867 w 1468867"/>
                <a:gd name="connsiteY4" fmla="*/ 732443 h 146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8867" h="1464886">
                  <a:moveTo>
                    <a:pt x="1468867" y="732443"/>
                  </a:moveTo>
                  <a:cubicBezTo>
                    <a:pt x="1468867" y="1136961"/>
                    <a:pt x="1140050" y="1464887"/>
                    <a:pt x="734434" y="1464887"/>
                  </a:cubicBezTo>
                  <a:cubicBezTo>
                    <a:pt x="328817" y="1464887"/>
                    <a:pt x="0" y="1136961"/>
                    <a:pt x="0" y="732444"/>
                  </a:cubicBezTo>
                  <a:cubicBezTo>
                    <a:pt x="0" y="327926"/>
                    <a:pt x="328817" y="0"/>
                    <a:pt x="734434" y="0"/>
                  </a:cubicBezTo>
                  <a:cubicBezTo>
                    <a:pt x="1140050" y="0"/>
                    <a:pt x="1468867" y="327926"/>
                    <a:pt x="1468867" y="732443"/>
                  </a:cubicBezTo>
                  <a:close/>
                </a:path>
              </a:pathLst>
            </a:custGeom>
            <a:solidFill>
              <a:schemeClr val="accent2"/>
            </a:solidFill>
            <a:ln w="5097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2940D8F-8060-A156-F7CC-F54229519DDE}"/>
                </a:ext>
              </a:extLst>
            </p:cNvPr>
            <p:cNvSpPr/>
            <p:nvPr/>
          </p:nvSpPr>
          <p:spPr>
            <a:xfrm>
              <a:off x="6635901" y="548787"/>
              <a:ext cx="1241357" cy="1246171"/>
            </a:xfrm>
            <a:custGeom>
              <a:avLst/>
              <a:gdLst>
                <a:gd name="connsiteX0" fmla="*/ 622229 w 1241357"/>
                <a:gd name="connsiteY0" fmla="*/ 0 h 1246171"/>
                <a:gd name="connsiteX1" fmla="*/ 612028 w 1241357"/>
                <a:gd name="connsiteY1" fmla="*/ 10173 h 1246171"/>
                <a:gd name="connsiteX2" fmla="*/ 612028 w 1241357"/>
                <a:gd name="connsiteY2" fmla="*/ 10173 h 1246171"/>
                <a:gd name="connsiteX3" fmla="*/ 612028 w 1241357"/>
                <a:gd name="connsiteY3" fmla="*/ 106815 h 1246171"/>
                <a:gd name="connsiteX4" fmla="*/ 622229 w 1241357"/>
                <a:gd name="connsiteY4" fmla="*/ 116987 h 1246171"/>
                <a:gd name="connsiteX5" fmla="*/ 622229 w 1241357"/>
                <a:gd name="connsiteY5" fmla="*/ 116987 h 1246171"/>
                <a:gd name="connsiteX6" fmla="*/ 632429 w 1241357"/>
                <a:gd name="connsiteY6" fmla="*/ 106815 h 1246171"/>
                <a:gd name="connsiteX7" fmla="*/ 632429 w 1241357"/>
                <a:gd name="connsiteY7" fmla="*/ 106815 h 1246171"/>
                <a:gd name="connsiteX8" fmla="*/ 632429 w 1241357"/>
                <a:gd name="connsiteY8" fmla="*/ 10173 h 1246171"/>
                <a:gd name="connsiteX9" fmla="*/ 622229 w 1241357"/>
                <a:gd name="connsiteY9" fmla="*/ 0 h 1246171"/>
                <a:gd name="connsiteX10" fmla="*/ 622229 w 1241357"/>
                <a:gd name="connsiteY10" fmla="*/ 0 h 1246171"/>
                <a:gd name="connsiteX11" fmla="*/ 622229 w 1241357"/>
                <a:gd name="connsiteY11" fmla="*/ 1129184 h 1246171"/>
                <a:gd name="connsiteX12" fmla="*/ 612028 w 1241357"/>
                <a:gd name="connsiteY12" fmla="*/ 1139356 h 1246171"/>
                <a:gd name="connsiteX13" fmla="*/ 612028 w 1241357"/>
                <a:gd name="connsiteY13" fmla="*/ 1139356 h 1246171"/>
                <a:gd name="connsiteX14" fmla="*/ 612028 w 1241357"/>
                <a:gd name="connsiteY14" fmla="*/ 1235998 h 1246171"/>
                <a:gd name="connsiteX15" fmla="*/ 622229 w 1241357"/>
                <a:gd name="connsiteY15" fmla="*/ 1246171 h 1246171"/>
                <a:gd name="connsiteX16" fmla="*/ 622229 w 1241357"/>
                <a:gd name="connsiteY16" fmla="*/ 1246171 h 1246171"/>
                <a:gd name="connsiteX17" fmla="*/ 632429 w 1241357"/>
                <a:gd name="connsiteY17" fmla="*/ 1235998 h 1246171"/>
                <a:gd name="connsiteX18" fmla="*/ 632429 w 1241357"/>
                <a:gd name="connsiteY18" fmla="*/ 1235998 h 1246171"/>
                <a:gd name="connsiteX19" fmla="*/ 632429 w 1241357"/>
                <a:gd name="connsiteY19" fmla="*/ 1139356 h 1246171"/>
                <a:gd name="connsiteX20" fmla="*/ 622229 w 1241357"/>
                <a:gd name="connsiteY20" fmla="*/ 1129184 h 1246171"/>
                <a:gd name="connsiteX21" fmla="*/ 622229 w 1241357"/>
                <a:gd name="connsiteY21" fmla="*/ 1129184 h 1246171"/>
                <a:gd name="connsiteX22" fmla="*/ 117305 w 1241357"/>
                <a:gd name="connsiteY22" fmla="*/ 625629 h 1246171"/>
                <a:gd name="connsiteX23" fmla="*/ 107105 w 1241357"/>
                <a:gd name="connsiteY23" fmla="*/ 615456 h 1246171"/>
                <a:gd name="connsiteX24" fmla="*/ 107105 w 1241357"/>
                <a:gd name="connsiteY24" fmla="*/ 615456 h 1246171"/>
                <a:gd name="connsiteX25" fmla="*/ 10201 w 1241357"/>
                <a:gd name="connsiteY25" fmla="*/ 615456 h 1246171"/>
                <a:gd name="connsiteX26" fmla="*/ 0 w 1241357"/>
                <a:gd name="connsiteY26" fmla="*/ 625629 h 1246171"/>
                <a:gd name="connsiteX27" fmla="*/ 10201 w 1241357"/>
                <a:gd name="connsiteY27" fmla="*/ 635802 h 1246171"/>
                <a:gd name="connsiteX28" fmla="*/ 107105 w 1241357"/>
                <a:gd name="connsiteY28" fmla="*/ 635802 h 1246171"/>
                <a:gd name="connsiteX29" fmla="*/ 117305 w 1241357"/>
                <a:gd name="connsiteY29" fmla="*/ 625629 h 1246171"/>
                <a:gd name="connsiteX30" fmla="*/ 1229156 w 1241357"/>
                <a:gd name="connsiteY30" fmla="*/ 610369 h 1246171"/>
                <a:gd name="connsiteX31" fmla="*/ 1132252 w 1241357"/>
                <a:gd name="connsiteY31" fmla="*/ 610369 h 1246171"/>
                <a:gd name="connsiteX32" fmla="*/ 1122051 w 1241357"/>
                <a:gd name="connsiteY32" fmla="*/ 620542 h 1246171"/>
                <a:gd name="connsiteX33" fmla="*/ 1132252 w 1241357"/>
                <a:gd name="connsiteY33" fmla="*/ 630715 h 1246171"/>
                <a:gd name="connsiteX34" fmla="*/ 1132252 w 1241357"/>
                <a:gd name="connsiteY34" fmla="*/ 630715 h 1246171"/>
                <a:gd name="connsiteX35" fmla="*/ 1229156 w 1241357"/>
                <a:gd name="connsiteY35" fmla="*/ 630715 h 1246171"/>
                <a:gd name="connsiteX36" fmla="*/ 1239357 w 1241357"/>
                <a:gd name="connsiteY36" fmla="*/ 620542 h 1246171"/>
                <a:gd name="connsiteX37" fmla="*/ 1229156 w 1241357"/>
                <a:gd name="connsiteY37" fmla="*/ 610369 h 1246171"/>
                <a:gd name="connsiteX38" fmla="*/ 933343 w 1241357"/>
                <a:gd name="connsiteY38" fmla="*/ 86469 h 1246171"/>
                <a:gd name="connsiteX39" fmla="*/ 918042 w 1241357"/>
                <a:gd name="connsiteY39" fmla="*/ 91555 h 1246171"/>
                <a:gd name="connsiteX40" fmla="*/ 918042 w 1241357"/>
                <a:gd name="connsiteY40" fmla="*/ 91555 h 1246171"/>
                <a:gd name="connsiteX41" fmla="*/ 872140 w 1241357"/>
                <a:gd name="connsiteY41" fmla="*/ 172938 h 1246171"/>
                <a:gd name="connsiteX42" fmla="*/ 877240 w 1241357"/>
                <a:gd name="connsiteY42" fmla="*/ 188197 h 1246171"/>
                <a:gd name="connsiteX43" fmla="*/ 882340 w 1241357"/>
                <a:gd name="connsiteY43" fmla="*/ 188197 h 1246171"/>
                <a:gd name="connsiteX44" fmla="*/ 892541 w 1241357"/>
                <a:gd name="connsiteY44" fmla="*/ 183111 h 1246171"/>
                <a:gd name="connsiteX45" fmla="*/ 938443 w 1241357"/>
                <a:gd name="connsiteY45" fmla="*/ 101728 h 1246171"/>
                <a:gd name="connsiteX46" fmla="*/ 933343 w 1241357"/>
                <a:gd name="connsiteY46" fmla="*/ 86469 h 1246171"/>
                <a:gd name="connsiteX47" fmla="*/ 367217 w 1241357"/>
                <a:gd name="connsiteY47" fmla="*/ 1057974 h 1246171"/>
                <a:gd name="connsiteX48" fmla="*/ 351916 w 1241357"/>
                <a:gd name="connsiteY48" fmla="*/ 1063060 h 1246171"/>
                <a:gd name="connsiteX49" fmla="*/ 306014 w 1241357"/>
                <a:gd name="connsiteY49" fmla="*/ 1144443 h 1246171"/>
                <a:gd name="connsiteX50" fmla="*/ 311114 w 1241357"/>
                <a:gd name="connsiteY50" fmla="*/ 1159702 h 1246171"/>
                <a:gd name="connsiteX51" fmla="*/ 316215 w 1241357"/>
                <a:gd name="connsiteY51" fmla="*/ 1159702 h 1246171"/>
                <a:gd name="connsiteX52" fmla="*/ 326415 w 1241357"/>
                <a:gd name="connsiteY52" fmla="*/ 1154616 h 1246171"/>
                <a:gd name="connsiteX53" fmla="*/ 372317 w 1241357"/>
                <a:gd name="connsiteY53" fmla="*/ 1073233 h 1246171"/>
                <a:gd name="connsiteX54" fmla="*/ 367217 w 1241357"/>
                <a:gd name="connsiteY54" fmla="*/ 1057974 h 1246171"/>
                <a:gd name="connsiteX55" fmla="*/ 178508 w 1241357"/>
                <a:gd name="connsiteY55" fmla="*/ 356049 h 1246171"/>
                <a:gd name="connsiteX56" fmla="*/ 96905 w 1241357"/>
                <a:gd name="connsiteY56" fmla="*/ 310271 h 1246171"/>
                <a:gd name="connsiteX57" fmla="*/ 81604 w 1241357"/>
                <a:gd name="connsiteY57" fmla="*/ 315358 h 1246171"/>
                <a:gd name="connsiteX58" fmla="*/ 86704 w 1241357"/>
                <a:gd name="connsiteY58" fmla="*/ 330617 h 1246171"/>
                <a:gd name="connsiteX59" fmla="*/ 86704 w 1241357"/>
                <a:gd name="connsiteY59" fmla="*/ 330617 h 1246171"/>
                <a:gd name="connsiteX60" fmla="*/ 168308 w 1241357"/>
                <a:gd name="connsiteY60" fmla="*/ 376394 h 1246171"/>
                <a:gd name="connsiteX61" fmla="*/ 173408 w 1241357"/>
                <a:gd name="connsiteY61" fmla="*/ 376394 h 1246171"/>
                <a:gd name="connsiteX62" fmla="*/ 183609 w 1241357"/>
                <a:gd name="connsiteY62" fmla="*/ 371308 h 1246171"/>
                <a:gd name="connsiteX63" fmla="*/ 178508 w 1241357"/>
                <a:gd name="connsiteY63" fmla="*/ 356049 h 1246171"/>
                <a:gd name="connsiteX64" fmla="*/ 1152653 w 1241357"/>
                <a:gd name="connsiteY64" fmla="*/ 920641 h 1246171"/>
                <a:gd name="connsiteX65" fmla="*/ 1071049 w 1241357"/>
                <a:gd name="connsiteY65" fmla="*/ 869777 h 1246171"/>
                <a:gd name="connsiteX66" fmla="*/ 1055748 w 1241357"/>
                <a:gd name="connsiteY66" fmla="*/ 874863 h 1246171"/>
                <a:gd name="connsiteX67" fmla="*/ 1055748 w 1241357"/>
                <a:gd name="connsiteY67" fmla="*/ 874863 h 1246171"/>
                <a:gd name="connsiteX68" fmla="*/ 1060849 w 1241357"/>
                <a:gd name="connsiteY68" fmla="*/ 890122 h 1246171"/>
                <a:gd name="connsiteX69" fmla="*/ 1060849 w 1241357"/>
                <a:gd name="connsiteY69" fmla="*/ 890122 h 1246171"/>
                <a:gd name="connsiteX70" fmla="*/ 1142452 w 1241357"/>
                <a:gd name="connsiteY70" fmla="*/ 935900 h 1246171"/>
                <a:gd name="connsiteX71" fmla="*/ 1147553 w 1241357"/>
                <a:gd name="connsiteY71" fmla="*/ 935900 h 1246171"/>
                <a:gd name="connsiteX72" fmla="*/ 1157753 w 1241357"/>
                <a:gd name="connsiteY72" fmla="*/ 930814 h 1246171"/>
                <a:gd name="connsiteX73" fmla="*/ 1152653 w 1241357"/>
                <a:gd name="connsiteY73" fmla="*/ 920641 h 1246171"/>
                <a:gd name="connsiteX74" fmla="*/ 326415 w 1241357"/>
                <a:gd name="connsiteY74" fmla="*/ 91555 h 1246171"/>
                <a:gd name="connsiteX75" fmla="*/ 311114 w 1241357"/>
                <a:gd name="connsiteY75" fmla="*/ 86469 h 1246171"/>
                <a:gd name="connsiteX76" fmla="*/ 306014 w 1241357"/>
                <a:gd name="connsiteY76" fmla="*/ 101728 h 1246171"/>
                <a:gd name="connsiteX77" fmla="*/ 351916 w 1241357"/>
                <a:gd name="connsiteY77" fmla="*/ 183111 h 1246171"/>
                <a:gd name="connsiteX78" fmla="*/ 362117 w 1241357"/>
                <a:gd name="connsiteY78" fmla="*/ 188197 h 1246171"/>
                <a:gd name="connsiteX79" fmla="*/ 367217 w 1241357"/>
                <a:gd name="connsiteY79" fmla="*/ 188197 h 1246171"/>
                <a:gd name="connsiteX80" fmla="*/ 372317 w 1241357"/>
                <a:gd name="connsiteY80" fmla="*/ 172938 h 1246171"/>
                <a:gd name="connsiteX81" fmla="*/ 326415 w 1241357"/>
                <a:gd name="connsiteY81" fmla="*/ 91555 h 1246171"/>
                <a:gd name="connsiteX82" fmla="*/ 887441 w 1241357"/>
                <a:gd name="connsiteY82" fmla="*/ 1063060 h 1246171"/>
                <a:gd name="connsiteX83" fmla="*/ 872140 w 1241357"/>
                <a:gd name="connsiteY83" fmla="*/ 1057974 h 1246171"/>
                <a:gd name="connsiteX84" fmla="*/ 867040 w 1241357"/>
                <a:gd name="connsiteY84" fmla="*/ 1073233 h 1246171"/>
                <a:gd name="connsiteX85" fmla="*/ 912942 w 1241357"/>
                <a:gd name="connsiteY85" fmla="*/ 1154616 h 1246171"/>
                <a:gd name="connsiteX86" fmla="*/ 923142 w 1241357"/>
                <a:gd name="connsiteY86" fmla="*/ 1159702 h 1246171"/>
                <a:gd name="connsiteX87" fmla="*/ 928242 w 1241357"/>
                <a:gd name="connsiteY87" fmla="*/ 1159702 h 1246171"/>
                <a:gd name="connsiteX88" fmla="*/ 933343 w 1241357"/>
                <a:gd name="connsiteY88" fmla="*/ 1144443 h 1246171"/>
                <a:gd name="connsiteX89" fmla="*/ 887441 w 1241357"/>
                <a:gd name="connsiteY89" fmla="*/ 1063060 h 1246171"/>
                <a:gd name="connsiteX90" fmla="*/ 1065949 w 1241357"/>
                <a:gd name="connsiteY90" fmla="*/ 381481 h 1246171"/>
                <a:gd name="connsiteX91" fmla="*/ 1071049 w 1241357"/>
                <a:gd name="connsiteY91" fmla="*/ 381481 h 1246171"/>
                <a:gd name="connsiteX92" fmla="*/ 1152653 w 1241357"/>
                <a:gd name="connsiteY92" fmla="*/ 335703 h 1246171"/>
                <a:gd name="connsiteX93" fmla="*/ 1157753 w 1241357"/>
                <a:gd name="connsiteY93" fmla="*/ 320444 h 1246171"/>
                <a:gd name="connsiteX94" fmla="*/ 1142452 w 1241357"/>
                <a:gd name="connsiteY94" fmla="*/ 315358 h 1246171"/>
                <a:gd name="connsiteX95" fmla="*/ 1142452 w 1241357"/>
                <a:gd name="connsiteY95" fmla="*/ 315358 h 1246171"/>
                <a:gd name="connsiteX96" fmla="*/ 1060849 w 1241357"/>
                <a:gd name="connsiteY96" fmla="*/ 361135 h 1246171"/>
                <a:gd name="connsiteX97" fmla="*/ 1055748 w 1241357"/>
                <a:gd name="connsiteY97" fmla="*/ 376394 h 1246171"/>
                <a:gd name="connsiteX98" fmla="*/ 1055748 w 1241357"/>
                <a:gd name="connsiteY98" fmla="*/ 376394 h 1246171"/>
                <a:gd name="connsiteX99" fmla="*/ 1065949 w 1241357"/>
                <a:gd name="connsiteY99" fmla="*/ 381481 h 1246171"/>
                <a:gd name="connsiteX100" fmla="*/ 168308 w 1241357"/>
                <a:gd name="connsiteY100" fmla="*/ 869777 h 1246171"/>
                <a:gd name="connsiteX101" fmla="*/ 81604 w 1241357"/>
                <a:gd name="connsiteY101" fmla="*/ 920641 h 1246171"/>
                <a:gd name="connsiteX102" fmla="*/ 76504 w 1241357"/>
                <a:gd name="connsiteY102" fmla="*/ 935900 h 1246171"/>
                <a:gd name="connsiteX103" fmla="*/ 86704 w 1241357"/>
                <a:gd name="connsiteY103" fmla="*/ 940986 h 1246171"/>
                <a:gd name="connsiteX104" fmla="*/ 91804 w 1241357"/>
                <a:gd name="connsiteY104" fmla="*/ 940986 h 1246171"/>
                <a:gd name="connsiteX105" fmla="*/ 173408 w 1241357"/>
                <a:gd name="connsiteY105" fmla="*/ 895209 h 1246171"/>
                <a:gd name="connsiteX106" fmla="*/ 178508 w 1241357"/>
                <a:gd name="connsiteY106" fmla="*/ 879949 h 1246171"/>
                <a:gd name="connsiteX107" fmla="*/ 168308 w 1241357"/>
                <a:gd name="connsiteY107" fmla="*/ 869777 h 1246171"/>
                <a:gd name="connsiteX108" fmla="*/ 168308 w 1241357"/>
                <a:gd name="connsiteY108" fmla="*/ 869777 h 1246171"/>
                <a:gd name="connsiteX109" fmla="*/ 622229 w 1241357"/>
                <a:gd name="connsiteY109" fmla="*/ 320444 h 1246171"/>
                <a:gd name="connsiteX110" fmla="*/ 612028 w 1241357"/>
                <a:gd name="connsiteY110" fmla="*/ 330617 h 1246171"/>
                <a:gd name="connsiteX111" fmla="*/ 612028 w 1241357"/>
                <a:gd name="connsiteY111" fmla="*/ 330617 h 1246171"/>
                <a:gd name="connsiteX112" fmla="*/ 612028 w 1241357"/>
                <a:gd name="connsiteY112" fmla="*/ 615456 h 1246171"/>
                <a:gd name="connsiteX113" fmla="*/ 448820 w 1241357"/>
                <a:gd name="connsiteY113" fmla="*/ 732443 h 1246171"/>
                <a:gd name="connsiteX114" fmla="*/ 448820 w 1241357"/>
                <a:gd name="connsiteY114" fmla="*/ 747703 h 1246171"/>
                <a:gd name="connsiteX115" fmla="*/ 448820 w 1241357"/>
                <a:gd name="connsiteY115" fmla="*/ 747703 h 1246171"/>
                <a:gd name="connsiteX116" fmla="*/ 459021 w 1241357"/>
                <a:gd name="connsiteY116" fmla="*/ 752789 h 1246171"/>
                <a:gd name="connsiteX117" fmla="*/ 464121 w 1241357"/>
                <a:gd name="connsiteY117" fmla="*/ 752789 h 1246171"/>
                <a:gd name="connsiteX118" fmla="*/ 627329 w 1241357"/>
                <a:gd name="connsiteY118" fmla="*/ 630715 h 1246171"/>
                <a:gd name="connsiteX119" fmla="*/ 632429 w 1241357"/>
                <a:gd name="connsiteY119" fmla="*/ 620542 h 1246171"/>
                <a:gd name="connsiteX120" fmla="*/ 632429 w 1241357"/>
                <a:gd name="connsiteY120" fmla="*/ 325530 h 1246171"/>
                <a:gd name="connsiteX121" fmla="*/ 622229 w 1241357"/>
                <a:gd name="connsiteY121" fmla="*/ 320444 h 1246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241357" h="1246171">
                  <a:moveTo>
                    <a:pt x="622229" y="0"/>
                  </a:moveTo>
                  <a:cubicBezTo>
                    <a:pt x="617128" y="0"/>
                    <a:pt x="612028" y="5086"/>
                    <a:pt x="612028" y="10173"/>
                  </a:cubicBezTo>
                  <a:lnTo>
                    <a:pt x="612028" y="10173"/>
                  </a:lnTo>
                  <a:lnTo>
                    <a:pt x="612028" y="106815"/>
                  </a:lnTo>
                  <a:cubicBezTo>
                    <a:pt x="612028" y="111901"/>
                    <a:pt x="617128" y="116987"/>
                    <a:pt x="622229" y="116987"/>
                  </a:cubicBezTo>
                  <a:cubicBezTo>
                    <a:pt x="622229" y="116987"/>
                    <a:pt x="622229" y="116987"/>
                    <a:pt x="622229" y="116987"/>
                  </a:cubicBezTo>
                  <a:cubicBezTo>
                    <a:pt x="627329" y="116987"/>
                    <a:pt x="632429" y="111901"/>
                    <a:pt x="632429" y="106815"/>
                  </a:cubicBezTo>
                  <a:cubicBezTo>
                    <a:pt x="632429" y="106815"/>
                    <a:pt x="632429" y="106815"/>
                    <a:pt x="632429" y="106815"/>
                  </a:cubicBezTo>
                  <a:lnTo>
                    <a:pt x="632429" y="10173"/>
                  </a:lnTo>
                  <a:cubicBezTo>
                    <a:pt x="632429" y="5086"/>
                    <a:pt x="627329" y="0"/>
                    <a:pt x="622229" y="0"/>
                  </a:cubicBezTo>
                  <a:cubicBezTo>
                    <a:pt x="622229" y="0"/>
                    <a:pt x="622229" y="0"/>
                    <a:pt x="622229" y="0"/>
                  </a:cubicBezTo>
                  <a:close/>
                  <a:moveTo>
                    <a:pt x="622229" y="1129184"/>
                  </a:moveTo>
                  <a:cubicBezTo>
                    <a:pt x="617128" y="1129184"/>
                    <a:pt x="612028" y="1134270"/>
                    <a:pt x="612028" y="1139356"/>
                  </a:cubicBezTo>
                  <a:cubicBezTo>
                    <a:pt x="612028" y="1139356"/>
                    <a:pt x="612028" y="1139356"/>
                    <a:pt x="612028" y="1139356"/>
                  </a:cubicBezTo>
                  <a:lnTo>
                    <a:pt x="612028" y="1235998"/>
                  </a:lnTo>
                  <a:cubicBezTo>
                    <a:pt x="612028" y="1241085"/>
                    <a:pt x="617128" y="1246171"/>
                    <a:pt x="622229" y="1246171"/>
                  </a:cubicBezTo>
                  <a:cubicBezTo>
                    <a:pt x="622229" y="1246171"/>
                    <a:pt x="622229" y="1246171"/>
                    <a:pt x="622229" y="1246171"/>
                  </a:cubicBezTo>
                  <a:cubicBezTo>
                    <a:pt x="627329" y="1246171"/>
                    <a:pt x="632429" y="1241085"/>
                    <a:pt x="632429" y="1235998"/>
                  </a:cubicBezTo>
                  <a:cubicBezTo>
                    <a:pt x="632429" y="1235998"/>
                    <a:pt x="632429" y="1235998"/>
                    <a:pt x="632429" y="1235998"/>
                  </a:cubicBezTo>
                  <a:lnTo>
                    <a:pt x="632429" y="1139356"/>
                  </a:lnTo>
                  <a:cubicBezTo>
                    <a:pt x="632429" y="1134270"/>
                    <a:pt x="627329" y="1129184"/>
                    <a:pt x="622229" y="1129184"/>
                  </a:cubicBezTo>
                  <a:cubicBezTo>
                    <a:pt x="622229" y="1129184"/>
                    <a:pt x="622229" y="1129184"/>
                    <a:pt x="622229" y="1129184"/>
                  </a:cubicBezTo>
                  <a:close/>
                  <a:moveTo>
                    <a:pt x="117305" y="625629"/>
                  </a:moveTo>
                  <a:cubicBezTo>
                    <a:pt x="117305" y="620542"/>
                    <a:pt x="112205" y="615456"/>
                    <a:pt x="107105" y="615456"/>
                  </a:cubicBezTo>
                  <a:lnTo>
                    <a:pt x="107105" y="615456"/>
                  </a:lnTo>
                  <a:lnTo>
                    <a:pt x="10201" y="615456"/>
                  </a:lnTo>
                  <a:cubicBezTo>
                    <a:pt x="5100" y="615456"/>
                    <a:pt x="0" y="620542"/>
                    <a:pt x="0" y="625629"/>
                  </a:cubicBezTo>
                  <a:cubicBezTo>
                    <a:pt x="0" y="630715"/>
                    <a:pt x="5100" y="635802"/>
                    <a:pt x="10201" y="635802"/>
                  </a:cubicBezTo>
                  <a:lnTo>
                    <a:pt x="107105" y="635802"/>
                  </a:lnTo>
                  <a:cubicBezTo>
                    <a:pt x="112205" y="635802"/>
                    <a:pt x="117305" y="630715"/>
                    <a:pt x="117305" y="625629"/>
                  </a:cubicBezTo>
                  <a:close/>
                  <a:moveTo>
                    <a:pt x="1229156" y="610369"/>
                  </a:moveTo>
                  <a:lnTo>
                    <a:pt x="1132252" y="610369"/>
                  </a:lnTo>
                  <a:cubicBezTo>
                    <a:pt x="1127152" y="610369"/>
                    <a:pt x="1122051" y="615456"/>
                    <a:pt x="1122051" y="620542"/>
                  </a:cubicBezTo>
                  <a:cubicBezTo>
                    <a:pt x="1122051" y="625629"/>
                    <a:pt x="1127152" y="630715"/>
                    <a:pt x="1132252" y="630715"/>
                  </a:cubicBezTo>
                  <a:cubicBezTo>
                    <a:pt x="1132252" y="630715"/>
                    <a:pt x="1132252" y="630715"/>
                    <a:pt x="1132252" y="630715"/>
                  </a:cubicBezTo>
                  <a:lnTo>
                    <a:pt x="1229156" y="630715"/>
                  </a:lnTo>
                  <a:cubicBezTo>
                    <a:pt x="1234257" y="630715"/>
                    <a:pt x="1239357" y="625629"/>
                    <a:pt x="1239357" y="620542"/>
                  </a:cubicBezTo>
                  <a:cubicBezTo>
                    <a:pt x="1244457" y="615456"/>
                    <a:pt x="1239357" y="610369"/>
                    <a:pt x="1229156" y="610369"/>
                  </a:cubicBezTo>
                  <a:close/>
                  <a:moveTo>
                    <a:pt x="933343" y="86469"/>
                  </a:moveTo>
                  <a:cubicBezTo>
                    <a:pt x="928242" y="81383"/>
                    <a:pt x="923142" y="86469"/>
                    <a:pt x="918042" y="91555"/>
                  </a:cubicBezTo>
                  <a:cubicBezTo>
                    <a:pt x="918042" y="91555"/>
                    <a:pt x="918042" y="91555"/>
                    <a:pt x="918042" y="91555"/>
                  </a:cubicBezTo>
                  <a:lnTo>
                    <a:pt x="872140" y="172938"/>
                  </a:lnTo>
                  <a:cubicBezTo>
                    <a:pt x="867040" y="178024"/>
                    <a:pt x="872140" y="183111"/>
                    <a:pt x="877240" y="188197"/>
                  </a:cubicBezTo>
                  <a:cubicBezTo>
                    <a:pt x="877240" y="188197"/>
                    <a:pt x="882340" y="188197"/>
                    <a:pt x="882340" y="188197"/>
                  </a:cubicBezTo>
                  <a:cubicBezTo>
                    <a:pt x="887441" y="188197"/>
                    <a:pt x="892541" y="188197"/>
                    <a:pt x="892541" y="183111"/>
                  </a:cubicBezTo>
                  <a:lnTo>
                    <a:pt x="938443" y="101728"/>
                  </a:lnTo>
                  <a:cubicBezTo>
                    <a:pt x="938443" y="96642"/>
                    <a:pt x="938443" y="91555"/>
                    <a:pt x="933343" y="86469"/>
                  </a:cubicBezTo>
                  <a:close/>
                  <a:moveTo>
                    <a:pt x="367217" y="1057974"/>
                  </a:moveTo>
                  <a:cubicBezTo>
                    <a:pt x="362117" y="1052887"/>
                    <a:pt x="357016" y="1057974"/>
                    <a:pt x="351916" y="1063060"/>
                  </a:cubicBezTo>
                  <a:lnTo>
                    <a:pt x="306014" y="1144443"/>
                  </a:lnTo>
                  <a:cubicBezTo>
                    <a:pt x="300914" y="1149529"/>
                    <a:pt x="306014" y="1154616"/>
                    <a:pt x="311114" y="1159702"/>
                  </a:cubicBezTo>
                  <a:cubicBezTo>
                    <a:pt x="311114" y="1159702"/>
                    <a:pt x="316215" y="1159702"/>
                    <a:pt x="316215" y="1159702"/>
                  </a:cubicBezTo>
                  <a:cubicBezTo>
                    <a:pt x="321315" y="1159702"/>
                    <a:pt x="326415" y="1159702"/>
                    <a:pt x="326415" y="1154616"/>
                  </a:cubicBezTo>
                  <a:lnTo>
                    <a:pt x="372317" y="1073233"/>
                  </a:lnTo>
                  <a:cubicBezTo>
                    <a:pt x="372317" y="1068147"/>
                    <a:pt x="372317" y="1063060"/>
                    <a:pt x="367217" y="1057974"/>
                  </a:cubicBezTo>
                  <a:close/>
                  <a:moveTo>
                    <a:pt x="178508" y="356049"/>
                  </a:moveTo>
                  <a:lnTo>
                    <a:pt x="96905" y="310271"/>
                  </a:lnTo>
                  <a:cubicBezTo>
                    <a:pt x="91804" y="305185"/>
                    <a:pt x="86704" y="310271"/>
                    <a:pt x="81604" y="315358"/>
                  </a:cubicBezTo>
                  <a:cubicBezTo>
                    <a:pt x="76504" y="320444"/>
                    <a:pt x="81604" y="325530"/>
                    <a:pt x="86704" y="330617"/>
                  </a:cubicBezTo>
                  <a:cubicBezTo>
                    <a:pt x="86704" y="330617"/>
                    <a:pt x="86704" y="330617"/>
                    <a:pt x="86704" y="330617"/>
                  </a:cubicBezTo>
                  <a:lnTo>
                    <a:pt x="168308" y="376394"/>
                  </a:lnTo>
                  <a:cubicBezTo>
                    <a:pt x="168308" y="376394"/>
                    <a:pt x="173408" y="376394"/>
                    <a:pt x="173408" y="376394"/>
                  </a:cubicBezTo>
                  <a:cubicBezTo>
                    <a:pt x="178508" y="376394"/>
                    <a:pt x="183609" y="376394"/>
                    <a:pt x="183609" y="371308"/>
                  </a:cubicBezTo>
                  <a:cubicBezTo>
                    <a:pt x="183609" y="366222"/>
                    <a:pt x="183609" y="361135"/>
                    <a:pt x="178508" y="356049"/>
                  </a:cubicBezTo>
                  <a:close/>
                  <a:moveTo>
                    <a:pt x="1152653" y="920641"/>
                  </a:moveTo>
                  <a:lnTo>
                    <a:pt x="1071049" y="869777"/>
                  </a:lnTo>
                  <a:cubicBezTo>
                    <a:pt x="1065949" y="864690"/>
                    <a:pt x="1060849" y="869777"/>
                    <a:pt x="1055748" y="874863"/>
                  </a:cubicBezTo>
                  <a:cubicBezTo>
                    <a:pt x="1055748" y="874863"/>
                    <a:pt x="1055748" y="874863"/>
                    <a:pt x="1055748" y="874863"/>
                  </a:cubicBezTo>
                  <a:cubicBezTo>
                    <a:pt x="1050648" y="879949"/>
                    <a:pt x="1055748" y="885036"/>
                    <a:pt x="1060849" y="890122"/>
                  </a:cubicBezTo>
                  <a:cubicBezTo>
                    <a:pt x="1060849" y="890122"/>
                    <a:pt x="1060849" y="890122"/>
                    <a:pt x="1060849" y="890122"/>
                  </a:cubicBezTo>
                  <a:lnTo>
                    <a:pt x="1142452" y="935900"/>
                  </a:lnTo>
                  <a:cubicBezTo>
                    <a:pt x="1142452" y="935900"/>
                    <a:pt x="1147553" y="935900"/>
                    <a:pt x="1147553" y="935900"/>
                  </a:cubicBezTo>
                  <a:cubicBezTo>
                    <a:pt x="1152653" y="935900"/>
                    <a:pt x="1157753" y="935900"/>
                    <a:pt x="1157753" y="930814"/>
                  </a:cubicBezTo>
                  <a:cubicBezTo>
                    <a:pt x="1162853" y="930814"/>
                    <a:pt x="1162853" y="920641"/>
                    <a:pt x="1152653" y="920641"/>
                  </a:cubicBezTo>
                  <a:close/>
                  <a:moveTo>
                    <a:pt x="326415" y="91555"/>
                  </a:moveTo>
                  <a:cubicBezTo>
                    <a:pt x="321315" y="86469"/>
                    <a:pt x="316215" y="86469"/>
                    <a:pt x="311114" y="86469"/>
                  </a:cubicBezTo>
                  <a:cubicBezTo>
                    <a:pt x="306014" y="91555"/>
                    <a:pt x="306014" y="96642"/>
                    <a:pt x="306014" y="101728"/>
                  </a:cubicBezTo>
                  <a:lnTo>
                    <a:pt x="351916" y="183111"/>
                  </a:lnTo>
                  <a:cubicBezTo>
                    <a:pt x="351916" y="188197"/>
                    <a:pt x="357016" y="188197"/>
                    <a:pt x="362117" y="188197"/>
                  </a:cubicBezTo>
                  <a:cubicBezTo>
                    <a:pt x="362117" y="188197"/>
                    <a:pt x="367217" y="188197"/>
                    <a:pt x="367217" y="188197"/>
                  </a:cubicBezTo>
                  <a:cubicBezTo>
                    <a:pt x="372317" y="183111"/>
                    <a:pt x="372317" y="178024"/>
                    <a:pt x="372317" y="172938"/>
                  </a:cubicBezTo>
                  <a:lnTo>
                    <a:pt x="326415" y="91555"/>
                  </a:lnTo>
                  <a:close/>
                  <a:moveTo>
                    <a:pt x="887441" y="1063060"/>
                  </a:moveTo>
                  <a:cubicBezTo>
                    <a:pt x="882340" y="1057974"/>
                    <a:pt x="877240" y="1057974"/>
                    <a:pt x="872140" y="1057974"/>
                  </a:cubicBezTo>
                  <a:cubicBezTo>
                    <a:pt x="867040" y="1063060"/>
                    <a:pt x="867040" y="1068147"/>
                    <a:pt x="867040" y="1073233"/>
                  </a:cubicBezTo>
                  <a:lnTo>
                    <a:pt x="912942" y="1154616"/>
                  </a:lnTo>
                  <a:cubicBezTo>
                    <a:pt x="912942" y="1159702"/>
                    <a:pt x="918042" y="1159702"/>
                    <a:pt x="923142" y="1159702"/>
                  </a:cubicBezTo>
                  <a:cubicBezTo>
                    <a:pt x="923142" y="1159702"/>
                    <a:pt x="928242" y="1159702"/>
                    <a:pt x="928242" y="1159702"/>
                  </a:cubicBezTo>
                  <a:cubicBezTo>
                    <a:pt x="933343" y="1154616"/>
                    <a:pt x="933343" y="1149529"/>
                    <a:pt x="933343" y="1144443"/>
                  </a:cubicBezTo>
                  <a:lnTo>
                    <a:pt x="887441" y="1063060"/>
                  </a:lnTo>
                  <a:close/>
                  <a:moveTo>
                    <a:pt x="1065949" y="381481"/>
                  </a:moveTo>
                  <a:cubicBezTo>
                    <a:pt x="1065949" y="381481"/>
                    <a:pt x="1071049" y="381481"/>
                    <a:pt x="1071049" y="381481"/>
                  </a:cubicBezTo>
                  <a:lnTo>
                    <a:pt x="1152653" y="335703"/>
                  </a:lnTo>
                  <a:cubicBezTo>
                    <a:pt x="1157753" y="330617"/>
                    <a:pt x="1162853" y="325530"/>
                    <a:pt x="1157753" y="320444"/>
                  </a:cubicBezTo>
                  <a:cubicBezTo>
                    <a:pt x="1152653" y="315358"/>
                    <a:pt x="1147553" y="310271"/>
                    <a:pt x="1142452" y="315358"/>
                  </a:cubicBezTo>
                  <a:cubicBezTo>
                    <a:pt x="1142452" y="315358"/>
                    <a:pt x="1142452" y="315358"/>
                    <a:pt x="1142452" y="315358"/>
                  </a:cubicBezTo>
                  <a:lnTo>
                    <a:pt x="1060849" y="361135"/>
                  </a:lnTo>
                  <a:cubicBezTo>
                    <a:pt x="1055748" y="366222"/>
                    <a:pt x="1055748" y="371308"/>
                    <a:pt x="1055748" y="376394"/>
                  </a:cubicBezTo>
                  <a:cubicBezTo>
                    <a:pt x="1055748" y="376394"/>
                    <a:pt x="1055748" y="376394"/>
                    <a:pt x="1055748" y="376394"/>
                  </a:cubicBezTo>
                  <a:cubicBezTo>
                    <a:pt x="1060849" y="376394"/>
                    <a:pt x="1060849" y="381481"/>
                    <a:pt x="1065949" y="381481"/>
                  </a:cubicBezTo>
                  <a:close/>
                  <a:moveTo>
                    <a:pt x="168308" y="869777"/>
                  </a:moveTo>
                  <a:lnTo>
                    <a:pt x="81604" y="920641"/>
                  </a:lnTo>
                  <a:cubicBezTo>
                    <a:pt x="76504" y="925727"/>
                    <a:pt x="76504" y="930814"/>
                    <a:pt x="76504" y="935900"/>
                  </a:cubicBezTo>
                  <a:cubicBezTo>
                    <a:pt x="76504" y="940986"/>
                    <a:pt x="81604" y="940986"/>
                    <a:pt x="86704" y="940986"/>
                  </a:cubicBezTo>
                  <a:cubicBezTo>
                    <a:pt x="86704" y="940986"/>
                    <a:pt x="91804" y="940986"/>
                    <a:pt x="91804" y="940986"/>
                  </a:cubicBezTo>
                  <a:lnTo>
                    <a:pt x="173408" y="895209"/>
                  </a:lnTo>
                  <a:cubicBezTo>
                    <a:pt x="178508" y="890122"/>
                    <a:pt x="183609" y="885036"/>
                    <a:pt x="178508" y="879949"/>
                  </a:cubicBezTo>
                  <a:cubicBezTo>
                    <a:pt x="178508" y="869777"/>
                    <a:pt x="173408" y="869777"/>
                    <a:pt x="168308" y="869777"/>
                  </a:cubicBezTo>
                  <a:cubicBezTo>
                    <a:pt x="168308" y="869777"/>
                    <a:pt x="168308" y="869777"/>
                    <a:pt x="168308" y="869777"/>
                  </a:cubicBezTo>
                  <a:close/>
                  <a:moveTo>
                    <a:pt x="622229" y="320444"/>
                  </a:moveTo>
                  <a:cubicBezTo>
                    <a:pt x="617128" y="320444"/>
                    <a:pt x="612028" y="325530"/>
                    <a:pt x="612028" y="330617"/>
                  </a:cubicBezTo>
                  <a:lnTo>
                    <a:pt x="612028" y="330617"/>
                  </a:lnTo>
                  <a:lnTo>
                    <a:pt x="612028" y="615456"/>
                  </a:lnTo>
                  <a:lnTo>
                    <a:pt x="448820" y="732443"/>
                  </a:lnTo>
                  <a:cubicBezTo>
                    <a:pt x="443720" y="737530"/>
                    <a:pt x="443720" y="742616"/>
                    <a:pt x="448820" y="747703"/>
                  </a:cubicBezTo>
                  <a:lnTo>
                    <a:pt x="448820" y="747703"/>
                  </a:lnTo>
                  <a:cubicBezTo>
                    <a:pt x="448820" y="752789"/>
                    <a:pt x="453921" y="752789"/>
                    <a:pt x="459021" y="752789"/>
                  </a:cubicBezTo>
                  <a:cubicBezTo>
                    <a:pt x="459021" y="752789"/>
                    <a:pt x="464121" y="752789"/>
                    <a:pt x="464121" y="752789"/>
                  </a:cubicBezTo>
                  <a:lnTo>
                    <a:pt x="627329" y="630715"/>
                  </a:lnTo>
                  <a:cubicBezTo>
                    <a:pt x="632429" y="630715"/>
                    <a:pt x="632429" y="625629"/>
                    <a:pt x="632429" y="620542"/>
                  </a:cubicBezTo>
                  <a:lnTo>
                    <a:pt x="632429" y="325530"/>
                  </a:lnTo>
                  <a:cubicBezTo>
                    <a:pt x="632429" y="325530"/>
                    <a:pt x="627329" y="320444"/>
                    <a:pt x="622229" y="320444"/>
                  </a:cubicBezTo>
                  <a:close/>
                </a:path>
              </a:pathLst>
            </a:custGeom>
            <a:solidFill>
              <a:schemeClr val="accent1"/>
            </a:solidFill>
            <a:ln w="5097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3550ADE-608F-AA36-5410-061E9E09580C}"/>
                </a:ext>
              </a:extLst>
            </p:cNvPr>
            <p:cNvSpPr/>
            <p:nvPr/>
          </p:nvSpPr>
          <p:spPr>
            <a:xfrm>
              <a:off x="8191769" y="2304903"/>
              <a:ext cx="867039" cy="1205479"/>
            </a:xfrm>
            <a:custGeom>
              <a:avLst/>
              <a:gdLst>
                <a:gd name="connsiteX0" fmla="*/ 0 w 867039"/>
                <a:gd name="connsiteY0" fmla="*/ 1205480 h 1205479"/>
                <a:gd name="connsiteX1" fmla="*/ 311114 w 867039"/>
                <a:gd name="connsiteY1" fmla="*/ 712098 h 1205479"/>
                <a:gd name="connsiteX2" fmla="*/ 581427 w 867039"/>
                <a:gd name="connsiteY2" fmla="*/ 345876 h 1205479"/>
                <a:gd name="connsiteX3" fmla="*/ 867040 w 867039"/>
                <a:gd name="connsiteY3" fmla="*/ 0 h 1205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7039" h="1205479">
                  <a:moveTo>
                    <a:pt x="0" y="1205480"/>
                  </a:moveTo>
                  <a:cubicBezTo>
                    <a:pt x="117306" y="1002023"/>
                    <a:pt x="224410" y="834172"/>
                    <a:pt x="311114" y="712098"/>
                  </a:cubicBezTo>
                  <a:cubicBezTo>
                    <a:pt x="413119" y="569678"/>
                    <a:pt x="499823" y="457777"/>
                    <a:pt x="581427" y="345876"/>
                  </a:cubicBezTo>
                  <a:cubicBezTo>
                    <a:pt x="693632" y="203456"/>
                    <a:pt x="790536" y="86469"/>
                    <a:pt x="867040" y="0"/>
                  </a:cubicBezTo>
                </a:path>
              </a:pathLst>
            </a:custGeom>
            <a:noFill/>
            <a:ln w="38100" cap="rnd">
              <a:solidFill>
                <a:srgbClr val="F2EEEC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D6CE005-EDAE-6E5B-4D67-5675156CE83D}"/>
                </a:ext>
              </a:extLst>
            </p:cNvPr>
            <p:cNvSpPr/>
            <p:nvPr/>
          </p:nvSpPr>
          <p:spPr>
            <a:xfrm>
              <a:off x="9568832" y="2345594"/>
              <a:ext cx="74453" cy="783307"/>
            </a:xfrm>
            <a:custGeom>
              <a:avLst/>
              <a:gdLst>
                <a:gd name="connsiteX0" fmla="*/ 71403 w 74453"/>
                <a:gd name="connsiteY0" fmla="*/ 0 h 783307"/>
                <a:gd name="connsiteX1" fmla="*/ 61203 w 74453"/>
                <a:gd name="connsiteY1" fmla="*/ 427259 h 783307"/>
                <a:gd name="connsiteX2" fmla="*/ 0 w 74453"/>
                <a:gd name="connsiteY2" fmla="*/ 783307 h 78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453" h="783307">
                  <a:moveTo>
                    <a:pt x="71403" y="0"/>
                  </a:moveTo>
                  <a:cubicBezTo>
                    <a:pt x="76504" y="122074"/>
                    <a:pt x="76504" y="264493"/>
                    <a:pt x="61203" y="427259"/>
                  </a:cubicBezTo>
                  <a:cubicBezTo>
                    <a:pt x="45902" y="559505"/>
                    <a:pt x="25501" y="676493"/>
                    <a:pt x="0" y="783307"/>
                  </a:cubicBezTo>
                </a:path>
              </a:pathLst>
            </a:custGeom>
            <a:noFill/>
            <a:ln w="38100" cap="rnd">
              <a:solidFill>
                <a:srgbClr val="F2EEEC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720CA61-59D1-DAE2-7E60-D9BCFADF57BF}"/>
                </a:ext>
              </a:extLst>
            </p:cNvPr>
            <p:cNvSpPr/>
            <p:nvPr/>
          </p:nvSpPr>
          <p:spPr>
            <a:xfrm>
              <a:off x="9018007" y="3484950"/>
              <a:ext cx="377416" cy="1032541"/>
            </a:xfrm>
            <a:custGeom>
              <a:avLst/>
              <a:gdLst>
                <a:gd name="connsiteX0" fmla="*/ 377417 w 377416"/>
                <a:gd name="connsiteY0" fmla="*/ 0 h 1032541"/>
                <a:gd name="connsiteX1" fmla="*/ 331515 w 377416"/>
                <a:gd name="connsiteY1" fmla="*/ 218716 h 1032541"/>
                <a:gd name="connsiteX2" fmla="*/ 193809 w 377416"/>
                <a:gd name="connsiteY2" fmla="*/ 635802 h 1032541"/>
                <a:gd name="connsiteX3" fmla="*/ 0 w 377416"/>
                <a:gd name="connsiteY3" fmla="*/ 1032542 h 103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416" h="1032541">
                  <a:moveTo>
                    <a:pt x="377417" y="0"/>
                  </a:moveTo>
                  <a:cubicBezTo>
                    <a:pt x="367217" y="55951"/>
                    <a:pt x="351916" y="132247"/>
                    <a:pt x="331515" y="218716"/>
                  </a:cubicBezTo>
                  <a:cubicBezTo>
                    <a:pt x="311114" y="300098"/>
                    <a:pt x="270312" y="452691"/>
                    <a:pt x="193809" y="635802"/>
                  </a:cubicBezTo>
                  <a:cubicBezTo>
                    <a:pt x="132606" y="783308"/>
                    <a:pt x="66303" y="915554"/>
                    <a:pt x="0" y="1032542"/>
                  </a:cubicBezTo>
                </a:path>
              </a:pathLst>
            </a:custGeom>
            <a:noFill/>
            <a:ln w="38100" cap="rnd">
              <a:solidFill>
                <a:srgbClr val="F2EEEC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aseline="30000"/>
            </a:p>
          </p:txBody>
        </p:sp>
      </p:grpSp>
      <p:sp>
        <p:nvSpPr>
          <p:cNvPr id="29" name="Подзаголовок 2">
            <a:extLst>
              <a:ext uri="{FF2B5EF4-FFF2-40B4-BE49-F238E27FC236}">
                <a16:creationId xmlns:a16="http://schemas.microsoft.com/office/drawing/2014/main" id="{D2800BDC-70AE-AB62-5B19-5DE9791865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5799" y="5137885"/>
            <a:ext cx="7375427" cy="1564836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buNone/>
              <a:defRPr lang="ru-RU"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762004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0" y="685799"/>
            <a:ext cx="10859928" cy="1669211"/>
          </a:xfrm>
        </p:spPr>
        <p:txBody>
          <a:bodyPr lIns="0" tIns="0" rIns="0" bIns="0" rtlCol="0" anchor="t" anchorCtr="0">
            <a:noAutofit/>
          </a:bodyPr>
          <a:lstStyle>
            <a:lvl1pPr algn="l">
              <a:defRPr lang="ru-RU" sz="3600" b="1" cap="none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57F1E4F-1CFF-5643-939E-217C01CDF565}" type="slidenum">
              <a:rPr lang="ru-RU" dirty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F16AA4-8B09-A33C-6433-EB6B0375A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0" y="4710023"/>
            <a:ext cx="10859928" cy="1142137"/>
          </a:xfrm>
        </p:spPr>
        <p:txBody>
          <a:bodyPr lIns="0" tIns="0" rIns="0" bIns="0" rtlCol="0" anchor="b" anchorCtr="0">
            <a:noAutofit/>
          </a:bodyPr>
          <a:lstStyle>
            <a:lvl1pPr>
              <a:defRPr lang="ru-RU" sz="3600" b="1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85800" y="6041362"/>
            <a:ext cx="2743200" cy="365125"/>
          </a:xfrm>
        </p:spPr>
        <p:txBody>
          <a:bodyPr rtlCol="0"/>
          <a:lstStyle>
            <a:lvl1pPr>
              <a:defRPr lang="ru-RU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57F1E4F-1CFF-5643-939E-217C01CDF565}" type="slidenum">
              <a:rPr lang="ru-RU" dirty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434E-CA17-4EF0-9252-8FCA78844021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122D5-2431-46D0-B9AF-CE1D2DBA6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711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063116-6368-4CD2-8D66-06635DE14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762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>
            <a:extLst>
              <a:ext uri="{FF2B5EF4-FFF2-40B4-BE49-F238E27FC236}">
                <a16:creationId xmlns:a16="http://schemas.microsoft.com/office/drawing/2014/main" id="{2E742A55-9FC5-47FC-BB8C-777CA2EB2977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609600" y="990600"/>
            <a:ext cx="10972800" cy="609600"/>
          </a:xfrm>
        </p:spPr>
        <p:txBody>
          <a:bodyPr/>
          <a:lstStyle/>
          <a:p>
            <a:r>
              <a:rPr lang="ru-RU"/>
              <a:t>Вставка диаграммы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EB00E-843F-4B8D-BE75-33681DF7D3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58B7CC-982C-4D42-BFFD-ED077863F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95FD3A-4F09-407B-A3C3-70F7F30A4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9D2EDF74-72BF-41E6-B586-6AF6793F00F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46052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838206" y="365126"/>
            <a:ext cx="10161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Font typeface="Montserrat ExtraBold"/>
              <a:buNone/>
              <a:defRPr sz="4000" b="1" i="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838201" y="1073152"/>
            <a:ext cx="8332960" cy="411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7" lvl="0" indent="-228606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36267C"/>
              </a:buClr>
              <a:buSzPts val="2000"/>
              <a:buNone/>
              <a:defRPr sz="2000" b="1" i="0">
                <a:solidFill>
                  <a:srgbClr val="36267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15" lvl="1" indent="-2286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22" lvl="2" indent="-2286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marL="1828828" lvl="3" indent="-2286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4pPr>
            <a:lvl5pPr marL="2286037" lvl="4" indent="-2286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5pPr>
            <a:lvl6pPr marL="2743243" lvl="5" indent="-3429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51" lvl="6" indent="-3429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58" lvl="7" indent="-3429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66" lvl="8" indent="-3429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401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-slide">
  <p:cSld name="Blank-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232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Название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Номер телефона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Электронная почта </a:t>
            </a:r>
          </a:p>
        </p:txBody>
      </p:sp>
      <p:sp>
        <p:nvSpPr>
          <p:cNvPr id="13" name="Текст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ru-RU" noProof="0"/>
              <a:t>Веб-сайт компании</a:t>
            </a:r>
          </a:p>
        </p:txBody>
      </p:sp>
      <p:sp>
        <p:nvSpPr>
          <p:cNvPr id="14" name="Фигура 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15" name="Фигура 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19" name="Фигура 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20" name="Фигура 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ru-RU" noProof="0"/>
          </a:p>
        </p:txBody>
      </p:sp>
      <p:sp>
        <p:nvSpPr>
          <p:cNvPr id="21" name="Прямоугольный треугольник 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исунок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 1" title="Название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стиль образца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18166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85800" y="6193762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lang="ru-RU" sz="900" b="1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862389" y="6193762"/>
            <a:ext cx="68333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ru-RU" sz="900" b="1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8" r:id="rId4"/>
    <p:sldLayoutId id="2147483680" r:id="rId5"/>
    <p:sldLayoutId id="2147483682" r:id="rId6"/>
    <p:sldLayoutId id="2147483685" r:id="rId7"/>
    <p:sldLayoutId id="2147483653" r:id="rId8"/>
    <p:sldLayoutId id="2147483665" r:id="rId9"/>
    <p:sldLayoutId id="2147483672" r:id="rId10"/>
    <p:sldLayoutId id="2147483681" r:id="rId11"/>
    <p:sldLayoutId id="2147483684" r:id="rId12"/>
    <p:sldLayoutId id="2147483670" r:id="rId13"/>
    <p:sldLayoutId id="2147483660" r:id="rId14"/>
    <p:sldLayoutId id="2147483654" r:id="rId15"/>
    <p:sldLayoutId id="2147483687" r:id="rId16"/>
    <p:sldLayoutId id="2147483688" r:id="rId17"/>
    <p:sldLayoutId id="2147483689" r:id="rId18"/>
    <p:sldLayoutId id="2147483690" r:id="rId19"/>
    <p:sldLayoutId id="2147483691" r:id="rId20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lang="ru-RU" sz="36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eaLnBrk="1" hangingPunct="1">
        <a:defRPr lang="ru-RU">
          <a:solidFill>
            <a:schemeClr val="tx2"/>
          </a:solidFill>
        </a:defRPr>
      </a:lvl2pPr>
      <a:lvl3pPr eaLnBrk="1" hangingPunct="1">
        <a:defRPr lang="ru-RU">
          <a:solidFill>
            <a:schemeClr val="tx2"/>
          </a:solidFill>
        </a:defRPr>
      </a:lvl3pPr>
      <a:lvl4pPr eaLnBrk="1" hangingPunct="1">
        <a:defRPr lang="ru-RU">
          <a:solidFill>
            <a:schemeClr val="tx2"/>
          </a:solidFill>
        </a:defRPr>
      </a:lvl4pPr>
      <a:lvl5pPr eaLnBrk="1" hangingPunct="1">
        <a:defRPr lang="ru-RU">
          <a:solidFill>
            <a:schemeClr val="tx2"/>
          </a:solidFill>
        </a:defRPr>
      </a:lvl5pPr>
      <a:lvl6pPr eaLnBrk="1" hangingPunct="1">
        <a:defRPr lang="ru-RU">
          <a:solidFill>
            <a:schemeClr val="tx2"/>
          </a:solidFill>
        </a:defRPr>
      </a:lvl6pPr>
      <a:lvl7pPr eaLnBrk="1" hangingPunct="1">
        <a:defRPr lang="ru-RU">
          <a:solidFill>
            <a:schemeClr val="tx2"/>
          </a:solidFill>
        </a:defRPr>
      </a:lvl7pPr>
      <a:lvl8pPr eaLnBrk="1" hangingPunct="1">
        <a:defRPr lang="ru-RU">
          <a:solidFill>
            <a:schemeClr val="tx2"/>
          </a:solidFill>
        </a:defRPr>
      </a:lvl8pPr>
      <a:lvl9pPr eaLnBrk="1" hangingPunct="1">
        <a:defRPr lang="ru-RU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ru-RU"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ru-RU"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ru-RU"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ru-RU"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ru-RU"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ru-RU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ru-RU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ru-RU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lang="ru-RU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Layout" Target="../diagrams/layout9.xml"/><Relationship Id="rId7" Type="http://schemas.openxmlformats.org/officeDocument/2006/relationships/image" Target="../media/image25.png"/><Relationship Id="rId12" Type="http://schemas.microsoft.com/office/2007/relationships/diagramDrawing" Target="../diagrams/drawing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9.xml"/><Relationship Id="rId11" Type="http://schemas.openxmlformats.org/officeDocument/2006/relationships/diagramColors" Target="../diagrams/colors10.xml"/><Relationship Id="rId5" Type="http://schemas.openxmlformats.org/officeDocument/2006/relationships/diagramColors" Target="../diagrams/colors9.xml"/><Relationship Id="rId10" Type="http://schemas.openxmlformats.org/officeDocument/2006/relationships/diagramQuickStyle" Target="../diagrams/quickStyle10.xml"/><Relationship Id="rId4" Type="http://schemas.openxmlformats.org/officeDocument/2006/relationships/diagramQuickStyle" Target="../diagrams/quickStyle9.xml"/><Relationship Id="rId9" Type="http://schemas.openxmlformats.org/officeDocument/2006/relationships/diagramLayout" Target="../diagrams/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13" Type="http://schemas.openxmlformats.org/officeDocument/2006/relationships/diagramColors" Target="../diagrams/colors13.xml"/><Relationship Id="rId3" Type="http://schemas.openxmlformats.org/officeDocument/2006/relationships/notesSlide" Target="../notesSlides/notesSlide14.xml"/><Relationship Id="rId7" Type="http://schemas.openxmlformats.org/officeDocument/2006/relationships/diagramColors" Target="../diagrams/colors12.xml"/><Relationship Id="rId12" Type="http://schemas.openxmlformats.org/officeDocument/2006/relationships/diagramQuickStyle" Target="../diagrams/quickStyle13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12.xml"/><Relationship Id="rId11" Type="http://schemas.openxmlformats.org/officeDocument/2006/relationships/diagramLayout" Target="../diagrams/layout13.xml"/><Relationship Id="rId5" Type="http://schemas.openxmlformats.org/officeDocument/2006/relationships/diagramLayout" Target="../diagrams/layout12.xml"/><Relationship Id="rId10" Type="http://schemas.openxmlformats.org/officeDocument/2006/relationships/diagramData" Target="../diagrams/data13.xml"/><Relationship Id="rId4" Type="http://schemas.openxmlformats.org/officeDocument/2006/relationships/diagramData" Target="../diagrams/data12.xml"/><Relationship Id="rId9" Type="http://schemas.openxmlformats.org/officeDocument/2006/relationships/image" Target="../media/image30.gif"/><Relationship Id="rId14" Type="http://schemas.microsoft.com/office/2007/relationships/diagramDrawing" Target="../diagrams/drawing13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notesSlide" Target="../notesSlides/notesSlide15.xml"/><Relationship Id="rId7" Type="http://schemas.openxmlformats.org/officeDocument/2006/relationships/diagramColors" Target="../diagrams/colors1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notesSlide" Target="../notesSlides/notesSlide16.xml"/><Relationship Id="rId7" Type="http://schemas.openxmlformats.org/officeDocument/2006/relationships/diagramColors" Target="../diagrams/colors1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.xml"/><Relationship Id="rId6" Type="http://schemas.openxmlformats.org/officeDocument/2006/relationships/diagramQuickStyle" Target="../diagrams/quickStyle16.xml"/><Relationship Id="rId11" Type="http://schemas.openxmlformats.org/officeDocument/2006/relationships/image" Target="../media/image34.png"/><Relationship Id="rId5" Type="http://schemas.openxmlformats.org/officeDocument/2006/relationships/diagramLayout" Target="../diagrams/layout16.xml"/><Relationship Id="rId10" Type="http://schemas.openxmlformats.org/officeDocument/2006/relationships/image" Target="../media/image33.png"/><Relationship Id="rId4" Type="http://schemas.openxmlformats.org/officeDocument/2006/relationships/diagramData" Target="../diagrams/data16.xml"/><Relationship Id="rId9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13" Type="http://schemas.microsoft.com/office/2007/relationships/diagramDrawing" Target="../diagrams/drawing18.xml"/><Relationship Id="rId3" Type="http://schemas.openxmlformats.org/officeDocument/2006/relationships/notesSlide" Target="../notesSlides/notesSlide17.xml"/><Relationship Id="rId7" Type="http://schemas.openxmlformats.org/officeDocument/2006/relationships/diagramColors" Target="../diagrams/colors17.xml"/><Relationship Id="rId12" Type="http://schemas.openxmlformats.org/officeDocument/2006/relationships/diagramColors" Target="../diagrams/colors18.xml"/><Relationship Id="rId17" Type="http://schemas.openxmlformats.org/officeDocument/2006/relationships/image" Target="../media/image37.jp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36.jpg"/><Relationship Id="rId1" Type="http://schemas.openxmlformats.org/officeDocument/2006/relationships/tags" Target="../tags/tag4.xml"/><Relationship Id="rId6" Type="http://schemas.openxmlformats.org/officeDocument/2006/relationships/diagramQuickStyle" Target="../diagrams/quickStyle17.xml"/><Relationship Id="rId11" Type="http://schemas.openxmlformats.org/officeDocument/2006/relationships/diagramQuickStyle" Target="../diagrams/quickStyle18.xml"/><Relationship Id="rId5" Type="http://schemas.openxmlformats.org/officeDocument/2006/relationships/diagramLayout" Target="../diagrams/layout17.xml"/><Relationship Id="rId15" Type="http://schemas.openxmlformats.org/officeDocument/2006/relationships/hyperlink" Target="http://clipart-library.com/clip-art/87-876495_elderly-cartoon-png-care-of-old-people-cartoon.htm" TargetMode="External"/><Relationship Id="rId10" Type="http://schemas.openxmlformats.org/officeDocument/2006/relationships/diagramLayout" Target="../diagrams/layout18.xml"/><Relationship Id="rId4" Type="http://schemas.openxmlformats.org/officeDocument/2006/relationships/diagramData" Target="../diagrams/data17.xml"/><Relationship Id="rId9" Type="http://schemas.openxmlformats.org/officeDocument/2006/relationships/diagramData" Target="../diagrams/data18.xml"/><Relationship Id="rId1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notesSlide" Target="../notesSlides/notesSlide18.xml"/><Relationship Id="rId7" Type="http://schemas.openxmlformats.org/officeDocument/2006/relationships/diagramColors" Target="../diagrams/colors1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5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Relationship Id="rId9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microsoft.com/office/2007/relationships/hdphoto" Target="../media/hdphoto1.wdp"/><Relationship Id="rId7" Type="http://schemas.openxmlformats.org/officeDocument/2006/relationships/diagramColors" Target="../diagrams/colors20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Relationship Id="rId9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5.jpe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9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01F4414E-B35C-524B-267C-68A9E2B642A8}"/>
              </a:ext>
            </a:extLst>
          </p:cNvPr>
          <p:cNvSpPr txBox="1">
            <a:spLocks/>
          </p:cNvSpPr>
          <p:nvPr/>
        </p:nvSpPr>
        <p:spPr>
          <a:xfrm>
            <a:off x="5677593" y="1354975"/>
            <a:ext cx="6143104" cy="192607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7500"/>
          </a:bodyPr>
          <a:lstStyle>
            <a:defPPr>
              <a:defRPr lang="ru-RU"/>
            </a:defPPr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6000" b="1" kern="1200" cap="none" spc="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r>
              <a:rPr lang="ru-RU" sz="4800" dirty="0"/>
              <a:t>БЮДЖЕТ ДЛЯ ГРАЖДАН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A0FCAA-7D47-1E17-FF2B-24AB02AEB414}"/>
              </a:ext>
            </a:extLst>
          </p:cNvPr>
          <p:cNvSpPr txBox="1">
            <a:spLocks/>
          </p:cNvSpPr>
          <p:nvPr/>
        </p:nvSpPr>
        <p:spPr>
          <a:xfrm>
            <a:off x="5677593" y="3503815"/>
            <a:ext cx="5295206" cy="1005143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4572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ru-RU"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ru-RU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ru-RU"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ru-RU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ru-RU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ru-RU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ru-RU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ru-RU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lang="ru-RU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chemeClr val="accent2"/>
                </a:solidFill>
              </a:rPr>
              <a:t>к отчёту об исполнении бюджета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chemeClr val="accent2"/>
                </a:solidFill>
              </a:rPr>
              <a:t>ГАЙСКОГО МУНИЦИПАЛЬНОГО ОКРУГА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chemeClr val="accent2"/>
                </a:solidFill>
              </a:rPr>
              <a:t> за 2025 год</a:t>
            </a:r>
          </a:p>
        </p:txBody>
      </p:sp>
    </p:spTree>
    <p:extLst>
      <p:ext uri="{BB962C8B-B14F-4D97-AF65-F5344CB8AC3E}">
        <p14:creationId xmlns:p14="http://schemas.microsoft.com/office/powerpoint/2010/main" val="171255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EE58A54-19FF-4AF6-8D29-1FAFF3BD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65" y="1073838"/>
            <a:ext cx="5885800" cy="4442338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Важнейшая задача бюджетной политики - прозрачность и открытость бюджетного процесса, в связи с этим представляем Вашему вниманию брошюру «Бюджет для граждан».</a:t>
            </a:r>
          </a:p>
          <a:p>
            <a:pPr algn="just"/>
            <a:r>
              <a:rPr lang="ru-RU" sz="1800" dirty="0"/>
              <a:t>В представленной брошюре подведены итоги исполнения бюджета Гайского муниципального округа за 2025 год, основные направления и приоритеты бюджетной политики.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1F3B9B4-5B98-4581-9B35-07E16E112AA1}"/>
              </a:ext>
            </a:extLst>
          </p:cNvPr>
          <p:cNvSpPr/>
          <p:nvPr/>
        </p:nvSpPr>
        <p:spPr>
          <a:xfrm>
            <a:off x="10930334" y="250772"/>
            <a:ext cx="902929" cy="5159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86AD24-123E-E50C-717E-CB04BE58CC69}"/>
              </a:ext>
            </a:extLst>
          </p:cNvPr>
          <p:cNvSpPr txBox="1"/>
          <p:nvPr/>
        </p:nvSpPr>
        <p:spPr>
          <a:xfrm>
            <a:off x="7165571" y="831272"/>
            <a:ext cx="13050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Для чего нужен «Бюджет для граждан»</a:t>
            </a:r>
          </a:p>
        </p:txBody>
      </p:sp>
    </p:spTree>
    <p:extLst>
      <p:ext uri="{BB962C8B-B14F-4D97-AF65-F5344CB8AC3E}">
        <p14:creationId xmlns:p14="http://schemas.microsoft.com/office/powerpoint/2010/main" val="23649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1150" y="142875"/>
            <a:ext cx="9601200" cy="868530"/>
          </a:xfrm>
        </p:spPr>
        <p:txBody>
          <a:bodyPr>
            <a:noAutofit/>
          </a:bodyPr>
          <a:lstStyle/>
          <a:p>
            <a:pPr algn="ctr"/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Азбука Бюджета</a:t>
            </a:r>
            <a:endParaRPr lang="ru-RU" sz="36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35549093"/>
              </p:ext>
            </p:extLst>
          </p:nvPr>
        </p:nvGraphicFramePr>
        <p:xfrm>
          <a:off x="327458" y="1113794"/>
          <a:ext cx="11610109" cy="1607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479381566"/>
              </p:ext>
            </p:extLst>
          </p:nvPr>
        </p:nvGraphicFramePr>
        <p:xfrm>
          <a:off x="327458" y="2889083"/>
          <a:ext cx="11504735" cy="1735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89970526"/>
              </p:ext>
            </p:extLst>
          </p:nvPr>
        </p:nvGraphicFramePr>
        <p:xfrm>
          <a:off x="463004" y="4731539"/>
          <a:ext cx="11029604" cy="1735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F64ADCB-1F8D-405B-A034-7F1D8607C34F}"/>
              </a:ext>
            </a:extLst>
          </p:cNvPr>
          <p:cNvSpPr/>
          <p:nvPr/>
        </p:nvSpPr>
        <p:spPr>
          <a:xfrm>
            <a:off x="11000172" y="245264"/>
            <a:ext cx="832021" cy="5373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85799"/>
            <a:ext cx="10859928" cy="843743"/>
          </a:xfrm>
        </p:spPr>
        <p:txBody>
          <a:bodyPr>
            <a:normAutofit/>
          </a:bodyPr>
          <a:lstStyle/>
          <a:p>
            <a:pPr algn="ctr"/>
            <a:r>
              <a:rPr lang="ru-RU" sz="4000" b="1" spc="300" dirty="0">
                <a:solidFill>
                  <a:schemeClr val="bg1"/>
                </a:solidFill>
                <a:latin typeface="Book Antiqua" pitchFamily="18" charset="0"/>
                <a:cs typeface="Times New Roman Полужирный" pitchFamily="18" charset="0"/>
              </a:rPr>
              <a:t>Бюджетный процесс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type="tbl" sz="quarter" idx="4294967295"/>
            <p:extLst>
              <p:ext uri="{D42A27DB-BD31-4B8C-83A1-F6EECF244321}">
                <p14:modId xmlns:p14="http://schemas.microsoft.com/office/powerpoint/2010/main" val="2009567163"/>
              </p:ext>
            </p:extLst>
          </p:nvPr>
        </p:nvGraphicFramePr>
        <p:xfrm>
          <a:off x="344327" y="1529542"/>
          <a:ext cx="11285177" cy="4862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Двойная стрелка влево/вправо 4"/>
          <p:cNvSpPr/>
          <p:nvPr/>
        </p:nvSpPr>
        <p:spPr>
          <a:xfrm flipV="1">
            <a:off x="5652655" y="5489169"/>
            <a:ext cx="1274618" cy="241069"/>
          </a:xfrm>
          <a:prstGeom prst="leftRightArrow">
            <a:avLst/>
          </a:prstGeom>
          <a:solidFill>
            <a:srgbClr val="FF5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7443436-E6C7-4911-B2DA-9BB1A2BC9E70}"/>
              </a:ext>
            </a:extLst>
          </p:cNvPr>
          <p:cNvSpPr/>
          <p:nvPr/>
        </p:nvSpPr>
        <p:spPr>
          <a:xfrm>
            <a:off x="11000172" y="245264"/>
            <a:ext cx="832021" cy="5373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9379132" y="838772"/>
            <a:ext cx="2605049" cy="817418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657689" y="845321"/>
            <a:ext cx="4344421" cy="73123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9186" y="869752"/>
            <a:ext cx="4095431" cy="755458"/>
          </a:xfrm>
          <a:prstGeom prst="roundRect">
            <a:avLst/>
          </a:prstGeom>
          <a:solidFill>
            <a:srgbClr val="99FFC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cs typeface="Aharoni" panose="02010803020104030203" pitchFamily="2" charset="-79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4249715" y="1040949"/>
            <a:ext cx="498216" cy="253013"/>
          </a:xfrm>
          <a:prstGeom prst="rightArrow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9005451" y="1040950"/>
            <a:ext cx="429494" cy="247524"/>
          </a:xfrm>
          <a:prstGeom prst="rightArrow">
            <a:avLst/>
          </a:prstGeom>
          <a:solidFill>
            <a:srgbClr val="92D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0" y="1024924"/>
            <a:ext cx="4318000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>
                <a:latin typeface="Bookman Old Style" panose="02050604050505020204" pitchFamily="18" charset="0"/>
                <a:cs typeface="+mn-cs"/>
              </a:rPr>
              <a:t>Прогноз социально-экономического развития Гайского округа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57689" y="885710"/>
            <a:ext cx="45258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>
                <a:latin typeface="Bookman Old Style" panose="02050604050505020204" pitchFamily="18" charset="0"/>
                <a:cs typeface="Aharoni" panose="02010803020104030203" pitchFamily="2" charset="-79"/>
              </a:rPr>
              <a:t>Основные направления бюджетной и налоговой политики Гайского округа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3268" y="922735"/>
            <a:ext cx="25697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>
                <a:latin typeface="Bookman Old Style" panose="02050604050505020204" pitchFamily="18" charset="0"/>
                <a:cs typeface="Aharoni" panose="02010803020104030203" pitchFamily="2" charset="-79"/>
              </a:rPr>
              <a:t>Муниципальные программы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754895"/>
              </p:ext>
            </p:extLst>
          </p:nvPr>
        </p:nvGraphicFramePr>
        <p:xfrm>
          <a:off x="339436" y="2360815"/>
          <a:ext cx="11644745" cy="4212706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05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30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8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850"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№ </a:t>
                      </a:r>
                      <a:r>
                        <a:rPr kumimoji="0" lang="ru-RU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п</a:t>
                      </a: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r>
                        <a:rPr kumimoji="0" lang="ru-RU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п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Наименование мероприятия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Срок исполнения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Оценка эффективности муниципальных программ за отчетный год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До 20 апреля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72000" marR="34925" marT="34925" marB="34925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Разработка проекта прогноза социально-экономического развития Гайского округа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Июнь-июль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72000" marR="34925" marT="34925" marB="34925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Подготовка проекта основных направлений бюджетной и налоговой политики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Сентябрь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72000" marR="34925" marT="34925" marB="34925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Доведение до главных распределителей предельных объемов бюджетных ассигнований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До 30 декабря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72000" marR="34925" marT="34925" marB="34925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Составление планового реестра расходных обязательств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Не позднее 15 ноября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marL="720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kumimoji="0" 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Представление проекта местного бюджета в представительный орган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8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9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kumimoji="0" lang="ru-RU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Публичные слушания по проекту местного бюджета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Декабрь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72000" marR="34925" marT="34925" marB="34925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0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Arial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Рассмотрение </a:t>
                      </a:r>
                      <a:r>
                        <a:rPr kumimoji="0" lang="ru-RU" sz="16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Гайским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городским Советом депутатов проекта местного бюджета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34925" marR="34925" marT="34925" marB="349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Не позднее 25 декабря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72000" marR="34925" marT="34925" marB="34925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1497725" y="1840364"/>
            <a:ext cx="8834560" cy="400110"/>
          </a:xfrm>
          <a:prstGeom prst="rect">
            <a:avLst/>
          </a:prstGeom>
          <a:solidFill>
            <a:srgbClr val="A9D9C7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ЭТАПЫ  ФОРМИРОВАНИЯ  ПРОЕКТА  БЮДЖЕТА 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57A6A3DA-BBB5-4134-8280-23F264C0976F}"/>
              </a:ext>
            </a:extLst>
          </p:cNvPr>
          <p:cNvSpPr/>
          <p:nvPr/>
        </p:nvSpPr>
        <p:spPr>
          <a:xfrm>
            <a:off x="11161987" y="170250"/>
            <a:ext cx="832021" cy="5373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4114684108"/>
              </p:ext>
            </p:extLst>
          </p:nvPr>
        </p:nvGraphicFramePr>
        <p:xfrm>
          <a:off x="1122217" y="168596"/>
          <a:ext cx="10039769" cy="568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0576" y="2072640"/>
            <a:ext cx="10191821" cy="461665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 любой семьи делится на две части – </a:t>
            </a:r>
            <a:r>
              <a:rPr lang="ru-RU" sz="2400" b="1" i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доходы и расходы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1432561" y="2973700"/>
          <a:ext cx="961644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Группа 40"/>
          <p:cNvGrpSpPr/>
          <p:nvPr/>
        </p:nvGrpSpPr>
        <p:grpSpPr>
          <a:xfrm>
            <a:off x="1276325" y="5043494"/>
            <a:ext cx="8572560" cy="928694"/>
            <a:chOff x="1571604" y="4357694"/>
            <a:chExt cx="6429420" cy="928694"/>
          </a:xfrm>
        </p:grpSpPr>
        <p:sp>
          <p:nvSpPr>
            <p:cNvPr id="33" name="Минус 32"/>
            <p:cNvSpPr/>
            <p:nvPr/>
          </p:nvSpPr>
          <p:spPr>
            <a:xfrm>
              <a:off x="1571604" y="4357694"/>
              <a:ext cx="571504" cy="428628"/>
            </a:xfrm>
            <a:prstGeom prst="mathMin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357422" y="4357694"/>
              <a:ext cx="56436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Дефицит (расходы больше доходов)</a:t>
              </a:r>
            </a:p>
          </p:txBody>
        </p:sp>
        <p:sp>
          <p:nvSpPr>
            <p:cNvPr id="36" name="Плюс 35"/>
            <p:cNvSpPr/>
            <p:nvPr/>
          </p:nvSpPr>
          <p:spPr>
            <a:xfrm>
              <a:off x="1571604" y="4857760"/>
              <a:ext cx="571504" cy="428628"/>
            </a:xfrm>
            <a:prstGeom prst="mathPlus">
              <a:avLst/>
            </a:prstGeom>
            <a:solidFill>
              <a:srgbClr val="0000FF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57422" y="4857760"/>
              <a:ext cx="56436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Профицит (доходы больше расходов)</a:t>
              </a:r>
            </a:p>
          </p:txBody>
        </p:sp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F056771-62D8-42B2-8D4D-FF95C379B8FB}"/>
              </a:ext>
            </a:extLst>
          </p:cNvPr>
          <p:cNvSpPr/>
          <p:nvPr/>
        </p:nvSpPr>
        <p:spPr>
          <a:xfrm>
            <a:off x="11000172" y="245264"/>
            <a:ext cx="832021" cy="5373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15630" y="945108"/>
            <a:ext cx="11250302" cy="461665"/>
          </a:xfrm>
          <a:prstGeom prst="rect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Чтобы понять, как устроен бюджет, сравним его с бюджетом отдельной семьи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2410691" y="665018"/>
            <a:ext cx="7772400" cy="523220"/>
          </a:xfrm>
          <a:prstGeom prst="rect">
            <a:avLst/>
          </a:prstGeom>
          <a:solidFill>
            <a:srgbClr val="FFFF66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</a:rPr>
              <a:t>Доходы бюджета</a:t>
            </a:r>
          </a:p>
        </p:txBody>
      </p:sp>
      <p:sp>
        <p:nvSpPr>
          <p:cNvPr id="53" name="Line 13"/>
          <p:cNvSpPr>
            <a:spLocks noChangeShapeType="1"/>
          </p:cNvSpPr>
          <p:nvPr/>
        </p:nvSpPr>
        <p:spPr bwMode="auto">
          <a:xfrm rot="11973797" flipH="1" flipV="1">
            <a:off x="4793836" y="1309697"/>
            <a:ext cx="0" cy="857256"/>
          </a:xfrm>
          <a:prstGeom prst="line">
            <a:avLst/>
          </a:prstGeom>
          <a:noFill/>
          <a:ln w="79375">
            <a:gradFill>
              <a:gsLst>
                <a:gs pos="49000">
                  <a:srgbClr val="A31D2A"/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4" name="Line 13"/>
          <p:cNvSpPr>
            <a:spLocks noChangeShapeType="1"/>
          </p:cNvSpPr>
          <p:nvPr/>
        </p:nvSpPr>
        <p:spPr bwMode="auto">
          <a:xfrm rot="9132045" flipH="1" flipV="1">
            <a:off x="8210531" y="1220844"/>
            <a:ext cx="60959" cy="991536"/>
          </a:xfrm>
          <a:prstGeom prst="line">
            <a:avLst/>
          </a:prstGeom>
          <a:noFill/>
          <a:ln w="79375">
            <a:gradFill>
              <a:gsLst>
                <a:gs pos="49000">
                  <a:srgbClr val="9C0433"/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5" name="Блок-схема: процесс 54"/>
          <p:cNvSpPr/>
          <p:nvPr/>
        </p:nvSpPr>
        <p:spPr>
          <a:xfrm>
            <a:off x="396200" y="2181220"/>
            <a:ext cx="5715040" cy="866780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Собственные средства </a:t>
            </a:r>
            <a:r>
              <a:rPr lang="ru-RU" sz="1600" dirty="0">
                <a:solidFill>
                  <a:schemeClr val="tx1"/>
                </a:solidFill>
              </a:rPr>
              <a:t>– это средства,  не имеющие определенной цели расходования</a:t>
            </a:r>
          </a:p>
        </p:txBody>
      </p:sp>
      <p:sp>
        <p:nvSpPr>
          <p:cNvPr id="56" name="Блок-схема: процесс 55"/>
          <p:cNvSpPr/>
          <p:nvPr/>
        </p:nvSpPr>
        <p:spPr>
          <a:xfrm>
            <a:off x="6835104" y="2164080"/>
            <a:ext cx="5143536" cy="868680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Целевые средства- </a:t>
            </a:r>
            <a:r>
              <a:rPr lang="ru-RU" sz="1600" dirty="0">
                <a:solidFill>
                  <a:schemeClr val="tx1"/>
                </a:solidFill>
              </a:rPr>
              <a:t>это средства, которые должны быть израсходованы строго по целевому назначению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pSp>
        <p:nvGrpSpPr>
          <p:cNvPr id="2" name="Группа 39"/>
          <p:cNvGrpSpPr>
            <a:grpSpLocks/>
          </p:cNvGrpSpPr>
          <p:nvPr/>
        </p:nvGrpSpPr>
        <p:grpSpPr bwMode="auto">
          <a:xfrm>
            <a:off x="567651" y="3108961"/>
            <a:ext cx="5143536" cy="787399"/>
            <a:chOff x="1140594" y="3214686"/>
            <a:chExt cx="2431274" cy="1143802"/>
          </a:xfrm>
        </p:grpSpPr>
        <p:cxnSp>
          <p:nvCxnSpPr>
            <p:cNvPr id="61" name="Прямая соединительная линия 60"/>
            <p:cNvCxnSpPr/>
            <p:nvPr/>
          </p:nvCxnSpPr>
          <p:spPr>
            <a:xfrm>
              <a:off x="1142181" y="3857414"/>
              <a:ext cx="2428100" cy="211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rot="5400000" flipH="1" flipV="1">
              <a:off x="2034340" y="3538165"/>
              <a:ext cx="646957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 rot="5400000" flipH="1" flipV="1">
              <a:off x="890850" y="4107158"/>
              <a:ext cx="501074" cy="158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rot="5400000" flipH="1" flipV="1">
              <a:off x="2106487" y="4107158"/>
              <a:ext cx="501074" cy="158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 rot="5400000" flipH="1" flipV="1">
              <a:off x="3320538" y="4107158"/>
              <a:ext cx="501074" cy="1586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Прямоугольник 65"/>
          <p:cNvSpPr/>
          <p:nvPr/>
        </p:nvSpPr>
        <p:spPr>
          <a:xfrm>
            <a:off x="220939" y="4052895"/>
            <a:ext cx="1619261" cy="1138773"/>
          </a:xfrm>
          <a:prstGeom prst="rect">
            <a:avLst/>
          </a:prstGeom>
          <a:solidFill>
            <a:srgbClr val="F2F2F2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ru-RU" sz="16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Налоговые доходы</a:t>
            </a:r>
          </a:p>
          <a:p>
            <a:pPr algn="ctr">
              <a:defRPr/>
            </a:pP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095472" y="4068135"/>
            <a:ext cx="1905013" cy="1077218"/>
          </a:xfrm>
          <a:prstGeom prst="rect">
            <a:avLst/>
          </a:prstGeom>
          <a:solidFill>
            <a:srgbClr val="F2F2F2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ru-RU" sz="16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Неналоговые доходы</a:t>
            </a:r>
          </a:p>
          <a:p>
            <a:pPr algn="ctr">
              <a:defRPr/>
            </a:pP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130040" y="3976695"/>
            <a:ext cx="2045971" cy="2031325"/>
          </a:xfrm>
          <a:prstGeom prst="rect">
            <a:avLst/>
          </a:prstGeom>
          <a:solidFill>
            <a:srgbClr val="F2F2F2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1"/>
                </a:solidFill>
              </a:rPr>
              <a:t>- </a:t>
            </a:r>
            <a:r>
              <a:rPr lang="ru-RU" sz="1400" b="1" dirty="0">
                <a:solidFill>
                  <a:schemeClr val="tx1"/>
                </a:solidFill>
                <a:latin typeface="Times New Roman Полужирный" pitchFamily="18" charset="0"/>
                <a:cs typeface="Times New Roman Полужирный" pitchFamily="18" charset="0"/>
              </a:rPr>
              <a:t>дотации на выравнивание  бюджетной  обеспеченности;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 Полужирный" pitchFamily="18" charset="0"/>
                <a:cs typeface="Times New Roman Полужирный" pitchFamily="18" charset="0"/>
              </a:rPr>
              <a:t>-  дотации на поддержку мер по обеспечению сбалансированности бюджетов.</a:t>
            </a:r>
            <a:endParaRPr lang="ru-RU" sz="1600" b="1" dirty="0">
              <a:solidFill>
                <a:schemeClr val="tx1"/>
              </a:solidFill>
              <a:latin typeface="Times New Roman Полужирный" pitchFamily="18" charset="0"/>
              <a:cs typeface="Times New Roman Полужирный" pitchFamily="18" charset="0"/>
            </a:endParaRPr>
          </a:p>
        </p:txBody>
      </p:sp>
      <p:grpSp>
        <p:nvGrpSpPr>
          <p:cNvPr id="3" name="Группа 39"/>
          <p:cNvGrpSpPr>
            <a:grpSpLocks/>
          </p:cNvGrpSpPr>
          <p:nvPr/>
        </p:nvGrpSpPr>
        <p:grpSpPr bwMode="auto">
          <a:xfrm>
            <a:off x="7098037" y="3027999"/>
            <a:ext cx="4381531" cy="787399"/>
            <a:chOff x="1140594" y="3214686"/>
            <a:chExt cx="2431274" cy="1143802"/>
          </a:xfrm>
        </p:grpSpPr>
        <p:cxnSp>
          <p:nvCxnSpPr>
            <p:cNvPr id="70" name="Прямая соединительная линия 69"/>
            <p:cNvCxnSpPr/>
            <p:nvPr/>
          </p:nvCxnSpPr>
          <p:spPr>
            <a:xfrm>
              <a:off x="1142181" y="3857414"/>
              <a:ext cx="2428100" cy="211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 rot="5400000" flipH="1" flipV="1">
              <a:off x="2034340" y="3538165"/>
              <a:ext cx="646957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 rot="5400000" flipH="1" flipV="1">
              <a:off x="890850" y="4107158"/>
              <a:ext cx="501074" cy="158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 rot="5400000" flipH="1" flipV="1">
              <a:off x="2106487" y="4107158"/>
              <a:ext cx="501074" cy="158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rot="5400000" flipH="1" flipV="1">
              <a:off x="3320538" y="4107158"/>
              <a:ext cx="501074" cy="1586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Прямоугольник 75"/>
          <p:cNvSpPr/>
          <p:nvPr/>
        </p:nvSpPr>
        <p:spPr>
          <a:xfrm>
            <a:off x="8256285" y="4012891"/>
            <a:ext cx="1714512" cy="830997"/>
          </a:xfrm>
          <a:prstGeom prst="rect">
            <a:avLst/>
          </a:prstGeom>
          <a:solidFill>
            <a:srgbClr val="F2F2F2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ru-RU" sz="16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Субвенции </a:t>
            </a:r>
          </a:p>
          <a:p>
            <a:pPr algn="ctr"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6400803" y="4012891"/>
            <a:ext cx="1619261" cy="830997"/>
          </a:xfrm>
          <a:prstGeom prst="rect">
            <a:avLst/>
          </a:prstGeom>
          <a:solidFill>
            <a:srgbClr val="F2F2F2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ru-RU" sz="16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Субсидии</a:t>
            </a:r>
          </a:p>
          <a:p>
            <a:pPr algn="ctr"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0161299" y="4012891"/>
            <a:ext cx="1809763" cy="738664"/>
          </a:xfrm>
          <a:prstGeom prst="rect">
            <a:avLst/>
          </a:prstGeom>
          <a:solidFill>
            <a:srgbClr val="F2F2F2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Иные межбюджетные трансферты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0C244477-3E64-41FF-B06E-BD243649F5C1}"/>
              </a:ext>
            </a:extLst>
          </p:cNvPr>
          <p:cNvSpPr/>
          <p:nvPr/>
        </p:nvSpPr>
        <p:spPr>
          <a:xfrm>
            <a:off x="11000172" y="245264"/>
            <a:ext cx="832021" cy="5373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object 48"/>
          <p:cNvSpPr>
            <a:spLocks noChangeArrowheads="1"/>
          </p:cNvSpPr>
          <p:nvPr/>
        </p:nvSpPr>
        <p:spPr bwMode="auto">
          <a:xfrm>
            <a:off x="4383062" y="987049"/>
            <a:ext cx="3721100" cy="922338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alt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0" name="object 48"/>
          <p:cNvSpPr>
            <a:spLocks noChangeArrowheads="1"/>
          </p:cNvSpPr>
          <p:nvPr/>
        </p:nvSpPr>
        <p:spPr bwMode="auto">
          <a:xfrm>
            <a:off x="8165747" y="996102"/>
            <a:ext cx="3740936" cy="85058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alt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1" name="object 20"/>
          <p:cNvSpPr>
            <a:spLocks noChangeArrowheads="1"/>
          </p:cNvSpPr>
          <p:nvPr/>
        </p:nvSpPr>
        <p:spPr bwMode="auto">
          <a:xfrm>
            <a:off x="640927" y="1722119"/>
            <a:ext cx="3351953" cy="29610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h="139700"/>
            <a:bevelB w="355600" h="177800" prst="softRound"/>
          </a:sp3d>
        </p:spPr>
        <p:txBody>
          <a:bodyPr lIns="0" tIns="0" rIns="0" bIns="0"/>
          <a:lstStyle/>
          <a:p>
            <a:endParaRPr lang="ru-RU" altLang="ru-RU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9702" name="object 18"/>
          <p:cNvSpPr>
            <a:spLocks noChangeArrowheads="1"/>
          </p:cNvSpPr>
          <p:nvPr/>
        </p:nvSpPr>
        <p:spPr bwMode="auto">
          <a:xfrm>
            <a:off x="1073151" y="4724401"/>
            <a:ext cx="3361267" cy="15843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altLang="ru-RU"/>
          </a:p>
        </p:txBody>
      </p:sp>
      <p:sp>
        <p:nvSpPr>
          <p:cNvPr id="29703" name="object 26"/>
          <p:cNvSpPr txBox="1">
            <a:spLocks noChangeArrowheads="1"/>
          </p:cNvSpPr>
          <p:nvPr/>
        </p:nvSpPr>
        <p:spPr bwMode="auto">
          <a:xfrm>
            <a:off x="5621867" y="3221039"/>
            <a:ext cx="1164167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altLang="ru-RU" sz="1600" b="1">
                <a:solidFill>
                  <a:srgbClr val="FFFFFF"/>
                </a:solidFill>
                <a:latin typeface="Calibri" pitchFamily="34" charset="0"/>
              </a:rPr>
              <a:t>пошлины  сборы  штрафы  другие</a:t>
            </a:r>
            <a:endParaRPr lang="ru-RU" altLang="ru-RU" sz="1600">
              <a:latin typeface="Calibri" pitchFamily="34" charset="0"/>
            </a:endParaRPr>
          </a:p>
        </p:txBody>
      </p:sp>
      <p:sp>
        <p:nvSpPr>
          <p:cNvPr id="29704" name="object 28"/>
          <p:cNvSpPr>
            <a:spLocks noChangeArrowheads="1"/>
          </p:cNvSpPr>
          <p:nvPr/>
        </p:nvSpPr>
        <p:spPr bwMode="auto">
          <a:xfrm>
            <a:off x="5433484" y="2401888"/>
            <a:ext cx="1570567" cy="665162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altLang="ru-RU"/>
          </a:p>
        </p:txBody>
      </p:sp>
      <p:sp>
        <p:nvSpPr>
          <p:cNvPr id="29705" name="object 56"/>
          <p:cNvSpPr>
            <a:spLocks noChangeArrowheads="1"/>
          </p:cNvSpPr>
          <p:nvPr/>
        </p:nvSpPr>
        <p:spPr bwMode="auto">
          <a:xfrm>
            <a:off x="8012007" y="4710545"/>
            <a:ext cx="3359151" cy="1297711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altLang="ru-RU"/>
          </a:p>
        </p:txBody>
      </p:sp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4543531" y="4731298"/>
            <a:ext cx="3214052" cy="209151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7" name="Прямоугольник 1"/>
          <p:cNvSpPr>
            <a:spLocks noChangeArrowheads="1"/>
          </p:cNvSpPr>
          <p:nvPr/>
        </p:nvSpPr>
        <p:spPr bwMode="auto">
          <a:xfrm>
            <a:off x="571500" y="149226"/>
            <a:ext cx="11277600" cy="584775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altLang="ru-RU" sz="3200" b="1" spc="30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ДОХОДЫ БЮДЖЕТА</a:t>
            </a:r>
          </a:p>
        </p:txBody>
      </p:sp>
      <p:sp>
        <p:nvSpPr>
          <p:cNvPr id="29708" name="object 48"/>
          <p:cNvSpPr>
            <a:spLocks noChangeArrowheads="1"/>
          </p:cNvSpPr>
          <p:nvPr/>
        </p:nvSpPr>
        <p:spPr bwMode="auto">
          <a:xfrm>
            <a:off x="462722" y="951864"/>
            <a:ext cx="3721100" cy="869316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alt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47277" y="1920241"/>
            <a:ext cx="33168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уплаты</a:t>
            </a: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 и сборов,</a:t>
            </a: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предусмотренных Налоговым</a:t>
            </a: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Кодексом РФ,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лиц,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акцизы,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налог,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лиц,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пошлина,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налоги.</a:t>
            </a:r>
          </a:p>
        </p:txBody>
      </p:sp>
      <p:sp>
        <p:nvSpPr>
          <p:cNvPr id="29710" name="object 20"/>
          <p:cNvSpPr>
            <a:spLocks noChangeArrowheads="1"/>
          </p:cNvSpPr>
          <p:nvPr/>
        </p:nvSpPr>
        <p:spPr bwMode="auto">
          <a:xfrm>
            <a:off x="4481946" y="1794164"/>
            <a:ext cx="3459904" cy="291528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90500"/>
            <a:bevelB w="184150" h="158750" prst="softRound"/>
          </a:sp3d>
        </p:spPr>
        <p:txBody>
          <a:bodyPr lIns="0" tIns="0" rIns="0" bIns="0"/>
          <a:lstStyle/>
          <a:p>
            <a:pPr algn="ctr"/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11" name="object 55"/>
          <p:cNvSpPr>
            <a:spLocks noChangeArrowheads="1"/>
          </p:cNvSpPr>
          <p:nvPr/>
        </p:nvSpPr>
        <p:spPr bwMode="auto">
          <a:xfrm>
            <a:off x="5438796" y="4119015"/>
            <a:ext cx="1712383" cy="1319213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alt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4480561" y="1962786"/>
            <a:ext cx="3459480" cy="22467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  <a:bevelB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уплаты пошлин, сборов, установленных законодательством РФ, а также штрафов за нарушение законодательства,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</a:p>
          <a:p>
            <a:pPr marL="284400" indent="-285750">
              <a:buFontTx/>
              <a:buChar char="-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использования и продажи муниципального имущества и земли,</a:t>
            </a:r>
          </a:p>
          <a:p>
            <a:pPr marL="284400" indent="-285750">
              <a:buFontTx/>
              <a:buChar char="-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 оказания платных услуг,</a:t>
            </a:r>
          </a:p>
          <a:p>
            <a:pPr marL="284400" indent="-285750">
              <a:buFontTx/>
              <a:buChar char="-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штрафные санкции,</a:t>
            </a:r>
          </a:p>
          <a:p>
            <a:pPr marL="284400" indent="-285750">
              <a:buFontTx/>
              <a:buChar char="-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неналоговые доходы.</a:t>
            </a:r>
          </a:p>
        </p:txBody>
      </p:sp>
      <p:sp>
        <p:nvSpPr>
          <p:cNvPr id="29713" name="object 20"/>
          <p:cNvSpPr>
            <a:spLocks noChangeArrowheads="1"/>
          </p:cNvSpPr>
          <p:nvPr/>
        </p:nvSpPr>
        <p:spPr bwMode="auto">
          <a:xfrm>
            <a:off x="8342977" y="1766456"/>
            <a:ext cx="3319779" cy="29000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8750"/>
            <a:bevelB w="234950" h="190500"/>
          </a:sp3d>
        </p:spPr>
        <p:txBody>
          <a:bodyPr lIns="0" tIns="0" rIns="0" bIns="0"/>
          <a:lstStyle/>
          <a:p>
            <a:endParaRPr lang="ru-RU" altLang="ru-RU"/>
          </a:p>
        </p:txBody>
      </p:sp>
      <p:sp>
        <p:nvSpPr>
          <p:cNvPr id="29714" name="Прямоугольник 67"/>
          <p:cNvSpPr>
            <a:spLocks noChangeArrowheads="1"/>
          </p:cNvSpPr>
          <p:nvPr/>
        </p:nvSpPr>
        <p:spPr bwMode="auto">
          <a:xfrm>
            <a:off x="8420100" y="2732089"/>
            <a:ext cx="31665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Межбюджетные трансферты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651482" y="877078"/>
            <a:ext cx="3360372" cy="969607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>
            <a:bevelT w="196850" h="146050"/>
            <a:bevelB w="228600" h="184150" prst="softRound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8302384" y="939780"/>
            <a:ext cx="3360372" cy="969607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>
            <a:bevelT w="152400" h="146050" prst="softRound"/>
            <a:bevelB w="19685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543531" y="919363"/>
            <a:ext cx="3360372" cy="969607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>
            <a:bevelT w="209550"/>
            <a:bevelB w="152400" h="114300" prst="softRound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A1CEC4-C2D0-4CA3-AF2C-E842630044C5}"/>
              </a:ext>
            </a:extLst>
          </p:cNvPr>
          <p:cNvSpPr/>
          <p:nvPr/>
        </p:nvSpPr>
        <p:spPr>
          <a:xfrm>
            <a:off x="4808188" y="5081838"/>
            <a:ext cx="2821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БЮДЖЕТ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4A8C99-D384-D9EB-320D-AED455246212}"/>
              </a:ext>
            </a:extLst>
          </p:cNvPr>
          <p:cNvSpPr txBox="1"/>
          <p:nvPr/>
        </p:nvSpPr>
        <p:spPr>
          <a:xfrm>
            <a:off x="410340" y="226952"/>
            <a:ext cx="113771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Сравнительный анализ фактически полученных доходов в сравнении с первоначально утвержденным решением о бюджете показателями и с уточненными значениями с учетом внесенных изменений за 2025 год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908EACB-175F-514B-7166-B2249E4C5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460561"/>
              </p:ext>
            </p:extLst>
          </p:nvPr>
        </p:nvGraphicFramePr>
        <p:xfrm>
          <a:off x="339436" y="961061"/>
          <a:ext cx="11513127" cy="5565809"/>
        </p:xfrm>
        <a:graphic>
          <a:graphicData uri="http://schemas.openxmlformats.org/drawingml/2006/table">
            <a:tbl>
              <a:tblPr firstRow="1">
                <a:tableStyleId>{D7AC3CCA-C797-4891-BE02-D94E43425B78}</a:tableStyleId>
              </a:tblPr>
              <a:tblGrid>
                <a:gridCol w="3085408">
                  <a:extLst>
                    <a:ext uri="{9D8B030D-6E8A-4147-A177-3AD203B41FA5}">
                      <a16:colId xmlns:a16="http://schemas.microsoft.com/office/drawing/2014/main" val="2504026407"/>
                    </a:ext>
                  </a:extLst>
                </a:gridCol>
                <a:gridCol w="1787236">
                  <a:extLst>
                    <a:ext uri="{9D8B030D-6E8A-4147-A177-3AD203B41FA5}">
                      <a16:colId xmlns:a16="http://schemas.microsoft.com/office/drawing/2014/main" val="1829979389"/>
                    </a:ext>
                  </a:extLst>
                </a:gridCol>
                <a:gridCol w="881149">
                  <a:extLst>
                    <a:ext uri="{9D8B030D-6E8A-4147-A177-3AD203B41FA5}">
                      <a16:colId xmlns:a16="http://schemas.microsoft.com/office/drawing/2014/main" val="832767576"/>
                    </a:ext>
                  </a:extLst>
                </a:gridCol>
                <a:gridCol w="814647">
                  <a:extLst>
                    <a:ext uri="{9D8B030D-6E8A-4147-A177-3AD203B41FA5}">
                      <a16:colId xmlns:a16="http://schemas.microsoft.com/office/drawing/2014/main" val="4267184532"/>
                    </a:ext>
                  </a:extLst>
                </a:gridCol>
                <a:gridCol w="789709">
                  <a:extLst>
                    <a:ext uri="{9D8B030D-6E8A-4147-A177-3AD203B41FA5}">
                      <a16:colId xmlns:a16="http://schemas.microsoft.com/office/drawing/2014/main" val="152980748"/>
                    </a:ext>
                  </a:extLst>
                </a:gridCol>
                <a:gridCol w="814648">
                  <a:extLst>
                    <a:ext uri="{9D8B030D-6E8A-4147-A177-3AD203B41FA5}">
                      <a16:colId xmlns:a16="http://schemas.microsoft.com/office/drawing/2014/main" val="2181861098"/>
                    </a:ext>
                  </a:extLst>
                </a:gridCol>
                <a:gridCol w="811373">
                  <a:extLst>
                    <a:ext uri="{9D8B030D-6E8A-4147-A177-3AD203B41FA5}">
                      <a16:colId xmlns:a16="http://schemas.microsoft.com/office/drawing/2014/main" val="2861690024"/>
                    </a:ext>
                  </a:extLst>
                </a:gridCol>
                <a:gridCol w="658804">
                  <a:extLst>
                    <a:ext uri="{9D8B030D-6E8A-4147-A177-3AD203B41FA5}">
                      <a16:colId xmlns:a16="http://schemas.microsoft.com/office/drawing/2014/main" val="597854468"/>
                    </a:ext>
                  </a:extLst>
                </a:gridCol>
                <a:gridCol w="1870153">
                  <a:extLst>
                    <a:ext uri="{9D8B030D-6E8A-4147-A177-3AD203B41FA5}">
                      <a16:colId xmlns:a16="http://schemas.microsoft.com/office/drawing/2014/main" val="3413478952"/>
                    </a:ext>
                  </a:extLst>
                </a:gridCol>
              </a:tblGrid>
              <a:tr h="11583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Код дохода по бюджетной классификации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Первоначально утв. бюджетные назначения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Внесены изменения, тыс. руб.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бюджет. назначения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Исп. на 01.01.2026, тыс. руб.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исп. к первонач. утв. план. показателям (гр.6/ гр.3),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исп. к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уточн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план. показателям (гр.6/ гр.5),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Причины отклонений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значений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показат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доходов от их первонач.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утвержд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значений, где отклонения составили 5 % и более от первоначально утв. значения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extLst>
                  <a:ext uri="{0D108BD9-81ED-4DB2-BD59-A6C34878D82A}">
                    <a16:rowId xmlns:a16="http://schemas.microsoft.com/office/drawing/2014/main" val="1175608381"/>
                  </a:ext>
                </a:extLst>
              </a:tr>
              <a:tr h="1695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extLst>
                  <a:ext uri="{0D108BD9-81ED-4DB2-BD59-A6C34878D82A}">
                    <a16:rowId xmlns:a16="http://schemas.microsoft.com/office/drawing/2014/main" val="1104898335"/>
                  </a:ext>
                </a:extLst>
              </a:tr>
              <a:tr h="21268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НАЛОГОВЫЕ И НЕНАЛОГОВЫЕ ДОХОДЫ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000 1 00 00 000 00 0000 000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849 980,24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36 653,80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886 634,04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998 532,78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117,48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112,62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extLst>
                  <a:ext uri="{0D108BD9-81ED-4DB2-BD59-A6C34878D82A}">
                    <a16:rowId xmlns:a16="http://schemas.microsoft.com/office/drawing/2014/main" val="3619145544"/>
                  </a:ext>
                </a:extLst>
              </a:tr>
              <a:tr h="2114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НАЛОГИ НА ПРИБЫЛЬ, ДОХОДЫ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000 1 01 00 000 00 0000 000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527 287,11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48 000,00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575 287,11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636 360,20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120,69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110,62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extLst>
                  <a:ext uri="{0D108BD9-81ED-4DB2-BD59-A6C34878D82A}">
                    <a16:rowId xmlns:a16="http://schemas.microsoft.com/office/drawing/2014/main" val="4276451745"/>
                  </a:ext>
                </a:extLst>
              </a:tr>
              <a:tr h="82628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Налог на доходы физических лиц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000 1 01 02 000 01 0000 110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527 287,11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48 000,00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575 287,11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636 360,20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120,69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110,62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Увеличение поступлений связано с ростом фонда оплаты труда (индексация заработной платы и доп. выплат 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extLst>
                  <a:ext uri="{0D108BD9-81ED-4DB2-BD59-A6C34878D82A}">
                    <a16:rowId xmlns:a16="http://schemas.microsoft.com/office/drawing/2014/main" val="671097690"/>
                  </a:ext>
                </a:extLst>
              </a:tr>
              <a:tr h="497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000 1 03 00 000 00 0000 000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17 227,19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17 227,19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17 007,59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98,73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98,73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extLst>
                  <a:ext uri="{0D108BD9-81ED-4DB2-BD59-A6C34878D82A}">
                    <a16:rowId xmlns:a16="http://schemas.microsoft.com/office/drawing/2014/main" val="1233088873"/>
                  </a:ext>
                </a:extLst>
              </a:tr>
              <a:tr h="497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000 1 03 02 000 01 0000 110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17 227,19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17 227,19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17 007,59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98,73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98,73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extLst>
                  <a:ext uri="{0D108BD9-81ED-4DB2-BD59-A6C34878D82A}">
                    <a16:rowId xmlns:a16="http://schemas.microsoft.com/office/drawing/2014/main" val="1477984357"/>
                  </a:ext>
                </a:extLst>
              </a:tr>
              <a:tr h="33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НАЛОГИ НА СОВОКУПНЫЙ ДОХОД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000 1 05 00 000 00 0000 000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85 274,00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85 274,00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119 705,61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140,38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140,38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extLst>
                  <a:ext uri="{0D108BD9-81ED-4DB2-BD59-A6C34878D82A}">
                    <a16:rowId xmlns:a16="http://schemas.microsoft.com/office/drawing/2014/main" val="4175112353"/>
                  </a:ext>
                </a:extLst>
              </a:tr>
              <a:tr h="497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000 1 05 01 000 00 0000 110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78 727,00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78 727,00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99 882,91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126,87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126,87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Рост поступлений связан с увеличением налогооблагаемой базы.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extLst>
                  <a:ext uri="{0D108BD9-81ED-4DB2-BD59-A6C34878D82A}">
                    <a16:rowId xmlns:a16="http://schemas.microsoft.com/office/drawing/2014/main" val="3061918904"/>
                  </a:ext>
                </a:extLst>
              </a:tr>
              <a:tr h="6620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Единый сельскохозяйственный налог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000 1 05 03 000 01 0000 110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3 535,00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3 535,00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16 193,53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458,09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458,09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Увеличение выручки сельхозпроизводителей (доходы полученные за 2024 год)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extLst>
                  <a:ext uri="{0D108BD9-81ED-4DB2-BD59-A6C34878D82A}">
                    <a16:rowId xmlns:a16="http://schemas.microsoft.com/office/drawing/2014/main" val="60740275"/>
                  </a:ext>
                </a:extLst>
              </a:tr>
              <a:tr h="497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000 1 05 04 000 02 0000 110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3 012,00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3 012,00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3 523,84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116,99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116,99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Рост поступлений связан с увеличением налогооблагаемой базы.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extLst>
                  <a:ext uri="{0D108BD9-81ED-4DB2-BD59-A6C34878D82A}">
                    <a16:rowId xmlns:a16="http://schemas.microsoft.com/office/drawing/2014/main" val="262563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789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4A8C99-D384-D9EB-320D-AED455246212}"/>
              </a:ext>
            </a:extLst>
          </p:cNvPr>
          <p:cNvSpPr txBox="1"/>
          <p:nvPr/>
        </p:nvSpPr>
        <p:spPr>
          <a:xfrm>
            <a:off x="410340" y="226952"/>
            <a:ext cx="113771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Сравнительный анализ фактически полученных доходов в сравнении с первоначально утвержденным решением о бюджете показателями и с уточненными значениями с учетом внесенных изменений за 2025 год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908EACB-175F-514B-7166-B2249E4C5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468483"/>
              </p:ext>
            </p:extLst>
          </p:nvPr>
        </p:nvGraphicFramePr>
        <p:xfrm>
          <a:off x="331123" y="1143941"/>
          <a:ext cx="11664143" cy="5285790"/>
        </p:xfrm>
        <a:graphic>
          <a:graphicData uri="http://schemas.openxmlformats.org/drawingml/2006/table">
            <a:tbl>
              <a:tblPr firstRow="1">
                <a:tableStyleId>{D7AC3CCA-C797-4891-BE02-D94E43425B78}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50402640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829979389"/>
                    </a:ext>
                  </a:extLst>
                </a:gridCol>
                <a:gridCol w="989215">
                  <a:extLst>
                    <a:ext uri="{9D8B030D-6E8A-4147-A177-3AD203B41FA5}">
                      <a16:colId xmlns:a16="http://schemas.microsoft.com/office/drawing/2014/main" val="832767576"/>
                    </a:ext>
                  </a:extLst>
                </a:gridCol>
                <a:gridCol w="839585">
                  <a:extLst>
                    <a:ext uri="{9D8B030D-6E8A-4147-A177-3AD203B41FA5}">
                      <a16:colId xmlns:a16="http://schemas.microsoft.com/office/drawing/2014/main" val="4267184532"/>
                    </a:ext>
                  </a:extLst>
                </a:gridCol>
                <a:gridCol w="781397">
                  <a:extLst>
                    <a:ext uri="{9D8B030D-6E8A-4147-A177-3AD203B41FA5}">
                      <a16:colId xmlns:a16="http://schemas.microsoft.com/office/drawing/2014/main" val="152980748"/>
                    </a:ext>
                  </a:extLst>
                </a:gridCol>
                <a:gridCol w="906087">
                  <a:extLst>
                    <a:ext uri="{9D8B030D-6E8A-4147-A177-3AD203B41FA5}">
                      <a16:colId xmlns:a16="http://schemas.microsoft.com/office/drawing/2014/main" val="2181861098"/>
                    </a:ext>
                  </a:extLst>
                </a:gridCol>
                <a:gridCol w="739833">
                  <a:extLst>
                    <a:ext uri="{9D8B030D-6E8A-4147-A177-3AD203B41FA5}">
                      <a16:colId xmlns:a16="http://schemas.microsoft.com/office/drawing/2014/main" val="2861690024"/>
                    </a:ext>
                  </a:extLst>
                </a:gridCol>
                <a:gridCol w="739832">
                  <a:extLst>
                    <a:ext uri="{9D8B030D-6E8A-4147-A177-3AD203B41FA5}">
                      <a16:colId xmlns:a16="http://schemas.microsoft.com/office/drawing/2014/main" val="597854468"/>
                    </a:ext>
                  </a:extLst>
                </a:gridCol>
                <a:gridCol w="2477194">
                  <a:extLst>
                    <a:ext uri="{9D8B030D-6E8A-4147-A177-3AD203B41FA5}">
                      <a16:colId xmlns:a16="http://schemas.microsoft.com/office/drawing/2014/main" val="3413478952"/>
                    </a:ext>
                  </a:extLst>
                </a:gridCol>
              </a:tblGrid>
              <a:tr h="684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Код дохода по бюджетной классификации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Первонач. утв. бюджетные назначения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Внесены изменения, тыс. руб.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бюджет. назначения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Исп. на 01.01.2026, тыс. руб.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исп. к первонач. утв. план. показателям (гр.6/ гр.3)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исп. к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уточн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план. показателям (гр.6/ гр.5)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Причины отклонений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значений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показат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доходов от их первонач.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утвержд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значений, где отклонения составили 5 % и более от первоначально утв. значения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extLst>
                  <a:ext uri="{0D108BD9-81ED-4DB2-BD59-A6C34878D82A}">
                    <a16:rowId xmlns:a16="http://schemas.microsoft.com/office/drawing/2014/main" val="1175608381"/>
                  </a:ext>
                </a:extLst>
              </a:tr>
              <a:tr h="1695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extLst>
                  <a:ext uri="{0D108BD9-81ED-4DB2-BD59-A6C34878D82A}">
                    <a16:rowId xmlns:a16="http://schemas.microsoft.com/office/drawing/2014/main" val="1104898335"/>
                  </a:ext>
                </a:extLst>
              </a:tr>
              <a:tr h="21268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НАЛОГИ НА ИМУЩЕСТВО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000 1 06 00 000 00 0000 000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55 750,00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55 750,00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63 469,42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113,85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113,85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9145544"/>
                  </a:ext>
                </a:extLst>
              </a:tr>
              <a:tr h="2114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Налог на имущество физических лиц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000 1 06 01 000 00 0000 110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6 500,00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6 500,00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8 423,49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129,59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129,59</a:t>
                      </a: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Увелич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. поступлений налога в сравнении связано с погашением задолженности по ЕНС за периоды прошлых лет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6451745"/>
                  </a:ext>
                </a:extLst>
              </a:tr>
              <a:tr h="20025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Земельный налог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000 1 06 06 000 00 0000 110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49 250,00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49 250,00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55 045,93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111,77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111,77</a:t>
                      </a: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just" fontAlgn="b"/>
                      <a:endParaRPr lang="ru-RU" sz="105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1097690"/>
                  </a:ext>
                </a:extLst>
              </a:tr>
              <a:tr h="19156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ГОСУДАРСТВЕННАЯ ПОШЛИНА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000 1 08 00 000 00 0000 000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17 861,00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17 861,00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21 252,13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118,99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118,99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3088873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Государственная пошлина по делам, рассматриваемым в судах общей юрисдикции, мировыми судьями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000 1 08 03 000 01 0000 110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17 846,00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17 846,00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21 242,13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119,03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119,03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Плановые показатели утверждены по данным, представленными главными администраторами доходов бюджета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7984357"/>
                  </a:ext>
                </a:extLst>
              </a:tr>
              <a:tr h="6566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Государственная пошлина за государственную регистрацию, а также за совершение прочих юридически значимых действий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000 1 08 07 000 01 0000 110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66,67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66,67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Сумма поступлений зависит от кол-ва обращений за разрешением на установку рекламной конструкции по окончанию срока действ. разрешения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75112353"/>
                  </a:ext>
                </a:extLst>
              </a:tr>
              <a:tr h="497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000 1 11 00 000 00 0000 000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124 139,40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-22 495,00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101 644,40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104 066,36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83,83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102,38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1918904"/>
                  </a:ext>
                </a:extLst>
              </a:tr>
              <a:tr h="6620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Доходы, получаемые в виде арендной платы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000 1 11 05 000 00 0000 120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122 309,00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-22 495,00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99 814,00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102 164,64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83,53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102,36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Отклон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. обусловлено возвратом средств из бюджета округа, в результате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произв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-ого перерасчета арендной платы в связи со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сниж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. кадастровой стоимости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зем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. участков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740275"/>
                  </a:ext>
                </a:extLst>
              </a:tr>
              <a:tr h="497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Прочие доходы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000 1 11 09 000 00 0000 120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1 830,40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1 830,40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1 901,70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103,90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103,90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563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634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4A8C99-D384-D9EB-320D-AED455246212}"/>
              </a:ext>
            </a:extLst>
          </p:cNvPr>
          <p:cNvSpPr txBox="1"/>
          <p:nvPr/>
        </p:nvSpPr>
        <p:spPr>
          <a:xfrm>
            <a:off x="410340" y="226952"/>
            <a:ext cx="113771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Сравнительный анализ фактически полученных доходов в сравнении с первоначально утвержденным решением о бюджете показателями и с уточненными значениями с учетом внесенных изменений за 2025 год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908EACB-175F-514B-7166-B2249E4C5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387938"/>
              </p:ext>
            </p:extLst>
          </p:nvPr>
        </p:nvGraphicFramePr>
        <p:xfrm>
          <a:off x="339436" y="961061"/>
          <a:ext cx="11513127" cy="5702793"/>
        </p:xfrm>
        <a:graphic>
          <a:graphicData uri="http://schemas.openxmlformats.org/drawingml/2006/table">
            <a:tbl>
              <a:tblPr firstRow="1">
                <a:tableStyleId>{D7AC3CCA-C797-4891-BE02-D94E43425B78}</a:tableStyleId>
              </a:tblPr>
              <a:tblGrid>
                <a:gridCol w="2894215">
                  <a:extLst>
                    <a:ext uri="{9D8B030D-6E8A-4147-A177-3AD203B41FA5}">
                      <a16:colId xmlns:a16="http://schemas.microsoft.com/office/drawing/2014/main" val="2504026407"/>
                    </a:ext>
                  </a:extLst>
                </a:gridCol>
                <a:gridCol w="1787236">
                  <a:extLst>
                    <a:ext uri="{9D8B030D-6E8A-4147-A177-3AD203B41FA5}">
                      <a16:colId xmlns:a16="http://schemas.microsoft.com/office/drawing/2014/main" val="1829979389"/>
                    </a:ext>
                  </a:extLst>
                </a:gridCol>
                <a:gridCol w="939338">
                  <a:extLst>
                    <a:ext uri="{9D8B030D-6E8A-4147-A177-3AD203B41FA5}">
                      <a16:colId xmlns:a16="http://schemas.microsoft.com/office/drawing/2014/main" val="832767576"/>
                    </a:ext>
                  </a:extLst>
                </a:gridCol>
                <a:gridCol w="814648">
                  <a:extLst>
                    <a:ext uri="{9D8B030D-6E8A-4147-A177-3AD203B41FA5}">
                      <a16:colId xmlns:a16="http://schemas.microsoft.com/office/drawing/2014/main" val="4267184532"/>
                    </a:ext>
                  </a:extLst>
                </a:gridCol>
                <a:gridCol w="798022">
                  <a:extLst>
                    <a:ext uri="{9D8B030D-6E8A-4147-A177-3AD203B41FA5}">
                      <a16:colId xmlns:a16="http://schemas.microsoft.com/office/drawing/2014/main" val="152980748"/>
                    </a:ext>
                  </a:extLst>
                </a:gridCol>
                <a:gridCol w="773083">
                  <a:extLst>
                    <a:ext uri="{9D8B030D-6E8A-4147-A177-3AD203B41FA5}">
                      <a16:colId xmlns:a16="http://schemas.microsoft.com/office/drawing/2014/main" val="2181861098"/>
                    </a:ext>
                  </a:extLst>
                </a:gridCol>
                <a:gridCol w="723207">
                  <a:extLst>
                    <a:ext uri="{9D8B030D-6E8A-4147-A177-3AD203B41FA5}">
                      <a16:colId xmlns:a16="http://schemas.microsoft.com/office/drawing/2014/main" val="2861690024"/>
                    </a:ext>
                  </a:extLst>
                </a:gridCol>
                <a:gridCol w="714895">
                  <a:extLst>
                    <a:ext uri="{9D8B030D-6E8A-4147-A177-3AD203B41FA5}">
                      <a16:colId xmlns:a16="http://schemas.microsoft.com/office/drawing/2014/main" val="597854468"/>
                    </a:ext>
                  </a:extLst>
                </a:gridCol>
                <a:gridCol w="2068483">
                  <a:extLst>
                    <a:ext uri="{9D8B030D-6E8A-4147-A177-3AD203B41FA5}">
                      <a16:colId xmlns:a16="http://schemas.microsoft.com/office/drawing/2014/main" val="3413478952"/>
                    </a:ext>
                  </a:extLst>
                </a:gridCol>
              </a:tblGrid>
              <a:tr h="11583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1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Код дохода по бюджетной классификации</a:t>
                      </a:r>
                      <a:endParaRPr lang="ru-RU" sz="11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Первоначально утв. бюджетные назначения на 2025 год,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Внесены изменения, тыс. руб.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бюджет. назначения на 2025 год,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Исп. на 01.01.2026, тыс. руб.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исп. к первонач. утв. план. показателям (гр.6/ гр.3),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исп. к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уточн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план. показателям (гр.6/ гр.5),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Причины отклонений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значений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показат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доходов от их первонач.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утвержд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значений, где отклонения составили 5 % и более от первоначально утв. значения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extLst>
                  <a:ext uri="{0D108BD9-81ED-4DB2-BD59-A6C34878D82A}">
                    <a16:rowId xmlns:a16="http://schemas.microsoft.com/office/drawing/2014/main" val="1175608381"/>
                  </a:ext>
                </a:extLst>
              </a:tr>
              <a:tr h="1695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extLst>
                  <a:ext uri="{0D108BD9-81ED-4DB2-BD59-A6C34878D82A}">
                    <a16:rowId xmlns:a16="http://schemas.microsoft.com/office/drawing/2014/main" val="1104898335"/>
                  </a:ext>
                </a:extLst>
              </a:tr>
              <a:tr h="21268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ПЛАТЕЖИ ПРИ ПОЛЬЗОВАНИИ ПРИРОДНЫМИ РЕСУРСАМИ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000 1 12 00 000 00 0000 000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1 593,87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1 593,87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2 958,66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185,63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185,63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9145544"/>
                  </a:ext>
                </a:extLst>
              </a:tr>
              <a:tr h="2114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000 1 12 01 000 01 0000 120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1 593,87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1 593,87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2 958,66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185,63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185,63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Плановые показатели утверждены в соответствии с информацией, представленной главными администраторами доходов бюджета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6451745"/>
                  </a:ext>
                </a:extLst>
              </a:tr>
              <a:tr h="3435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000 1 13 00 000 00 0000 000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325,70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325,70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314,15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96,46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96,46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1097690"/>
                  </a:ext>
                </a:extLst>
              </a:tr>
              <a:tr h="2847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000 1 14 00 000 00 0000 000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5 463,00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6 500,00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11 963,00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13 675,68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250,33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114,32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3088873"/>
                  </a:ext>
                </a:extLst>
              </a:tr>
              <a:tr h="497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Доходы от реализации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000 1 14 02 000 00 0000 000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1 163,00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2 663,00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2 879,44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247,59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108,13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Реализация имущества сверх прогнозного плана приватизации.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7984357"/>
                  </a:ext>
                </a:extLst>
              </a:tr>
              <a:tr h="33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Доходы от продажи земельных участков, находящихся в государственной и муниципальной собственности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000 1 14 06 000 00 0000 430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4 300,00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5 000,00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9 300,00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10 796,24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251,08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116,09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Обусловлено увеличением количества обращений по выкупу земельных участков.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75112353"/>
                  </a:ext>
                </a:extLst>
              </a:tr>
              <a:tr h="497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ШТРАФЫ, САНКЦИИ, ВОЗМЕЩЕНИЕ УЩЕРБА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000 1 16 00 000 00 0000 000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1 605,09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4 648,80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6 253,89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7 054,74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439,52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112,81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Рост поступлений связан с активизацией работы администраторов по взысканию задолженности.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1918904"/>
                  </a:ext>
                </a:extLst>
              </a:tr>
              <a:tr h="250749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ПРОЧИЕ НЕНАЛОГОВЫЕ ДОХОДЫ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000 1 17 00 000 00 0000 000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13 453,89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13 453,89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12 668,24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94,16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94,16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740275"/>
                  </a:ext>
                </a:extLst>
              </a:tr>
              <a:tr h="497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Инициативные платежи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000 1 17 15 000 00 0000 150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13 453,89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13 453,89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12 668,60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94,16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94,16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Инициативные платежи зависят от стоимости проекта, сложившегося в результате проводимых торгов.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563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457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4A8C99-D384-D9EB-320D-AED455246212}"/>
              </a:ext>
            </a:extLst>
          </p:cNvPr>
          <p:cNvSpPr txBox="1"/>
          <p:nvPr/>
        </p:nvSpPr>
        <p:spPr>
          <a:xfrm>
            <a:off x="410340" y="226952"/>
            <a:ext cx="113771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Сравнительный анализ фактически полученных доходов в сравнении с первоначально утвержденным решением о бюджете показателями и с уточненными значениями с учетом внесенных изменений за 2025 год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908EACB-175F-514B-7166-B2249E4C5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284276"/>
              </p:ext>
            </p:extLst>
          </p:nvPr>
        </p:nvGraphicFramePr>
        <p:xfrm>
          <a:off x="339436" y="1160567"/>
          <a:ext cx="11513127" cy="4976455"/>
        </p:xfrm>
        <a:graphic>
          <a:graphicData uri="http://schemas.openxmlformats.org/drawingml/2006/table">
            <a:tbl>
              <a:tblPr firstRow="1" lastRow="1">
                <a:tableStyleId>{D7AC3CCA-C797-4891-BE02-D94E43425B78}</a:tableStyleId>
              </a:tblPr>
              <a:tblGrid>
                <a:gridCol w="2894215">
                  <a:extLst>
                    <a:ext uri="{9D8B030D-6E8A-4147-A177-3AD203B41FA5}">
                      <a16:colId xmlns:a16="http://schemas.microsoft.com/office/drawing/2014/main" val="2504026407"/>
                    </a:ext>
                  </a:extLst>
                </a:gridCol>
                <a:gridCol w="1787236">
                  <a:extLst>
                    <a:ext uri="{9D8B030D-6E8A-4147-A177-3AD203B41FA5}">
                      <a16:colId xmlns:a16="http://schemas.microsoft.com/office/drawing/2014/main" val="1829979389"/>
                    </a:ext>
                  </a:extLst>
                </a:gridCol>
                <a:gridCol w="939338">
                  <a:extLst>
                    <a:ext uri="{9D8B030D-6E8A-4147-A177-3AD203B41FA5}">
                      <a16:colId xmlns:a16="http://schemas.microsoft.com/office/drawing/2014/main" val="832767576"/>
                    </a:ext>
                  </a:extLst>
                </a:gridCol>
                <a:gridCol w="814648">
                  <a:extLst>
                    <a:ext uri="{9D8B030D-6E8A-4147-A177-3AD203B41FA5}">
                      <a16:colId xmlns:a16="http://schemas.microsoft.com/office/drawing/2014/main" val="4267184532"/>
                    </a:ext>
                  </a:extLst>
                </a:gridCol>
                <a:gridCol w="847898">
                  <a:extLst>
                    <a:ext uri="{9D8B030D-6E8A-4147-A177-3AD203B41FA5}">
                      <a16:colId xmlns:a16="http://schemas.microsoft.com/office/drawing/2014/main" val="152980748"/>
                    </a:ext>
                  </a:extLst>
                </a:gridCol>
                <a:gridCol w="856211">
                  <a:extLst>
                    <a:ext uri="{9D8B030D-6E8A-4147-A177-3AD203B41FA5}">
                      <a16:colId xmlns:a16="http://schemas.microsoft.com/office/drawing/2014/main" val="2181861098"/>
                    </a:ext>
                  </a:extLst>
                </a:gridCol>
                <a:gridCol w="723207">
                  <a:extLst>
                    <a:ext uri="{9D8B030D-6E8A-4147-A177-3AD203B41FA5}">
                      <a16:colId xmlns:a16="http://schemas.microsoft.com/office/drawing/2014/main" val="2861690024"/>
                    </a:ext>
                  </a:extLst>
                </a:gridCol>
                <a:gridCol w="681644">
                  <a:extLst>
                    <a:ext uri="{9D8B030D-6E8A-4147-A177-3AD203B41FA5}">
                      <a16:colId xmlns:a16="http://schemas.microsoft.com/office/drawing/2014/main" val="597854468"/>
                    </a:ext>
                  </a:extLst>
                </a:gridCol>
                <a:gridCol w="1968730">
                  <a:extLst>
                    <a:ext uri="{9D8B030D-6E8A-4147-A177-3AD203B41FA5}">
                      <a16:colId xmlns:a16="http://schemas.microsoft.com/office/drawing/2014/main" val="3413478952"/>
                    </a:ext>
                  </a:extLst>
                </a:gridCol>
              </a:tblGrid>
              <a:tr h="114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1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Код дохода по бюджетной классификации</a:t>
                      </a:r>
                      <a:endParaRPr lang="ru-RU" sz="11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Первоначально утв. бюджетные назначения на 2025 год,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Внесены изменения, тыс. руб.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бюджет. назначения на 2025 год,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Исп. на 01.01.2026, тыс. руб.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исп. к первонач. утв. план. показателям (гр.6/ гр.3),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исп. к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уточн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план. показателям (гр.6/ гр.5),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Причины отклонений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значений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показат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доходов от их первонач.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утвержд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значений, где отклонения составили 5 % и более от первоначально утв. значения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/>
                </a:tc>
                <a:extLst>
                  <a:ext uri="{0D108BD9-81ED-4DB2-BD59-A6C34878D82A}">
                    <a16:rowId xmlns:a16="http://schemas.microsoft.com/office/drawing/2014/main" val="1175608381"/>
                  </a:ext>
                </a:extLst>
              </a:tr>
              <a:tr h="1685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53" marR="5953" marT="5953" marB="0" anchor="ctr"/>
                </a:tc>
                <a:extLst>
                  <a:ext uri="{0D108BD9-81ED-4DB2-BD59-A6C34878D82A}">
                    <a16:rowId xmlns:a16="http://schemas.microsoft.com/office/drawing/2014/main" val="1104898335"/>
                  </a:ext>
                </a:extLst>
              </a:tr>
              <a:tr h="206531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000 2 00 00 000 00 0000 000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1 528 515,00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38 031,79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1 566 546,79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1 548 141,60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101,28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98,83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9145544"/>
                  </a:ext>
                </a:extLst>
              </a:tr>
              <a:tr h="4754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000 2 02 00 000 00 0000 000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1 528 515,00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37 689,59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1 566 204,59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1 547 799,42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101,26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98,82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6451745"/>
                  </a:ext>
                </a:extLst>
              </a:tr>
              <a:tr h="33361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Дотации бюджетам бюджетной системы Российской Федерации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000 2 02 10 000 00 0000 150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267 164,00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-11 455,00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255 709,00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255 709,00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95,71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1097690"/>
                  </a:ext>
                </a:extLst>
              </a:tr>
              <a:tr h="4754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000 2 02 20 000 00 0000 150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542 061,20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55 311,59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597 372,79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587 367,06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108,36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98,33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Средства вышестоящего бюджета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3088873"/>
                  </a:ext>
                </a:extLst>
              </a:tr>
              <a:tr h="483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000 2 02 30 000 00 0000 150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667 453,30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-2 467,00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664 986,30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657 659,26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98,53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98,90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7984357"/>
                  </a:ext>
                </a:extLst>
              </a:tr>
              <a:tr h="324061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000 2 02 40 000 00 0000 150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51 836,50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-3 700,00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48 136,50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47 064,10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90,79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97,77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75112353"/>
                  </a:ext>
                </a:extLst>
              </a:tr>
              <a:tr h="483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БЕЗВОЗМЕЗДНЫЕ ПОСТУПЛЕНИЯ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000 2 07 00 000 00 0000 000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342,19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342,19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342,19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1918904"/>
                  </a:ext>
                </a:extLst>
              </a:tr>
              <a:tr h="3200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безвозмездные поступления в бюджеты муниципальных округов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000 2 07 04 000 14 0000 150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342,19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342,19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342,19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Поступления по договорам, заключенным в 2025 году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740275"/>
                  </a:ext>
                </a:extLst>
              </a:tr>
              <a:tr h="483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effectLst/>
                          <a:latin typeface="+mn-lt"/>
                        </a:rPr>
                        <a:t>Доходы бюджета - ВСЕГО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>
                          <a:effectLst/>
                          <a:latin typeface="+mn-lt"/>
                        </a:rPr>
                        <a:t>2 378 495,24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>
                          <a:effectLst/>
                          <a:latin typeface="+mn-lt"/>
                        </a:rPr>
                        <a:t>74 685,58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>
                          <a:effectLst/>
                          <a:latin typeface="+mn-lt"/>
                        </a:rPr>
                        <a:t>2 453 180,82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>
                          <a:effectLst/>
                          <a:latin typeface="+mn-lt"/>
                        </a:rPr>
                        <a:t>2 546 674,38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>
                          <a:effectLst/>
                          <a:latin typeface="+mn-lt"/>
                        </a:rPr>
                        <a:t>107,07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>
                          <a:effectLst/>
                          <a:latin typeface="+mn-lt"/>
                        </a:rPr>
                        <a:t>103,81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563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858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1227" y="1676400"/>
            <a:ext cx="1066787" cy="66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8982" y="3477491"/>
            <a:ext cx="808182" cy="63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1274" y="4313391"/>
            <a:ext cx="803564" cy="591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5522" y="5100915"/>
            <a:ext cx="825669" cy="69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05601" y="1920562"/>
            <a:ext cx="747866" cy="67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91745" y="2836131"/>
            <a:ext cx="766793" cy="63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78214" y="3726872"/>
            <a:ext cx="781775" cy="59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9" name="TextBox 58"/>
          <p:cNvSpPr txBox="1"/>
          <p:nvPr/>
        </p:nvSpPr>
        <p:spPr>
          <a:xfrm>
            <a:off x="1911927" y="1883652"/>
            <a:ext cx="4320639" cy="369332"/>
          </a:xfrm>
          <a:prstGeom prst="rect">
            <a:avLst/>
          </a:prstGeom>
          <a:solidFill>
            <a:srgbClr val="92D050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Общегосударственные вопросы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008250" y="2685291"/>
            <a:ext cx="4240150" cy="615553"/>
          </a:xfrm>
          <a:prstGeom prst="rect">
            <a:avLst/>
          </a:prstGeom>
          <a:solidFill>
            <a:srgbClr val="0000FF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1700" b="1" dirty="0">
                <a:solidFill>
                  <a:schemeClr val="bg1"/>
                </a:solidFill>
              </a:rPr>
              <a:t>Национальная безопасность  и правоохранительная деятельность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960468" y="3743308"/>
            <a:ext cx="4301788" cy="369332"/>
          </a:xfrm>
          <a:prstGeom prst="rect">
            <a:avLst/>
          </a:prstGeom>
          <a:solidFill>
            <a:srgbClr val="FADAF2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Жилищно-коммунальное хозяйство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989498" y="4494820"/>
            <a:ext cx="4231193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Образование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989498" y="5264727"/>
            <a:ext cx="4231194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Культура, кинематография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7736495" y="2028042"/>
            <a:ext cx="3970596" cy="369332"/>
          </a:xfrm>
          <a:prstGeom prst="rect">
            <a:avLst/>
          </a:prstGeom>
          <a:solidFill>
            <a:srgbClr val="FBB46D"/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b="1" dirty="0"/>
              <a:t>Социальная политика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7712538" y="2964873"/>
            <a:ext cx="3966844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Физическая культура и спорт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7660418" y="3754582"/>
            <a:ext cx="4088237" cy="369332"/>
          </a:xfrm>
          <a:prstGeom prst="rect">
            <a:avLst/>
          </a:prstGeom>
          <a:solidFill>
            <a:srgbClr val="C00000"/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Средства массовой информации</a:t>
            </a:r>
          </a:p>
        </p:txBody>
      </p:sp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10"/>
          <a:srcRect/>
          <a:stretch/>
        </p:blipFill>
        <p:spPr bwMode="auto">
          <a:xfrm>
            <a:off x="359807" y="423086"/>
            <a:ext cx="1938550" cy="1048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33" name="Рисунок 32" descr="нац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58983" y="2590801"/>
            <a:ext cx="878114" cy="690204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5487C0-17BC-4BDE-92A0-B3D6F6E447AE}"/>
              </a:ext>
            </a:extLst>
          </p:cNvPr>
          <p:cNvSpPr/>
          <p:nvPr/>
        </p:nvSpPr>
        <p:spPr>
          <a:xfrm>
            <a:off x="11000172" y="245264"/>
            <a:ext cx="832021" cy="5373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298357" y="575017"/>
            <a:ext cx="8400123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Расходы бюджета – выплачиваемые из бюджета денежные средства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DBAAAC-AB55-5182-2749-7BB25CA3990E}"/>
              </a:ext>
            </a:extLst>
          </p:cNvPr>
          <p:cNvSpPr txBox="1"/>
          <p:nvPr/>
        </p:nvSpPr>
        <p:spPr>
          <a:xfrm>
            <a:off x="706582" y="229769"/>
            <a:ext cx="1092292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Сравнительный анализ фактически произведенных расходов в 2025 году по разделам и подразделам классификации расходов бюджета в сравнении с первоначально утвержденными решением о бюджете значениями и с уточненными значениями с учетом внесенных изменений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1BE362-617F-D1F1-E396-7B1E6607B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42582"/>
              </p:ext>
            </p:extLst>
          </p:nvPr>
        </p:nvGraphicFramePr>
        <p:xfrm>
          <a:off x="465513" y="968433"/>
          <a:ext cx="11388436" cy="574954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109069085"/>
                    </a:ext>
                  </a:extLst>
                </a:gridCol>
                <a:gridCol w="507076">
                  <a:extLst>
                    <a:ext uri="{9D8B030D-6E8A-4147-A177-3AD203B41FA5}">
                      <a16:colId xmlns:a16="http://schemas.microsoft.com/office/drawing/2014/main" val="2651833055"/>
                    </a:ext>
                  </a:extLst>
                </a:gridCol>
                <a:gridCol w="872836">
                  <a:extLst>
                    <a:ext uri="{9D8B030D-6E8A-4147-A177-3AD203B41FA5}">
                      <a16:colId xmlns:a16="http://schemas.microsoft.com/office/drawing/2014/main" val="795616298"/>
                    </a:ext>
                  </a:extLst>
                </a:gridCol>
                <a:gridCol w="906088">
                  <a:extLst>
                    <a:ext uri="{9D8B030D-6E8A-4147-A177-3AD203B41FA5}">
                      <a16:colId xmlns:a16="http://schemas.microsoft.com/office/drawing/2014/main" val="2325593089"/>
                    </a:ext>
                  </a:extLst>
                </a:gridCol>
                <a:gridCol w="847898">
                  <a:extLst>
                    <a:ext uri="{9D8B030D-6E8A-4147-A177-3AD203B41FA5}">
                      <a16:colId xmlns:a16="http://schemas.microsoft.com/office/drawing/2014/main" val="3809767094"/>
                    </a:ext>
                  </a:extLst>
                </a:gridCol>
                <a:gridCol w="906087">
                  <a:extLst>
                    <a:ext uri="{9D8B030D-6E8A-4147-A177-3AD203B41FA5}">
                      <a16:colId xmlns:a16="http://schemas.microsoft.com/office/drawing/2014/main" val="155210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014920"/>
                    </a:ext>
                  </a:extLst>
                </a:gridCol>
                <a:gridCol w="3050771">
                  <a:extLst>
                    <a:ext uri="{9D8B030D-6E8A-4147-A177-3AD203B41FA5}">
                      <a16:colId xmlns:a16="http://schemas.microsoft.com/office/drawing/2014/main" val="3880937690"/>
                    </a:ext>
                  </a:extLst>
                </a:gridCol>
              </a:tblGrid>
              <a:tr h="1164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показателя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РЗ ПР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Первоначально утвержденный бюджет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Утвержд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бюджет с учетом внесенных изменений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Исполнено за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отклонения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произведен-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ных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расходов от первонач. плана 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отклонения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произведен-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ных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расходов от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плана     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Причины отклонения между первоначально утвержденными показателями расходов и их фактическими значениями для всех показателей, где отклонения составили 5 процентов и более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extLst>
                  <a:ext uri="{0D108BD9-81ED-4DB2-BD59-A6C34878D82A}">
                    <a16:rowId xmlns:a16="http://schemas.microsoft.com/office/drawing/2014/main" val="2938719961"/>
                  </a:ext>
                </a:extLst>
              </a:tr>
              <a:tr h="126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extLst>
                  <a:ext uri="{0D108BD9-81ED-4DB2-BD59-A6C34878D82A}">
                    <a16:rowId xmlns:a16="http://schemas.microsoft.com/office/drawing/2014/main" val="1787836255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u="none" strike="noStrike">
                          <a:solidFill>
                            <a:schemeClr val="tx1"/>
                          </a:solidFill>
                          <a:effectLst/>
                        </a:rPr>
                        <a:t>Расходы бюджета - всего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2 378 495,24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2 655 545,10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2 629 639,89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110,6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99,0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extLst>
                  <a:ext uri="{0D108BD9-81ED-4DB2-BD59-A6C34878D82A}">
                    <a16:rowId xmlns:a16="http://schemas.microsoft.com/office/drawing/2014/main" val="1108865363"/>
                  </a:ext>
                </a:extLst>
              </a:tr>
              <a:tr h="221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в том числе:</a:t>
                      </a:r>
                      <a:b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0094" marR="5561" marT="556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0100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168 003,20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232 639,57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229 908,58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136,8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98,8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extLst>
                  <a:ext uri="{0D108BD9-81ED-4DB2-BD59-A6C34878D82A}">
                    <a16:rowId xmlns:a16="http://schemas.microsoft.com/office/drawing/2014/main" val="2911552793"/>
                  </a:ext>
                </a:extLst>
              </a:tr>
              <a:tr h="221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Функционирование высшего должностного лица субъекта РФ и муниципального образования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0094" marR="5561" marT="556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0102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4 040,00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4 887,02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4 887,02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121,0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Решением Совета депутатов выделены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доп.ассигнования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на оплату труда и начисления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extLst>
                  <a:ext uri="{0D108BD9-81ED-4DB2-BD59-A6C34878D82A}">
                    <a16:rowId xmlns:a16="http://schemas.microsoft.com/office/drawing/2014/main" val="667608265"/>
                  </a:ext>
                </a:extLst>
              </a:tr>
              <a:tr h="32909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Функционирование законодательных (представительных) органов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государ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власти и представительных органов МО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0094" marR="5561" marT="556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0103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4 632,90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5 045,46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5 045,46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108,9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extLst>
                  <a:ext uri="{0D108BD9-81ED-4DB2-BD59-A6C34878D82A}">
                    <a16:rowId xmlns:a16="http://schemas.microsoft.com/office/drawing/2014/main" val="2687466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Функционирование Правительства Российской Федерации, высших исполнительных органов субъектов РФ, местных администраций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0094" marR="5561" marT="556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0104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40 974,40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51 452,01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51 431,85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125,5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Решением СД выделены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доп.ассигнования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на оплату труда и начисления. Из областного бюджета выделены ассигнования на поощрение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муниц.управленческих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команд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extLst>
                  <a:ext uri="{0D108BD9-81ED-4DB2-BD59-A6C34878D82A}">
                    <a16:rowId xmlns:a16="http://schemas.microsoft.com/office/drawing/2014/main" val="2601593856"/>
                  </a:ext>
                </a:extLst>
              </a:tr>
              <a:tr h="3185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Обеспечение деятельности финансовых, налоговых и таможенных органов и органов финансового надзора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0094" marR="5561" marT="556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0106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31 691,00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32 079,00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31 961,41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100,9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99,6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extLst>
                  <a:ext uri="{0D108BD9-81ED-4DB2-BD59-A6C34878D82A}">
                    <a16:rowId xmlns:a16="http://schemas.microsoft.com/office/drawing/2014/main" val="3231761518"/>
                  </a:ext>
                </a:extLst>
              </a:tr>
              <a:tr h="278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Обеспечение проведения выборов и референдумов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0094" marR="5561" marT="556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0107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3 967,70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3 967,70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Решением Совета депутатов выделены доп.ассигнования на проведение выборов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extLst>
                  <a:ext uri="{0D108BD9-81ED-4DB2-BD59-A6C34878D82A}">
                    <a16:rowId xmlns:a16="http://schemas.microsoft.com/office/drawing/2014/main" val="1007919433"/>
                  </a:ext>
                </a:extLst>
              </a:tr>
              <a:tr h="348082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Резервные фонды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0094" marR="5561" marT="556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0111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1 463,59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Решением Совета депутатов выделены доп.ассигнования на создание резервного фонда администрации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extLst>
                  <a:ext uri="{0D108BD9-81ED-4DB2-BD59-A6C34878D82A}">
                    <a16:rowId xmlns:a16="http://schemas.microsoft.com/office/drawing/2014/main" val="3877700622"/>
                  </a:ext>
                </a:extLst>
              </a:tr>
              <a:tr h="8388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Другие общегосударственные вопросы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0094" marR="5561" marT="556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0113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86 664,90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133 744,79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132 615,13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153,0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99,2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Решением Совета депутатов выделены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доп.ассигнования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на оплату труда и начисления. Из резервного фонда выделены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доп.ассигнования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на оплату административного штрафа, на ремонт крыши здания администрации, на приобретение флагов для празднования дня Победы, на предоставление гранта некоммерческим организациям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b"/>
                </a:tc>
                <a:extLst>
                  <a:ext uri="{0D108BD9-81ED-4DB2-BD59-A6C34878D82A}">
                    <a16:rowId xmlns:a16="http://schemas.microsoft.com/office/drawing/2014/main" val="2786853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978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DBAAAC-AB55-5182-2749-7BB25CA3990E}"/>
              </a:ext>
            </a:extLst>
          </p:cNvPr>
          <p:cNvSpPr txBox="1"/>
          <p:nvPr/>
        </p:nvSpPr>
        <p:spPr>
          <a:xfrm>
            <a:off x="706582" y="229769"/>
            <a:ext cx="1092292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Сравнительный анализ фактически произведенных расходов в 2025 году по разделам и подразделам классификации расходов бюджета в сравнении с первоначально утвержденными решением о бюджете значениями и с уточненными значениями с учетом внесенных изменений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1BE362-617F-D1F1-E396-7B1E6607B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277893"/>
              </p:ext>
            </p:extLst>
          </p:nvPr>
        </p:nvGraphicFramePr>
        <p:xfrm>
          <a:off x="465513" y="968433"/>
          <a:ext cx="11388436" cy="544975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109069085"/>
                    </a:ext>
                  </a:extLst>
                </a:gridCol>
                <a:gridCol w="507076">
                  <a:extLst>
                    <a:ext uri="{9D8B030D-6E8A-4147-A177-3AD203B41FA5}">
                      <a16:colId xmlns:a16="http://schemas.microsoft.com/office/drawing/2014/main" val="2651833055"/>
                    </a:ext>
                  </a:extLst>
                </a:gridCol>
                <a:gridCol w="872836">
                  <a:extLst>
                    <a:ext uri="{9D8B030D-6E8A-4147-A177-3AD203B41FA5}">
                      <a16:colId xmlns:a16="http://schemas.microsoft.com/office/drawing/2014/main" val="795616298"/>
                    </a:ext>
                  </a:extLst>
                </a:gridCol>
                <a:gridCol w="906088">
                  <a:extLst>
                    <a:ext uri="{9D8B030D-6E8A-4147-A177-3AD203B41FA5}">
                      <a16:colId xmlns:a16="http://schemas.microsoft.com/office/drawing/2014/main" val="2325593089"/>
                    </a:ext>
                  </a:extLst>
                </a:gridCol>
                <a:gridCol w="847898">
                  <a:extLst>
                    <a:ext uri="{9D8B030D-6E8A-4147-A177-3AD203B41FA5}">
                      <a16:colId xmlns:a16="http://schemas.microsoft.com/office/drawing/2014/main" val="3809767094"/>
                    </a:ext>
                  </a:extLst>
                </a:gridCol>
                <a:gridCol w="906087">
                  <a:extLst>
                    <a:ext uri="{9D8B030D-6E8A-4147-A177-3AD203B41FA5}">
                      <a16:colId xmlns:a16="http://schemas.microsoft.com/office/drawing/2014/main" val="155210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014920"/>
                    </a:ext>
                  </a:extLst>
                </a:gridCol>
                <a:gridCol w="3050771">
                  <a:extLst>
                    <a:ext uri="{9D8B030D-6E8A-4147-A177-3AD203B41FA5}">
                      <a16:colId xmlns:a16="http://schemas.microsoft.com/office/drawing/2014/main" val="3880937690"/>
                    </a:ext>
                  </a:extLst>
                </a:gridCol>
              </a:tblGrid>
              <a:tr h="1164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показателя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РЗ ПР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Первоначально утвержденный бюджет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Утвержд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бюджет с учетом внесенных изменений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Исполнено за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отклонения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произведен-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ных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расходов от первонач. плана 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отклонения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произведен-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ных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расходов от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плана     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Причины отклонения между первоначально утвержденными показателями расходов и их фактическими значениями для всех показателей, где отклонения составили 5 процентов и более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extLst>
                  <a:ext uri="{0D108BD9-81ED-4DB2-BD59-A6C34878D82A}">
                    <a16:rowId xmlns:a16="http://schemas.microsoft.com/office/drawing/2014/main" val="2938719961"/>
                  </a:ext>
                </a:extLst>
              </a:tr>
              <a:tr h="126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extLst>
                  <a:ext uri="{0D108BD9-81ED-4DB2-BD59-A6C34878D82A}">
                    <a16:rowId xmlns:a16="http://schemas.microsoft.com/office/drawing/2014/main" val="1787836255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14 823,80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20 933,11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20 702,56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8865363"/>
                  </a:ext>
                </a:extLst>
              </a:tr>
              <a:tr h="221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Органы юстиции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2 623,80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3 202,85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3 202,85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Внесение изменений в сводную бюджетную роспись расходов (перераспределение ассигнований между разделами, подразделами)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1552793"/>
                  </a:ext>
                </a:extLst>
              </a:tr>
              <a:tr h="221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Гражданская оборона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Чрезвычайных ситуаций на территории муниципального образования не было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7608265"/>
                  </a:ext>
                </a:extLst>
              </a:tr>
              <a:tr h="32909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17 680,26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17 499,71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Решением Совета депутатов выделены доп.ассигнования на оплату труда и начисления. Из резервного фонда выделены ассигнования на разработку и оформление плана действий по предупреждению и ликвидации ЧС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7466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61 219,99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86 200,82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85 852,81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1593856"/>
                  </a:ext>
                </a:extLst>
              </a:tr>
              <a:tr h="3185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8 962,90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9 764,50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9 569,60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Решением Совета депутатов выделены доп.ассигнования на оплату труда и начисления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31761518"/>
                  </a:ext>
                </a:extLst>
              </a:tr>
              <a:tr h="278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8 020,00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10 395,46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10 373,50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резервного фонда выделены доп.ассигнования на осуществление пассажирских перевозок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7919433"/>
                  </a:ext>
                </a:extLst>
              </a:tr>
              <a:tr h="34808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31 998,09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50 594,34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50 464,31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ассигнований за счет остатков на 01.01.2024 г. Из обл.бюджета выделены доп.ассигнования на осуществление дорожной деятельности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7700622"/>
                  </a:ext>
                </a:extLst>
              </a:tr>
              <a:tr h="8388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12 239,00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15 446,52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15 445,40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Решением Совета депутатов выделены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доп.ассигнования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оплату труда и начисления. Из резервного фонда выделены средства на продление лицензии антивируса, на подписку газет, на обучение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6853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4004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DBAAAC-AB55-5182-2749-7BB25CA3990E}"/>
              </a:ext>
            </a:extLst>
          </p:cNvPr>
          <p:cNvSpPr txBox="1"/>
          <p:nvPr/>
        </p:nvSpPr>
        <p:spPr>
          <a:xfrm>
            <a:off x="706582" y="229769"/>
            <a:ext cx="1092292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Сравнительный анализ фактически произведенных расходов в 2025 году по разделам и подразделам классификации расходов бюджета в сравнении с первоначально утвержденными решением о бюджете значениями и с уточненными значениями с учетом внесенных изменений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1BE362-617F-D1F1-E396-7B1E6607B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906024"/>
              </p:ext>
            </p:extLst>
          </p:nvPr>
        </p:nvGraphicFramePr>
        <p:xfrm>
          <a:off x="465513" y="968433"/>
          <a:ext cx="11388436" cy="524023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109069085"/>
                    </a:ext>
                  </a:extLst>
                </a:gridCol>
                <a:gridCol w="507076">
                  <a:extLst>
                    <a:ext uri="{9D8B030D-6E8A-4147-A177-3AD203B41FA5}">
                      <a16:colId xmlns:a16="http://schemas.microsoft.com/office/drawing/2014/main" val="2651833055"/>
                    </a:ext>
                  </a:extLst>
                </a:gridCol>
                <a:gridCol w="872836">
                  <a:extLst>
                    <a:ext uri="{9D8B030D-6E8A-4147-A177-3AD203B41FA5}">
                      <a16:colId xmlns:a16="http://schemas.microsoft.com/office/drawing/2014/main" val="795616298"/>
                    </a:ext>
                  </a:extLst>
                </a:gridCol>
                <a:gridCol w="906088">
                  <a:extLst>
                    <a:ext uri="{9D8B030D-6E8A-4147-A177-3AD203B41FA5}">
                      <a16:colId xmlns:a16="http://schemas.microsoft.com/office/drawing/2014/main" val="2325593089"/>
                    </a:ext>
                  </a:extLst>
                </a:gridCol>
                <a:gridCol w="847898">
                  <a:extLst>
                    <a:ext uri="{9D8B030D-6E8A-4147-A177-3AD203B41FA5}">
                      <a16:colId xmlns:a16="http://schemas.microsoft.com/office/drawing/2014/main" val="3809767094"/>
                    </a:ext>
                  </a:extLst>
                </a:gridCol>
                <a:gridCol w="906087">
                  <a:extLst>
                    <a:ext uri="{9D8B030D-6E8A-4147-A177-3AD203B41FA5}">
                      <a16:colId xmlns:a16="http://schemas.microsoft.com/office/drawing/2014/main" val="155210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014920"/>
                    </a:ext>
                  </a:extLst>
                </a:gridCol>
                <a:gridCol w="3050771">
                  <a:extLst>
                    <a:ext uri="{9D8B030D-6E8A-4147-A177-3AD203B41FA5}">
                      <a16:colId xmlns:a16="http://schemas.microsoft.com/office/drawing/2014/main" val="3880937690"/>
                    </a:ext>
                  </a:extLst>
                </a:gridCol>
              </a:tblGrid>
              <a:tr h="1164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показателя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РЗ ПР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Первоначально утвержденный бюджет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Утвержд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бюджет с учетом внесенных изменений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Исполнено за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отклонения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произведен-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ных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расходов от первонач. плана 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отклонения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произведен-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ных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расходов от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плана     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Причины отклонения между первоначально утвержденными показателями расходов и их фактическими значениями для всех показателей, где отклонения составили 5 процентов и более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extLst>
                  <a:ext uri="{0D108BD9-81ED-4DB2-BD59-A6C34878D82A}">
                    <a16:rowId xmlns:a16="http://schemas.microsoft.com/office/drawing/2014/main" val="2938719961"/>
                  </a:ext>
                </a:extLst>
              </a:tr>
              <a:tr h="126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extLst>
                  <a:ext uri="{0D108BD9-81ED-4DB2-BD59-A6C34878D82A}">
                    <a16:rowId xmlns:a16="http://schemas.microsoft.com/office/drawing/2014/main" val="1787836255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302 776,14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497 642,44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492 339,62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8865363"/>
                  </a:ext>
                </a:extLst>
              </a:tr>
              <a:tr h="221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4 151,01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44 619,01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44 570,59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10,7 раз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течение года из резервного фонда выделялись средства на ремонт муниципальной квартиры, на софинансирование программы по переселению граждан из аврийного жил.фонда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1552793"/>
                  </a:ext>
                </a:extLst>
              </a:tr>
              <a:tr h="221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199 565,34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311 008,95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308 376,30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областного бюджета поступили доп.средства на мероприятия по модернизации коммунальной инфраструктуры. В течение года выделялись ассигнования из резервного фонда для замены пожарных гидрантов, для МУП "СК ГМО" на проведение аварийно-восстановительных коммунальных работ, на предоставление субсидии МУП ЖКХ в целях погашения кредит.задолж-ти за поставленную тепловую энергию и теплоноситель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7608265"/>
                  </a:ext>
                </a:extLst>
              </a:tr>
              <a:tr h="32909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68 978,11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109 644,69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107 58878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течение года выделялись ассигнования из резервного фонда на озеленение общественных территорий, для разработки сметной документации по объекту: Сквер по ул.Орская, на оказание услуг по захоронению ТКО, на комплексное развитие сельских территорий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7466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30 081,68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32 369,79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31 803,95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Решением Совета депутатов выделены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доп.ассигнования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оплату труда и начисления. В течение года из резервного фонда выделялись средства для оплаты расходов по исполнительным листам, на оплату налога на имущество и земельного налога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1593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248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DBAAAC-AB55-5182-2749-7BB25CA3990E}"/>
              </a:ext>
            </a:extLst>
          </p:cNvPr>
          <p:cNvSpPr txBox="1"/>
          <p:nvPr/>
        </p:nvSpPr>
        <p:spPr>
          <a:xfrm>
            <a:off x="706582" y="229769"/>
            <a:ext cx="1092292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Сравнительный анализ фактически произведенных расходов в 2025 году по разделам и подразделам классификации расходов бюджета в сравнении с первоначально утвержденными решением о бюджете значениями и с уточненными значениями с учетом внесенных изменений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1BE362-617F-D1F1-E396-7B1E6607B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378971"/>
              </p:ext>
            </p:extLst>
          </p:nvPr>
        </p:nvGraphicFramePr>
        <p:xfrm>
          <a:off x="473825" y="1267691"/>
          <a:ext cx="11388436" cy="455289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109069085"/>
                    </a:ext>
                  </a:extLst>
                </a:gridCol>
                <a:gridCol w="507076">
                  <a:extLst>
                    <a:ext uri="{9D8B030D-6E8A-4147-A177-3AD203B41FA5}">
                      <a16:colId xmlns:a16="http://schemas.microsoft.com/office/drawing/2014/main" val="2651833055"/>
                    </a:ext>
                  </a:extLst>
                </a:gridCol>
                <a:gridCol w="872836">
                  <a:extLst>
                    <a:ext uri="{9D8B030D-6E8A-4147-A177-3AD203B41FA5}">
                      <a16:colId xmlns:a16="http://schemas.microsoft.com/office/drawing/2014/main" val="795616298"/>
                    </a:ext>
                  </a:extLst>
                </a:gridCol>
                <a:gridCol w="906088">
                  <a:extLst>
                    <a:ext uri="{9D8B030D-6E8A-4147-A177-3AD203B41FA5}">
                      <a16:colId xmlns:a16="http://schemas.microsoft.com/office/drawing/2014/main" val="2325593089"/>
                    </a:ext>
                  </a:extLst>
                </a:gridCol>
                <a:gridCol w="847898">
                  <a:extLst>
                    <a:ext uri="{9D8B030D-6E8A-4147-A177-3AD203B41FA5}">
                      <a16:colId xmlns:a16="http://schemas.microsoft.com/office/drawing/2014/main" val="3809767094"/>
                    </a:ext>
                  </a:extLst>
                </a:gridCol>
                <a:gridCol w="906087">
                  <a:extLst>
                    <a:ext uri="{9D8B030D-6E8A-4147-A177-3AD203B41FA5}">
                      <a16:colId xmlns:a16="http://schemas.microsoft.com/office/drawing/2014/main" val="155210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014920"/>
                    </a:ext>
                  </a:extLst>
                </a:gridCol>
                <a:gridCol w="3050771">
                  <a:extLst>
                    <a:ext uri="{9D8B030D-6E8A-4147-A177-3AD203B41FA5}">
                      <a16:colId xmlns:a16="http://schemas.microsoft.com/office/drawing/2014/main" val="3880937690"/>
                    </a:ext>
                  </a:extLst>
                </a:gridCol>
              </a:tblGrid>
              <a:tr h="1164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показателя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РЗ ПР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Первоначально утвержденный бюджет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Утвержд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бюджет с учетом внесенных изменений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Исполнено за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отклонения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произведен-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ных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расходов от первонач. плана 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отклонения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произведен-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ных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расходов от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плана     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Причины отклонения между первоначально утвержденными показателями расходов и их фактическими значениями для всех показателей, где отклонения составили 5 процентов и более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extLst>
                  <a:ext uri="{0D108BD9-81ED-4DB2-BD59-A6C34878D82A}">
                    <a16:rowId xmlns:a16="http://schemas.microsoft.com/office/drawing/2014/main" val="2938719961"/>
                  </a:ext>
                </a:extLst>
              </a:tr>
              <a:tr h="126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extLst>
                  <a:ext uri="{0D108BD9-81ED-4DB2-BD59-A6C34878D82A}">
                    <a16:rowId xmlns:a16="http://schemas.microsoft.com/office/drawing/2014/main" val="1787836255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1 336 362,73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1 335 304,08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1 328 767,00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8865363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261 918,70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268 424,18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268 424,18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53213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902 800,47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879 392,25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874 324,51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20975599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100 826,00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95 339,38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93 990,63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Внесение изменений в сводную бюджетную роспись расходов (перераспределение ассигнований между разделами, подразделами)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8298942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149,38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149,38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11,07 раз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течение года из резервного фонда выделялись средства на курсы повышения квалификации, на обучение по охране труда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7074299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13 786,59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14 806,18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14 806,18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резервного фонда выделены средства на приобретение флагов России и оплату услуг по установке пневмосцены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795032"/>
                  </a:ext>
                </a:extLst>
              </a:tr>
              <a:tr h="221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57 018,17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77 192,71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77 071,92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резервного фонда выделены средства на проведение семинара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1552793"/>
                  </a:ext>
                </a:extLst>
              </a:tr>
              <a:tr h="221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222 500,68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238 935,88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235 315,13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7608265"/>
                  </a:ext>
                </a:extLst>
              </a:tr>
              <a:tr h="32909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189 377,38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198 328,79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196 301,57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7466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33 123,30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40 607,08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39 013,56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резервного фонда выделены средства на командировочные расходы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1593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125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DBAAAC-AB55-5182-2749-7BB25CA3990E}"/>
              </a:ext>
            </a:extLst>
          </p:cNvPr>
          <p:cNvSpPr txBox="1"/>
          <p:nvPr/>
        </p:nvSpPr>
        <p:spPr>
          <a:xfrm>
            <a:off x="706582" y="229769"/>
            <a:ext cx="1092292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Сравнительный анализ фактически произведенных расходов в 2025 году по разделам и подразделам классификации расходов бюджета в сравнении с первоначально утвержденными решением о бюджете значениями и с уточненными значениями с учетом внесенных изменений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1BE362-617F-D1F1-E396-7B1E6607B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85001"/>
              </p:ext>
            </p:extLst>
          </p:nvPr>
        </p:nvGraphicFramePr>
        <p:xfrm>
          <a:off x="365760" y="968433"/>
          <a:ext cx="11488190" cy="566011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167149">
                  <a:extLst>
                    <a:ext uri="{9D8B030D-6E8A-4147-A177-3AD203B41FA5}">
                      <a16:colId xmlns:a16="http://schemas.microsoft.com/office/drawing/2014/main" val="109069085"/>
                    </a:ext>
                  </a:extLst>
                </a:gridCol>
                <a:gridCol w="606829">
                  <a:extLst>
                    <a:ext uri="{9D8B030D-6E8A-4147-A177-3AD203B41FA5}">
                      <a16:colId xmlns:a16="http://schemas.microsoft.com/office/drawing/2014/main" val="2651833055"/>
                    </a:ext>
                  </a:extLst>
                </a:gridCol>
                <a:gridCol w="931026">
                  <a:extLst>
                    <a:ext uri="{9D8B030D-6E8A-4147-A177-3AD203B41FA5}">
                      <a16:colId xmlns:a16="http://schemas.microsoft.com/office/drawing/2014/main" val="795616298"/>
                    </a:ext>
                  </a:extLst>
                </a:gridCol>
                <a:gridCol w="947651">
                  <a:extLst>
                    <a:ext uri="{9D8B030D-6E8A-4147-A177-3AD203B41FA5}">
                      <a16:colId xmlns:a16="http://schemas.microsoft.com/office/drawing/2014/main" val="2325593089"/>
                    </a:ext>
                  </a:extLst>
                </a:gridCol>
                <a:gridCol w="798021">
                  <a:extLst>
                    <a:ext uri="{9D8B030D-6E8A-4147-A177-3AD203B41FA5}">
                      <a16:colId xmlns:a16="http://schemas.microsoft.com/office/drawing/2014/main" val="3809767094"/>
                    </a:ext>
                  </a:extLst>
                </a:gridCol>
                <a:gridCol w="839586">
                  <a:extLst>
                    <a:ext uri="{9D8B030D-6E8A-4147-A177-3AD203B41FA5}">
                      <a16:colId xmlns:a16="http://schemas.microsoft.com/office/drawing/2014/main" val="1552109721"/>
                    </a:ext>
                  </a:extLst>
                </a:gridCol>
                <a:gridCol w="681643">
                  <a:extLst>
                    <a:ext uri="{9D8B030D-6E8A-4147-A177-3AD203B41FA5}">
                      <a16:colId xmlns:a16="http://schemas.microsoft.com/office/drawing/2014/main" val="4075014920"/>
                    </a:ext>
                  </a:extLst>
                </a:gridCol>
                <a:gridCol w="3516285">
                  <a:extLst>
                    <a:ext uri="{9D8B030D-6E8A-4147-A177-3AD203B41FA5}">
                      <a16:colId xmlns:a16="http://schemas.microsoft.com/office/drawing/2014/main" val="3880937690"/>
                    </a:ext>
                  </a:extLst>
                </a:gridCol>
              </a:tblGrid>
              <a:tr h="1164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показателя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РЗ ПР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Первоначально утвержденный бюджет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Утвержд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бюджет с учетом внесенных изменений на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Исполнено за 2025 год,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тыс.руб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отклонения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произведен-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ных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расходов от первонач. плана 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% отклонения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фактич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произведен-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ных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расходов от </a:t>
                      </a:r>
                      <a:r>
                        <a:rPr lang="ru-RU" sz="105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уточ</a:t>
                      </a:r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плана      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Причины отклонения между первоначально утвержденными показателями расходов и их фактическими значениями для всех показателей, где отклонения составили 5 процентов и более</a:t>
                      </a:r>
                      <a:endParaRPr lang="ru-RU" sz="105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61" marR="5561" marT="5561" marB="0" anchor="ctr"/>
                </a:tc>
                <a:extLst>
                  <a:ext uri="{0D108BD9-81ED-4DB2-BD59-A6C34878D82A}">
                    <a16:rowId xmlns:a16="http://schemas.microsoft.com/office/drawing/2014/main" val="2938719961"/>
                  </a:ext>
                </a:extLst>
              </a:tr>
              <a:tr h="126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0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1" marR="5561" marT="5561" marB="0" anchor="ctr"/>
                </a:tc>
                <a:extLst>
                  <a:ext uri="{0D108BD9-81ED-4DB2-BD59-A6C34878D82A}">
                    <a16:rowId xmlns:a16="http://schemas.microsoft.com/office/drawing/2014/main" val="1787836255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168 162,60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158 015,03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150 881,98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8865363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8 151,47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8 151,47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8579979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160 162,60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148 780,15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141 647,10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конце года на основании областных уведомлений уменьшены ассигнования по выплате компенсации части родительской платы за присмотр и уход за детьми в дет.садах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1754939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1 083,41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1 083,41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Внесение изменений в сводную роспись расходов в части выделения компенсации затрат по организации осуществления переданных гос.полномочий по обеспечению жилыми помещениями отдельных категорий граждан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1993836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101 286,10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80 838,64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80 837,04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8034067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1 528,60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1 559,56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1 558,59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4586141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68 164,50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44 041,64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44 041,64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основании областного уведомления уменьшены ассигнования на создание спортивных площадок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3292382"/>
                  </a:ext>
                </a:extLst>
              </a:tr>
              <a:tr h="214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25 503,00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27 846,00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27 846,00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Решением Совета депутатов выделены доп.ассигнования на реализацию проекта "Молодежный бюджет"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9773518"/>
                  </a:ext>
                </a:extLst>
              </a:tr>
              <a:tr h="221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6 090,00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7 391,44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7 390,80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Решением Совета депутатов выделены доп.ассигнования на оплату труда и начисления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1552793"/>
                  </a:ext>
                </a:extLst>
              </a:tr>
              <a:tr h="2215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5 035,55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5 035,39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7608265"/>
                  </a:ext>
                </a:extLst>
              </a:tr>
              <a:tr h="32909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7466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4 035,55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4 035 390,98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Решением Совета депутатов выделены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доп.ассигнования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оплату труда и начисления. Из резервного фонда выделены средства на приобретение оборудования для проведения прямых эфиров и трансляций, на приобретение корпусной мебели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1593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3462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EF7CEA21-5A15-48F5-A61A-F5DEC5650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cap="all" spc="0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Основные параметры</a:t>
            </a:r>
            <a:br>
              <a:rPr lang="ru-RU" sz="2800" b="1" cap="all" spc="0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ru-RU" sz="2800" b="1" cap="all" spc="0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исполнения бюджета за 2025 год</a:t>
            </a:r>
            <a:endParaRPr lang="en-US" altLang="ru-RU" sz="2000" i="1" spc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276" name="AutoShape 4">
            <a:extLst>
              <a:ext uri="{FF2B5EF4-FFF2-40B4-BE49-F238E27FC236}">
                <a16:creationId xmlns:a16="http://schemas.microsoft.com/office/drawing/2014/main" id="{135ABEF1-EFC3-4343-9320-0C3CC6662E18}"/>
              </a:ext>
            </a:extLst>
          </p:cNvPr>
          <p:cNvSpPr>
            <a:spLocks noChangeArrowheads="1"/>
          </p:cNvSpPr>
          <p:nvPr/>
        </p:nvSpPr>
        <p:spPr bwMode="gray">
          <a:xfrm>
            <a:off x="4183473" y="3830733"/>
            <a:ext cx="504825" cy="576263"/>
          </a:xfrm>
          <a:prstGeom prst="chevron">
            <a:avLst>
              <a:gd name="adj" fmla="val 52514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2277" name="AutoShape 5">
            <a:extLst>
              <a:ext uri="{FF2B5EF4-FFF2-40B4-BE49-F238E27FC236}">
                <a16:creationId xmlns:a16="http://schemas.microsoft.com/office/drawing/2014/main" id="{26F6499E-1C32-44DA-8C88-3DB3B82AE369}"/>
              </a:ext>
            </a:extLst>
          </p:cNvPr>
          <p:cNvSpPr>
            <a:spLocks noChangeArrowheads="1"/>
          </p:cNvSpPr>
          <p:nvPr/>
        </p:nvSpPr>
        <p:spPr bwMode="gray">
          <a:xfrm>
            <a:off x="7375421" y="3777842"/>
            <a:ext cx="506413" cy="576263"/>
          </a:xfrm>
          <a:prstGeom prst="chevron">
            <a:avLst>
              <a:gd name="adj" fmla="val 52514"/>
            </a:avLst>
          </a:pr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82320" name="Group 48">
            <a:extLst>
              <a:ext uri="{FF2B5EF4-FFF2-40B4-BE49-F238E27FC236}">
                <a16:creationId xmlns:a16="http://schemas.microsoft.com/office/drawing/2014/main" id="{4A40DC0B-3D35-4410-B885-86EFF11C4B48}"/>
              </a:ext>
            </a:extLst>
          </p:cNvPr>
          <p:cNvGrpSpPr>
            <a:grpSpLocks/>
          </p:cNvGrpSpPr>
          <p:nvPr/>
        </p:nvGrpSpPr>
        <p:grpSpPr bwMode="auto">
          <a:xfrm>
            <a:off x="1638578" y="3082111"/>
            <a:ext cx="2546067" cy="1973263"/>
            <a:chOff x="476" y="1685"/>
            <a:chExt cx="1273" cy="1031"/>
          </a:xfrm>
        </p:grpSpPr>
        <p:sp>
          <p:nvSpPr>
            <p:cNvPr id="182283" name="Oval 11">
              <a:extLst>
                <a:ext uri="{FF2B5EF4-FFF2-40B4-BE49-F238E27FC236}">
                  <a16:creationId xmlns:a16="http://schemas.microsoft.com/office/drawing/2014/main" id="{5A114712-9D1D-4D1A-8ED3-383E206ACF7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76" y="2069"/>
              <a:ext cx="164" cy="273"/>
            </a:xfrm>
            <a:prstGeom prst="ellipse">
              <a:avLst/>
            </a:prstGeom>
            <a:gradFill rotWithShape="1">
              <a:gsLst>
                <a:gs pos="0">
                  <a:srgbClr val="A886E0">
                    <a:gamma/>
                    <a:tint val="0"/>
                    <a:invGamma/>
                  </a:srgbClr>
                </a:gs>
                <a:gs pos="50000">
                  <a:srgbClr val="A886E0"/>
                </a:gs>
                <a:gs pos="100000">
                  <a:srgbClr val="A886E0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2284" name="Oval 12">
              <a:extLst>
                <a:ext uri="{FF2B5EF4-FFF2-40B4-BE49-F238E27FC236}">
                  <a16:creationId xmlns:a16="http://schemas.microsoft.com/office/drawing/2014/main" id="{3A3B6255-F789-4C2F-AC1F-42E63DDF882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76" y="2069"/>
              <a:ext cx="164" cy="273"/>
            </a:xfrm>
            <a:prstGeom prst="ellipse">
              <a:avLst/>
            </a:prstGeom>
            <a:gradFill rotWithShape="1">
              <a:gsLst>
                <a:gs pos="0">
                  <a:srgbClr val="A886E0">
                    <a:alpha val="32001"/>
                  </a:srgbClr>
                </a:gs>
                <a:gs pos="100000">
                  <a:srgbClr val="A886E0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2285" name="Oval 13">
              <a:extLst>
                <a:ext uri="{FF2B5EF4-FFF2-40B4-BE49-F238E27FC236}">
                  <a16:creationId xmlns:a16="http://schemas.microsoft.com/office/drawing/2014/main" id="{76A08CCF-706A-45B1-8A4C-7B3845EA8FF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5" y="2069"/>
              <a:ext cx="1183" cy="273"/>
            </a:xfrm>
            <a:prstGeom prst="ellipse">
              <a:avLst/>
            </a:prstGeom>
            <a:gradFill rotWithShape="1">
              <a:gsLst>
                <a:gs pos="0">
                  <a:srgbClr val="A886E0">
                    <a:gamma/>
                    <a:shade val="54118"/>
                    <a:invGamma/>
                  </a:srgbClr>
                </a:gs>
                <a:gs pos="50000">
                  <a:srgbClr val="A886E0"/>
                </a:gs>
                <a:gs pos="100000">
                  <a:srgbClr val="A886E0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82286" name="Oval 14">
              <a:extLst>
                <a:ext uri="{FF2B5EF4-FFF2-40B4-BE49-F238E27FC236}">
                  <a16:creationId xmlns:a16="http://schemas.microsoft.com/office/drawing/2014/main" id="{8E17A0AC-2098-4E53-BF9A-72E629753F3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6" y="2071"/>
              <a:ext cx="1183" cy="273"/>
            </a:xfrm>
            <a:prstGeom prst="ellipse">
              <a:avLst/>
            </a:prstGeom>
            <a:gradFill rotWithShape="1">
              <a:gsLst>
                <a:gs pos="0">
                  <a:srgbClr val="A886E0">
                    <a:gamma/>
                    <a:shade val="63529"/>
                    <a:invGamma/>
                  </a:srgbClr>
                </a:gs>
                <a:gs pos="100000">
                  <a:srgbClr val="A886E0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82287" name="Oval 15">
              <a:extLst>
                <a:ext uri="{FF2B5EF4-FFF2-40B4-BE49-F238E27FC236}">
                  <a16:creationId xmlns:a16="http://schemas.microsoft.com/office/drawing/2014/main" id="{673E589E-5DA5-4911-A3AE-C365DA2CBE8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24" y="2069"/>
              <a:ext cx="1065" cy="27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182288" name="Group 16">
              <a:extLst>
                <a:ext uri="{FF2B5EF4-FFF2-40B4-BE49-F238E27FC236}">
                  <a16:creationId xmlns:a16="http://schemas.microsoft.com/office/drawing/2014/main" id="{A145910E-5281-4E00-94BA-9AC4EE6BA9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" y="1685"/>
              <a:ext cx="1031" cy="1031"/>
              <a:chOff x="4166" y="1706"/>
              <a:chExt cx="1252" cy="1252"/>
            </a:xfrm>
          </p:grpSpPr>
          <p:sp>
            <p:nvSpPr>
              <p:cNvPr id="182289" name="Oval 17">
                <a:extLst>
                  <a:ext uri="{FF2B5EF4-FFF2-40B4-BE49-F238E27FC236}">
                    <a16:creationId xmlns:a16="http://schemas.microsoft.com/office/drawing/2014/main" id="{03D328C7-4A00-44AA-A5A4-40D59A49AB5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82290" name="Oval 18">
                <a:extLst>
                  <a:ext uri="{FF2B5EF4-FFF2-40B4-BE49-F238E27FC236}">
                    <a16:creationId xmlns:a16="http://schemas.microsoft.com/office/drawing/2014/main" id="{A06E8BFE-E517-43E9-8175-6E60576565E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82291" name="Oval 19">
                <a:extLst>
                  <a:ext uri="{FF2B5EF4-FFF2-40B4-BE49-F238E27FC236}">
                    <a16:creationId xmlns:a16="http://schemas.microsoft.com/office/drawing/2014/main" id="{36CEB1A0-5EAA-4FBC-8C27-35C68C1A89F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82292" name="Oval 20">
                <a:extLst>
                  <a:ext uri="{FF2B5EF4-FFF2-40B4-BE49-F238E27FC236}">
                    <a16:creationId xmlns:a16="http://schemas.microsoft.com/office/drawing/2014/main" id="{2CE46892-C3D6-493A-911D-FB610CECA03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82311" name="Text Box 39">
              <a:extLst>
                <a:ext uri="{FF2B5EF4-FFF2-40B4-BE49-F238E27FC236}">
                  <a16:creationId xmlns:a16="http://schemas.microsoft.com/office/drawing/2014/main" id="{9855112F-CEA9-4445-98FE-560898845ED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780" y="1949"/>
              <a:ext cx="754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400" b="1" dirty="0">
                  <a:latin typeface="Georgia" panose="02040502050405020303" pitchFamily="18" charset="0"/>
                  <a:cs typeface="Aharoni" panose="02010803020104030203" pitchFamily="2" charset="-79"/>
                </a:rPr>
                <a:t>2 546,67</a:t>
              </a:r>
            </a:p>
            <a:p>
              <a:pPr algn="ctr"/>
              <a:r>
                <a:rPr lang="ru-RU" altLang="ru-RU" sz="1800" b="1" dirty="0">
                  <a:latin typeface="Georgia" panose="02040502050405020303" pitchFamily="18" charset="0"/>
                </a:rPr>
                <a:t>млн руб.</a:t>
              </a:r>
              <a:endParaRPr lang="en-US" altLang="ru-RU" sz="1800" b="1" dirty="0">
                <a:latin typeface="Georgia" panose="02040502050405020303" pitchFamily="18" charset="0"/>
              </a:endParaRPr>
            </a:p>
          </p:txBody>
        </p:sp>
      </p:grpSp>
      <p:grpSp>
        <p:nvGrpSpPr>
          <p:cNvPr id="182321" name="Group 49">
            <a:extLst>
              <a:ext uri="{FF2B5EF4-FFF2-40B4-BE49-F238E27FC236}">
                <a16:creationId xmlns:a16="http://schemas.microsoft.com/office/drawing/2014/main" id="{206BFDEB-F075-48D0-9B8C-F6153BEBAA44}"/>
              </a:ext>
            </a:extLst>
          </p:cNvPr>
          <p:cNvGrpSpPr>
            <a:grpSpLocks/>
          </p:cNvGrpSpPr>
          <p:nvPr/>
        </p:nvGrpSpPr>
        <p:grpSpPr bwMode="auto">
          <a:xfrm>
            <a:off x="4723714" y="3067058"/>
            <a:ext cx="2567699" cy="2025333"/>
            <a:chOff x="2200" y="1685"/>
            <a:chExt cx="1273" cy="1031"/>
          </a:xfrm>
        </p:grpSpPr>
        <p:sp>
          <p:nvSpPr>
            <p:cNvPr id="182293" name="Oval 21">
              <a:extLst>
                <a:ext uri="{FF2B5EF4-FFF2-40B4-BE49-F238E27FC236}">
                  <a16:creationId xmlns:a16="http://schemas.microsoft.com/office/drawing/2014/main" id="{DAD50E77-887A-47D8-B359-750CE112007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0" y="2069"/>
              <a:ext cx="164" cy="273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tint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2294" name="Oval 22">
              <a:extLst>
                <a:ext uri="{FF2B5EF4-FFF2-40B4-BE49-F238E27FC236}">
                  <a16:creationId xmlns:a16="http://schemas.microsoft.com/office/drawing/2014/main" id="{6AAC5B1D-C34F-4546-870B-E464662893B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0" y="2069"/>
              <a:ext cx="164" cy="273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alpha val="32001"/>
                  </a:srgbClr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2295" name="Oval 23">
              <a:extLst>
                <a:ext uri="{FF2B5EF4-FFF2-40B4-BE49-F238E27FC236}">
                  <a16:creationId xmlns:a16="http://schemas.microsoft.com/office/drawing/2014/main" id="{F9AC9C76-5905-48AA-9F77-06C691880B8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89" y="2069"/>
              <a:ext cx="1183" cy="273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54118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82296" name="Oval 24">
              <a:extLst>
                <a:ext uri="{FF2B5EF4-FFF2-40B4-BE49-F238E27FC236}">
                  <a16:creationId xmlns:a16="http://schemas.microsoft.com/office/drawing/2014/main" id="{DDDEA04A-4ABF-4ECA-BA64-D6CA593D9CA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90" y="2071"/>
              <a:ext cx="1183" cy="273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63529"/>
                    <a:invGamma/>
                  </a:srgbClr>
                </a:gs>
                <a:gs pos="100000">
                  <a:srgbClr val="FFCC00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82297" name="Oval 25">
              <a:extLst>
                <a:ext uri="{FF2B5EF4-FFF2-40B4-BE49-F238E27FC236}">
                  <a16:creationId xmlns:a16="http://schemas.microsoft.com/office/drawing/2014/main" id="{65824C90-0984-4120-B38C-57F76C6B7C9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48" y="2069"/>
              <a:ext cx="1065" cy="27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182298" name="Group 26">
              <a:extLst>
                <a:ext uri="{FF2B5EF4-FFF2-40B4-BE49-F238E27FC236}">
                  <a16:creationId xmlns:a16="http://schemas.microsoft.com/office/drawing/2014/main" id="{C463D906-47A8-40E5-8343-C8461E939D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5" y="1685"/>
              <a:ext cx="1031" cy="1031"/>
              <a:chOff x="4166" y="1706"/>
              <a:chExt cx="1252" cy="1252"/>
            </a:xfrm>
          </p:grpSpPr>
          <p:sp>
            <p:nvSpPr>
              <p:cNvPr id="182299" name="Oval 27">
                <a:extLst>
                  <a:ext uri="{FF2B5EF4-FFF2-40B4-BE49-F238E27FC236}">
                    <a16:creationId xmlns:a16="http://schemas.microsoft.com/office/drawing/2014/main" id="{97FDA6EC-1055-4D62-AC8A-5F832BF4D9F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82300" name="Oval 28">
                <a:extLst>
                  <a:ext uri="{FF2B5EF4-FFF2-40B4-BE49-F238E27FC236}">
                    <a16:creationId xmlns:a16="http://schemas.microsoft.com/office/drawing/2014/main" id="{CCAB3302-89F5-415C-A669-D7F9DDA67B2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82301" name="Oval 29">
                <a:extLst>
                  <a:ext uri="{FF2B5EF4-FFF2-40B4-BE49-F238E27FC236}">
                    <a16:creationId xmlns:a16="http://schemas.microsoft.com/office/drawing/2014/main" id="{44B03EAA-FDAA-4426-A6A1-33EAFF3467E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82302" name="Oval 30">
                <a:extLst>
                  <a:ext uri="{FF2B5EF4-FFF2-40B4-BE49-F238E27FC236}">
                    <a16:creationId xmlns:a16="http://schemas.microsoft.com/office/drawing/2014/main" id="{2AA0D568-5045-4C6D-99C8-E8D006F54D1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82312" name="Text Box 40">
              <a:extLst>
                <a:ext uri="{FF2B5EF4-FFF2-40B4-BE49-F238E27FC236}">
                  <a16:creationId xmlns:a16="http://schemas.microsoft.com/office/drawing/2014/main" id="{81018742-D6AD-4CC6-9061-735615A1F54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499" y="1982"/>
              <a:ext cx="766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sz="2400" b="1" dirty="0">
                  <a:latin typeface="Georgia" panose="02040502050405020303" pitchFamily="18" charset="0"/>
                </a:rPr>
                <a:t>2 629,64</a:t>
              </a:r>
            </a:p>
            <a:p>
              <a:pPr algn="ctr"/>
              <a:r>
                <a:rPr lang="ru-RU" altLang="ru-RU" sz="1800" b="1" dirty="0">
                  <a:latin typeface="Georgia" panose="02040502050405020303" pitchFamily="18" charset="0"/>
                </a:rPr>
                <a:t>млн руб.</a:t>
              </a:r>
              <a:endParaRPr lang="en-US" altLang="ru-RU" sz="2400" b="1" dirty="0">
                <a:latin typeface="Georgia" panose="02040502050405020303" pitchFamily="18" charset="0"/>
              </a:endParaRPr>
            </a:p>
          </p:txBody>
        </p:sp>
      </p:grpSp>
      <p:grpSp>
        <p:nvGrpSpPr>
          <p:cNvPr id="182322" name="Group 50">
            <a:extLst>
              <a:ext uri="{FF2B5EF4-FFF2-40B4-BE49-F238E27FC236}">
                <a16:creationId xmlns:a16="http://schemas.microsoft.com/office/drawing/2014/main" id="{2500CE98-99F7-44F1-BD21-AC634F8B2286}"/>
              </a:ext>
            </a:extLst>
          </p:cNvPr>
          <p:cNvGrpSpPr>
            <a:grpSpLocks/>
          </p:cNvGrpSpPr>
          <p:nvPr/>
        </p:nvGrpSpPr>
        <p:grpSpPr bwMode="auto">
          <a:xfrm>
            <a:off x="7969876" y="3055734"/>
            <a:ext cx="2583546" cy="2025333"/>
            <a:chOff x="3923" y="1685"/>
            <a:chExt cx="1273" cy="1031"/>
          </a:xfrm>
        </p:grpSpPr>
        <p:sp>
          <p:nvSpPr>
            <p:cNvPr id="182278" name="Oval 6">
              <a:extLst>
                <a:ext uri="{FF2B5EF4-FFF2-40B4-BE49-F238E27FC236}">
                  <a16:creationId xmlns:a16="http://schemas.microsoft.com/office/drawing/2014/main" id="{804A5BCE-250B-4709-AAAE-C27DBC437E4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23" y="2069"/>
              <a:ext cx="164" cy="27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tint val="0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2279" name="Oval 7">
              <a:extLst>
                <a:ext uri="{FF2B5EF4-FFF2-40B4-BE49-F238E27FC236}">
                  <a16:creationId xmlns:a16="http://schemas.microsoft.com/office/drawing/2014/main" id="{76610B12-D432-498E-919D-654A6358479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23" y="2069"/>
              <a:ext cx="164" cy="27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alpha val="32001"/>
                  </a:srgbClr>
                </a:gs>
                <a:gs pos="100000">
                  <a:srgbClr val="0099CC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82280" name="Oval 8">
              <a:extLst>
                <a:ext uri="{FF2B5EF4-FFF2-40B4-BE49-F238E27FC236}">
                  <a16:creationId xmlns:a16="http://schemas.microsoft.com/office/drawing/2014/main" id="{E5EA923D-1E20-4364-89BB-66DA25BE6D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12" y="2069"/>
              <a:ext cx="1183" cy="27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54118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82281" name="Oval 9">
              <a:extLst>
                <a:ext uri="{FF2B5EF4-FFF2-40B4-BE49-F238E27FC236}">
                  <a16:creationId xmlns:a16="http://schemas.microsoft.com/office/drawing/2014/main" id="{32BC38BA-6452-482C-AD29-9137AE269B0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13" y="2071"/>
              <a:ext cx="1183" cy="27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63529"/>
                    <a:invGamma/>
                  </a:srgbClr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82282" name="Oval 10">
              <a:extLst>
                <a:ext uri="{FF2B5EF4-FFF2-40B4-BE49-F238E27FC236}">
                  <a16:creationId xmlns:a16="http://schemas.microsoft.com/office/drawing/2014/main" id="{71484E2E-E27D-4BB1-BC08-3EB0F671368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76" y="2069"/>
              <a:ext cx="1065" cy="27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182303" name="Group 31">
              <a:extLst>
                <a:ext uri="{FF2B5EF4-FFF2-40B4-BE49-F238E27FC236}">
                  <a16:creationId xmlns:a16="http://schemas.microsoft.com/office/drawing/2014/main" id="{2DEE8F49-02AE-47DD-A2F6-CD1D9BCE5D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5" y="1685"/>
              <a:ext cx="1031" cy="1031"/>
              <a:chOff x="4166" y="1706"/>
              <a:chExt cx="1252" cy="1252"/>
            </a:xfrm>
          </p:grpSpPr>
          <p:sp>
            <p:nvSpPr>
              <p:cNvPr id="182304" name="Oval 32">
                <a:extLst>
                  <a:ext uri="{FF2B5EF4-FFF2-40B4-BE49-F238E27FC236}">
                    <a16:creationId xmlns:a16="http://schemas.microsoft.com/office/drawing/2014/main" id="{3C0177F0-E0E9-4DC7-86E5-7BA75AC1391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82305" name="Oval 33">
                <a:extLst>
                  <a:ext uri="{FF2B5EF4-FFF2-40B4-BE49-F238E27FC236}">
                    <a16:creationId xmlns:a16="http://schemas.microsoft.com/office/drawing/2014/main" id="{4804C12F-EEE0-49B3-B4CB-6F0488CFFFA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82306" name="Oval 34">
                <a:extLst>
                  <a:ext uri="{FF2B5EF4-FFF2-40B4-BE49-F238E27FC236}">
                    <a16:creationId xmlns:a16="http://schemas.microsoft.com/office/drawing/2014/main" id="{A8128231-3869-40F0-8CB5-DFA4F5E5ED2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82307" name="Oval 35">
                <a:extLst>
                  <a:ext uri="{FF2B5EF4-FFF2-40B4-BE49-F238E27FC236}">
                    <a16:creationId xmlns:a16="http://schemas.microsoft.com/office/drawing/2014/main" id="{79D844DF-B8CF-4A52-9C0D-44C9CDA695D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82319" name="Text Box 47">
              <a:extLst>
                <a:ext uri="{FF2B5EF4-FFF2-40B4-BE49-F238E27FC236}">
                  <a16:creationId xmlns:a16="http://schemas.microsoft.com/office/drawing/2014/main" id="{00C61B14-C739-4189-8AC3-A4CD5F780EF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309" y="1918"/>
              <a:ext cx="632" cy="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sz="2400" b="1" dirty="0">
                  <a:latin typeface="Georgia" panose="02040502050405020303" pitchFamily="18" charset="0"/>
                </a:rPr>
                <a:t>82,97</a:t>
              </a:r>
            </a:p>
            <a:p>
              <a:r>
                <a:rPr lang="ru-RU" altLang="ru-RU" b="1" dirty="0">
                  <a:latin typeface="Georgia" panose="02040502050405020303" pitchFamily="18" charset="0"/>
                </a:rPr>
                <a:t>млн</a:t>
              </a:r>
              <a:r>
                <a:rPr lang="ru-RU" altLang="ru-RU" sz="1800" b="1" dirty="0">
                  <a:latin typeface="Georgia" panose="02040502050405020303" pitchFamily="18" charset="0"/>
                </a:rPr>
                <a:t> руб.</a:t>
              </a:r>
              <a:endParaRPr lang="en-US" altLang="ru-RU" sz="1800" b="1" dirty="0">
                <a:latin typeface="Georgia" panose="02040502050405020303" pitchFamily="18" charset="0"/>
              </a:endParaRPr>
            </a:p>
            <a:p>
              <a:endParaRPr lang="en-US" altLang="ru-RU" sz="2400" b="1" dirty="0">
                <a:latin typeface="Georgia" panose="02040502050405020303" pitchFamily="18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8417CD2-D414-476C-86EB-E486A373EDBA}"/>
              </a:ext>
            </a:extLst>
          </p:cNvPr>
          <p:cNvSpPr txBox="1"/>
          <p:nvPr/>
        </p:nvSpPr>
        <p:spPr>
          <a:xfrm>
            <a:off x="2270701" y="2306815"/>
            <a:ext cx="1770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ДОХОДЫ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D814A95-561C-429E-A1D9-5C5314254057}"/>
              </a:ext>
            </a:extLst>
          </p:cNvPr>
          <p:cNvSpPr txBox="1"/>
          <p:nvPr/>
        </p:nvSpPr>
        <p:spPr>
          <a:xfrm>
            <a:off x="5217644" y="2306815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РАСХОДЫ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A616EF-B468-48A9-B435-D14762123FE8}"/>
              </a:ext>
            </a:extLst>
          </p:cNvPr>
          <p:cNvSpPr txBox="1"/>
          <p:nvPr/>
        </p:nvSpPr>
        <p:spPr>
          <a:xfrm>
            <a:off x="8228412" y="2287954"/>
            <a:ext cx="2265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ПРОФИЦИТ</a:t>
            </a:r>
          </a:p>
        </p:txBody>
      </p:sp>
    </p:spTree>
    <p:extLst>
      <p:ext uri="{BB962C8B-B14F-4D97-AF65-F5344CB8AC3E}">
        <p14:creationId xmlns:p14="http://schemas.microsoft.com/office/powerpoint/2010/main" val="239477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A7AAF091-7BEF-46BC-B9A6-D4BD70D44751}"/>
              </a:ext>
            </a:extLst>
          </p:cNvPr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055496068"/>
              </p:ext>
            </p:extLst>
          </p:nvPr>
        </p:nvGraphicFramePr>
        <p:xfrm>
          <a:off x="993775" y="2336799"/>
          <a:ext cx="4952844" cy="3871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420C32E7-FE27-48C1-B0E3-F5B13A8E9C72}"/>
              </a:ext>
            </a:extLst>
          </p:cNvPr>
          <p:cNvSpPr txBox="1">
            <a:spLocks noChangeArrowheads="1"/>
          </p:cNvSpPr>
          <p:nvPr/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cap="all" spc="0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Основные параметры</a:t>
            </a:r>
            <a:br>
              <a:rPr lang="ru-RU" sz="2800" b="1" cap="all" spc="0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ru-RU" sz="2800" b="1" cap="all" spc="0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исполнения бюджета за 2025 год</a:t>
            </a:r>
            <a:endParaRPr lang="en-US" altLang="ru-RU" sz="2000" i="1" spc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123B6B-AEB0-48F6-9109-2E30E5B49B68}"/>
              </a:ext>
            </a:extLst>
          </p:cNvPr>
          <p:cNvSpPr txBox="1"/>
          <p:nvPr/>
        </p:nvSpPr>
        <p:spPr>
          <a:xfrm>
            <a:off x="2409825" y="1875135"/>
            <a:ext cx="1485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D3FF54C9-FEA0-43AA-AF17-601AD65327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472503"/>
              </p:ext>
            </p:extLst>
          </p:nvPr>
        </p:nvGraphicFramePr>
        <p:xfrm>
          <a:off x="6452218" y="2336800"/>
          <a:ext cx="5179037" cy="3871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92194ED-3380-4246-8FFC-A7A8700999B5}"/>
              </a:ext>
            </a:extLst>
          </p:cNvPr>
          <p:cNvSpPr txBox="1"/>
          <p:nvPr/>
        </p:nvSpPr>
        <p:spPr>
          <a:xfrm>
            <a:off x="8331253" y="1843693"/>
            <a:ext cx="1613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</p:spTree>
    <p:extLst>
      <p:ext uri="{BB962C8B-B14F-4D97-AF65-F5344CB8AC3E}">
        <p14:creationId xmlns:p14="http://schemas.microsoft.com/office/powerpoint/2010/main" val="528555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46">
            <a:extLst>
              <a:ext uri="{FF2B5EF4-FFF2-40B4-BE49-F238E27FC236}">
                <a16:creationId xmlns:a16="http://schemas.microsoft.com/office/drawing/2014/main" id="{E1F2D9AD-32E2-47C8-B702-94288C4BCF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6666589"/>
              </p:ext>
            </p:extLst>
          </p:nvPr>
        </p:nvGraphicFramePr>
        <p:xfrm>
          <a:off x="1608774" y="1910007"/>
          <a:ext cx="9749788" cy="406234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856292">
                  <a:extLst>
                    <a:ext uri="{9D8B030D-6E8A-4147-A177-3AD203B41FA5}">
                      <a16:colId xmlns:a16="http://schemas.microsoft.com/office/drawing/2014/main" val="636808943"/>
                    </a:ext>
                  </a:extLst>
                </a:gridCol>
                <a:gridCol w="2074070">
                  <a:extLst>
                    <a:ext uri="{9D8B030D-6E8A-4147-A177-3AD203B41FA5}">
                      <a16:colId xmlns:a16="http://schemas.microsoft.com/office/drawing/2014/main" val="2426135295"/>
                    </a:ext>
                  </a:extLst>
                </a:gridCol>
                <a:gridCol w="2323700">
                  <a:extLst>
                    <a:ext uri="{9D8B030D-6E8A-4147-A177-3AD203B41FA5}">
                      <a16:colId xmlns:a16="http://schemas.microsoft.com/office/drawing/2014/main" val="2586039576"/>
                    </a:ext>
                  </a:extLst>
                </a:gridCol>
                <a:gridCol w="2495726">
                  <a:extLst>
                    <a:ext uri="{9D8B030D-6E8A-4147-A177-3AD203B41FA5}">
                      <a16:colId xmlns:a16="http://schemas.microsoft.com/office/drawing/2014/main" val="3891609052"/>
                    </a:ext>
                  </a:extLst>
                </a:gridCol>
              </a:tblGrid>
              <a:tr h="55780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1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1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kumimoji="0" lang="en-US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Утвержденный бюджет с учетом внесенных изменений</a:t>
                      </a:r>
                      <a:endParaRPr lang="ru-RU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</a:t>
                      </a:r>
                      <a:endParaRPr lang="ru-RU" sz="16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0298291"/>
                  </a:ext>
                </a:extLst>
              </a:tr>
              <a:tr h="6211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Налоговые доходы</a:t>
                      </a:r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751,40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857,79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106,39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3589644"/>
                  </a:ext>
                </a:extLst>
              </a:tr>
              <a:tr h="6225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Неналоговые доходы</a:t>
                      </a:r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135,23</a:t>
                      </a:r>
                    </a:p>
                    <a:p>
                      <a:pPr algn="ctr" fontAlgn="b"/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140,74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5,50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8967855"/>
                  </a:ext>
                </a:extLst>
              </a:tr>
              <a:tr h="6225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Безвозмездные поступления </a:t>
                      </a:r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1 559,98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1 548,14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-11,84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8354118"/>
                  </a:ext>
                </a:extLst>
              </a:tr>
              <a:tr h="6225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2619701"/>
                  </a:ext>
                </a:extLst>
              </a:tr>
              <a:tr h="6225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2 446,62</a:t>
                      </a:r>
                      <a:endParaRPr lang="ru-RU" sz="2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2 546,67</a:t>
                      </a:r>
                      <a:endParaRPr lang="ru-RU" sz="2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100,05</a:t>
                      </a:r>
                      <a:endParaRPr lang="ru-RU" sz="20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10928"/>
                  </a:ext>
                </a:extLst>
              </a:tr>
            </a:tbl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E29416F-56A6-48DE-B361-B05D32885830}"/>
              </a:ext>
            </a:extLst>
          </p:cNvPr>
          <p:cNvSpPr/>
          <p:nvPr/>
        </p:nvSpPr>
        <p:spPr>
          <a:xfrm>
            <a:off x="1100138" y="684122"/>
            <a:ext cx="10258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ИСПОЛНЕНИЕ БЮДЖЕТА ПО ДОХОДАМ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2813B45-AAF5-47AE-92A1-0268C4500E24}"/>
              </a:ext>
            </a:extLst>
          </p:cNvPr>
          <p:cNvSpPr/>
          <p:nvPr/>
        </p:nvSpPr>
        <p:spPr>
          <a:xfrm>
            <a:off x="9791004" y="1411416"/>
            <a:ext cx="1620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млн рублей</a:t>
            </a:r>
            <a:endParaRPr lang="en-US" alt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975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16"/>
          <p:cNvSpPr/>
          <p:nvPr/>
        </p:nvSpPr>
        <p:spPr>
          <a:xfrm>
            <a:off x="1245710" y="2469895"/>
            <a:ext cx="1767909" cy="1767909"/>
          </a:xfrm>
          <a:prstGeom prst="ellipse">
            <a:avLst/>
          </a:prstGeom>
          <a:noFill/>
          <a:ln w="57150" cap="flat" cmpd="sng">
            <a:solidFill>
              <a:schemeClr val="bg1">
                <a:lumMod val="8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r>
              <a:rPr lang="ru-RU" sz="3200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33,7</a:t>
            </a:r>
            <a:r>
              <a:rPr lang="es-ES" sz="1801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800" b="1" dirty="0">
              <a:solidFill>
                <a:srgbClr val="26262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4" name="Google Shape;674;p16"/>
          <p:cNvSpPr/>
          <p:nvPr/>
        </p:nvSpPr>
        <p:spPr>
          <a:xfrm rot="17800296">
            <a:off x="1245710" y="2469895"/>
            <a:ext cx="1767909" cy="1767909"/>
          </a:xfrm>
          <a:prstGeom prst="arc">
            <a:avLst>
              <a:gd name="adj1" fmla="val 15890422"/>
              <a:gd name="adj2" fmla="val 1220451"/>
            </a:avLst>
          </a:prstGeom>
          <a:noFill/>
          <a:ln w="127000" cap="rnd" cmpd="sng">
            <a:solidFill>
              <a:srgbClr val="6647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5" name="Google Shape;675;p16"/>
          <p:cNvSpPr/>
          <p:nvPr/>
        </p:nvSpPr>
        <p:spPr>
          <a:xfrm>
            <a:off x="942981" y="4603114"/>
            <a:ext cx="2162132" cy="46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Налоговые доходы</a:t>
            </a:r>
            <a:endParaRPr sz="28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676" name="Google Shape;676;p16"/>
          <p:cNvSpPr/>
          <p:nvPr/>
        </p:nvSpPr>
        <p:spPr>
          <a:xfrm>
            <a:off x="5232922" y="2440006"/>
            <a:ext cx="1767909" cy="1767909"/>
          </a:xfrm>
          <a:prstGeom prst="ellipse">
            <a:avLst/>
          </a:prstGeom>
          <a:noFill/>
          <a:ln w="57150" cap="flat" cmpd="sng">
            <a:solidFill>
              <a:schemeClr val="bg1">
                <a:lumMod val="8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r>
              <a:rPr lang="ru-RU" sz="3200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5,5</a:t>
            </a:r>
            <a:r>
              <a:rPr lang="es-ES" sz="1801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1401" dirty="0"/>
          </a:p>
        </p:txBody>
      </p:sp>
      <p:sp>
        <p:nvSpPr>
          <p:cNvPr id="677" name="Google Shape;677;p16"/>
          <p:cNvSpPr/>
          <p:nvPr/>
        </p:nvSpPr>
        <p:spPr>
          <a:xfrm rot="5247085">
            <a:off x="5252283" y="2508327"/>
            <a:ext cx="1767909" cy="1767909"/>
          </a:xfrm>
          <a:prstGeom prst="arc">
            <a:avLst>
              <a:gd name="adj1" fmla="val 3811277"/>
              <a:gd name="adj2" fmla="val 6295929"/>
            </a:avLst>
          </a:prstGeom>
          <a:noFill/>
          <a:ln w="127000" cap="rnd" cmpd="sng">
            <a:solidFill>
              <a:srgbClr val="409E8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16"/>
          <p:cNvSpPr/>
          <p:nvPr/>
        </p:nvSpPr>
        <p:spPr>
          <a:xfrm>
            <a:off x="4789828" y="4603114"/>
            <a:ext cx="2611097" cy="46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Неналоговые доходы</a:t>
            </a:r>
            <a:endParaRPr sz="28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679" name="Google Shape;679;p16"/>
          <p:cNvSpPr/>
          <p:nvPr/>
        </p:nvSpPr>
        <p:spPr>
          <a:xfrm>
            <a:off x="8975199" y="2469895"/>
            <a:ext cx="1844775" cy="1767910"/>
          </a:xfrm>
          <a:prstGeom prst="ellipse">
            <a:avLst/>
          </a:prstGeom>
          <a:noFill/>
          <a:ln w="57150" cap="flat" cmpd="sng">
            <a:solidFill>
              <a:schemeClr val="bg1">
                <a:lumMod val="8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r>
              <a:rPr lang="ru-RU" sz="3200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60,8</a:t>
            </a:r>
            <a:r>
              <a:rPr lang="es-ES" sz="1801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1401" dirty="0"/>
          </a:p>
        </p:txBody>
      </p:sp>
      <p:sp>
        <p:nvSpPr>
          <p:cNvPr id="680" name="Google Shape;680;p16"/>
          <p:cNvSpPr/>
          <p:nvPr/>
        </p:nvSpPr>
        <p:spPr>
          <a:xfrm>
            <a:off x="8975199" y="2469895"/>
            <a:ext cx="1767909" cy="1767909"/>
          </a:xfrm>
          <a:prstGeom prst="arc">
            <a:avLst>
              <a:gd name="adj1" fmla="val 16200000"/>
              <a:gd name="adj2" fmla="val 8726430"/>
            </a:avLst>
          </a:prstGeom>
          <a:noFill/>
          <a:ln w="127000" cap="rnd" cmpd="sng">
            <a:solidFill>
              <a:srgbClr val="7030A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16"/>
          <p:cNvSpPr/>
          <p:nvPr/>
        </p:nvSpPr>
        <p:spPr>
          <a:xfrm>
            <a:off x="8722956" y="4603114"/>
            <a:ext cx="2611097" cy="46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Безвозмездные поступления</a:t>
            </a:r>
            <a:endParaRPr sz="28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686" name="Google Shape;686;p16"/>
          <p:cNvSpPr txBox="1">
            <a:spLocks noGrp="1"/>
          </p:cNvSpPr>
          <p:nvPr>
            <p:ph type="body" idx="4294967295"/>
          </p:nvPr>
        </p:nvSpPr>
        <p:spPr>
          <a:xfrm>
            <a:off x="0" y="596900"/>
            <a:ext cx="8334375" cy="4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– 2 546,67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Google Shape;358;p12">
            <a:extLst>
              <a:ext uri="{FF2B5EF4-FFF2-40B4-BE49-F238E27FC236}">
                <a16:creationId xmlns:a16="http://schemas.microsoft.com/office/drawing/2014/main" id="{058F606D-69BB-4B5E-AC18-B3D74F633C80}"/>
              </a:ext>
            </a:extLst>
          </p:cNvPr>
          <p:cNvSpPr/>
          <p:nvPr/>
        </p:nvSpPr>
        <p:spPr>
          <a:xfrm>
            <a:off x="5099551" y="1450511"/>
            <a:ext cx="1821241" cy="41161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401" b="1" dirty="0">
                <a:ln w="2857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1" b="1" dirty="0">
                <a:ln w="2857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sz="1401" b="1" dirty="0">
              <a:ln w="2857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99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16"/>
          <p:cNvSpPr/>
          <p:nvPr/>
        </p:nvSpPr>
        <p:spPr>
          <a:xfrm>
            <a:off x="1245709" y="2385592"/>
            <a:ext cx="1946378" cy="1852211"/>
          </a:xfrm>
          <a:prstGeom prst="ellipse">
            <a:avLst/>
          </a:prstGeom>
          <a:noFill/>
          <a:ln w="5715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r>
              <a:rPr lang="ru-RU" sz="3200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74,2</a:t>
            </a:r>
            <a:r>
              <a:rPr lang="es-ES" sz="1801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800" b="1" dirty="0">
              <a:solidFill>
                <a:srgbClr val="26262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4" name="Google Shape;674;p16"/>
          <p:cNvSpPr/>
          <p:nvPr/>
        </p:nvSpPr>
        <p:spPr>
          <a:xfrm rot="17800296">
            <a:off x="1303319" y="2405819"/>
            <a:ext cx="1832378" cy="1838447"/>
          </a:xfrm>
          <a:prstGeom prst="arc">
            <a:avLst>
              <a:gd name="adj1" fmla="val 15890422"/>
              <a:gd name="adj2" fmla="val 12019615"/>
            </a:avLst>
          </a:prstGeom>
          <a:noFill/>
          <a:ln w="127000" cap="rnd" cmpd="sng">
            <a:solidFill>
              <a:srgbClr val="6647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5" name="Google Shape;675;p16"/>
          <p:cNvSpPr/>
          <p:nvPr/>
        </p:nvSpPr>
        <p:spPr>
          <a:xfrm>
            <a:off x="695326" y="4603114"/>
            <a:ext cx="3019424" cy="46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Налог на  доходы</a:t>
            </a:r>
            <a:endParaRPr sz="28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676" name="Google Shape;676;p16"/>
          <p:cNvSpPr/>
          <p:nvPr/>
        </p:nvSpPr>
        <p:spPr>
          <a:xfrm>
            <a:off x="5267183" y="2393031"/>
            <a:ext cx="1844775" cy="1844774"/>
          </a:xfrm>
          <a:prstGeom prst="ellipse">
            <a:avLst/>
          </a:prstGeom>
          <a:noFill/>
          <a:ln w="57150" cap="flat" cmpd="sng">
            <a:solidFill>
              <a:schemeClr val="bg1">
                <a:lumMod val="8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r>
              <a:rPr lang="ru-RU" sz="3200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11,6</a:t>
            </a:r>
            <a:r>
              <a:rPr lang="es-ES" sz="1801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1401" dirty="0"/>
          </a:p>
        </p:txBody>
      </p:sp>
      <p:sp>
        <p:nvSpPr>
          <p:cNvPr id="677" name="Google Shape;677;p16"/>
          <p:cNvSpPr/>
          <p:nvPr/>
        </p:nvSpPr>
        <p:spPr>
          <a:xfrm rot="5247085">
            <a:off x="5252283" y="2508327"/>
            <a:ext cx="1767909" cy="1767909"/>
          </a:xfrm>
          <a:prstGeom prst="arc">
            <a:avLst>
              <a:gd name="adj1" fmla="val 3811277"/>
              <a:gd name="adj2" fmla="val 7393541"/>
            </a:avLst>
          </a:prstGeom>
          <a:noFill/>
          <a:ln w="127000" cap="rnd" cmpd="sng">
            <a:solidFill>
              <a:srgbClr val="59BCA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16"/>
          <p:cNvSpPr/>
          <p:nvPr/>
        </p:nvSpPr>
        <p:spPr>
          <a:xfrm>
            <a:off x="4410075" y="4603114"/>
            <a:ext cx="3505199" cy="46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Налог взимаемый в связи с применением упрощенной системы</a:t>
            </a:r>
            <a:endParaRPr sz="25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679" name="Google Shape;679;p16"/>
          <p:cNvSpPr/>
          <p:nvPr/>
        </p:nvSpPr>
        <p:spPr>
          <a:xfrm>
            <a:off x="8975199" y="2385593"/>
            <a:ext cx="1852212" cy="1852212"/>
          </a:xfrm>
          <a:prstGeom prst="ellipse">
            <a:avLst/>
          </a:prstGeom>
          <a:noFill/>
          <a:ln w="57150" cap="flat" cmpd="sng">
            <a:solidFill>
              <a:schemeClr val="bg1">
                <a:lumMod val="8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r>
              <a:rPr lang="ru-RU" sz="3200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6,4</a:t>
            </a:r>
            <a:r>
              <a:rPr lang="es-ES" sz="1801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1401" dirty="0"/>
          </a:p>
        </p:txBody>
      </p:sp>
      <p:sp>
        <p:nvSpPr>
          <p:cNvPr id="680" name="Google Shape;680;p16"/>
          <p:cNvSpPr/>
          <p:nvPr/>
        </p:nvSpPr>
        <p:spPr>
          <a:xfrm rot="15854182">
            <a:off x="8975199" y="2469895"/>
            <a:ext cx="1767909" cy="1767909"/>
          </a:xfrm>
          <a:prstGeom prst="arc">
            <a:avLst>
              <a:gd name="adj1" fmla="val 16200000"/>
              <a:gd name="adj2" fmla="val 18280098"/>
            </a:avLst>
          </a:prstGeom>
          <a:noFill/>
          <a:ln w="127000" cap="rnd" cmpd="sng">
            <a:solidFill>
              <a:srgbClr val="CB62A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16"/>
          <p:cNvSpPr/>
          <p:nvPr/>
        </p:nvSpPr>
        <p:spPr>
          <a:xfrm>
            <a:off x="8477250" y="4603114"/>
            <a:ext cx="3105150" cy="46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Земельный налог</a:t>
            </a:r>
            <a:endParaRPr sz="2800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686" name="Google Shape;686;p16"/>
          <p:cNvSpPr txBox="1">
            <a:spLocks noGrp="1"/>
          </p:cNvSpPr>
          <p:nvPr>
            <p:ph type="body" idx="4294967295"/>
          </p:nvPr>
        </p:nvSpPr>
        <p:spPr>
          <a:xfrm>
            <a:off x="0" y="596900"/>
            <a:ext cx="9791700" cy="4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 – 857,79 млн рублей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337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16"/>
          <p:cNvSpPr/>
          <p:nvPr/>
        </p:nvSpPr>
        <p:spPr>
          <a:xfrm>
            <a:off x="1115207" y="2428460"/>
            <a:ext cx="1844124" cy="1809343"/>
          </a:xfrm>
          <a:prstGeom prst="ellipse">
            <a:avLst/>
          </a:prstGeom>
          <a:noFill/>
          <a:ln w="5715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r>
              <a:rPr lang="ru-RU" sz="3200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73,9</a:t>
            </a:r>
            <a:r>
              <a:rPr lang="es-ES" sz="1801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800" b="1" dirty="0">
              <a:solidFill>
                <a:srgbClr val="26262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4" name="Google Shape;674;p16"/>
          <p:cNvSpPr/>
          <p:nvPr/>
        </p:nvSpPr>
        <p:spPr>
          <a:xfrm rot="17800296">
            <a:off x="1104059" y="2460958"/>
            <a:ext cx="1854716" cy="1761397"/>
          </a:xfrm>
          <a:prstGeom prst="arc">
            <a:avLst>
              <a:gd name="adj1" fmla="val 15890422"/>
              <a:gd name="adj2" fmla="val 13301294"/>
            </a:avLst>
          </a:prstGeom>
          <a:noFill/>
          <a:ln w="127000" cap="rnd" cmpd="sng">
            <a:solidFill>
              <a:srgbClr val="6647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5" name="Google Shape;675;p16"/>
          <p:cNvSpPr/>
          <p:nvPr/>
        </p:nvSpPr>
        <p:spPr>
          <a:xfrm>
            <a:off x="452977" y="4429540"/>
            <a:ext cx="3115235" cy="46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Доходы, получаемые в виде арендной платы за земельные участки</a:t>
            </a:r>
            <a:endParaRPr sz="2000" b="1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676" name="Google Shape;676;p16"/>
          <p:cNvSpPr/>
          <p:nvPr/>
        </p:nvSpPr>
        <p:spPr>
          <a:xfrm>
            <a:off x="6520999" y="2431461"/>
            <a:ext cx="1844775" cy="1844775"/>
          </a:xfrm>
          <a:prstGeom prst="ellipse">
            <a:avLst/>
          </a:prstGeom>
          <a:noFill/>
          <a:ln w="57150" cap="flat" cmpd="sng">
            <a:solidFill>
              <a:schemeClr val="bg1">
                <a:lumMod val="8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r>
              <a:rPr lang="ru-RU" sz="3200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7,7</a:t>
            </a:r>
            <a:r>
              <a:rPr lang="es-ES" sz="1801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1401" dirty="0"/>
          </a:p>
        </p:txBody>
      </p:sp>
      <p:sp>
        <p:nvSpPr>
          <p:cNvPr id="677" name="Google Shape;677;p16"/>
          <p:cNvSpPr/>
          <p:nvPr/>
        </p:nvSpPr>
        <p:spPr>
          <a:xfrm rot="5247085">
            <a:off x="6559431" y="2545045"/>
            <a:ext cx="1767909" cy="1767909"/>
          </a:xfrm>
          <a:prstGeom prst="arc">
            <a:avLst>
              <a:gd name="adj1" fmla="val 4024832"/>
              <a:gd name="adj2" fmla="val 6022606"/>
            </a:avLst>
          </a:prstGeom>
          <a:noFill/>
          <a:ln w="127000" cap="rnd" cmpd="sng">
            <a:solidFill>
              <a:srgbClr val="48806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16"/>
          <p:cNvSpPr/>
          <p:nvPr/>
        </p:nvSpPr>
        <p:spPr>
          <a:xfrm>
            <a:off x="5852001" y="4393906"/>
            <a:ext cx="3321774" cy="46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продажи земельных участков</a:t>
            </a:r>
            <a:endParaRPr sz="2000" b="1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679" name="Google Shape;679;p16"/>
          <p:cNvSpPr/>
          <p:nvPr/>
        </p:nvSpPr>
        <p:spPr>
          <a:xfrm>
            <a:off x="9511626" y="2415551"/>
            <a:ext cx="1852212" cy="1852212"/>
          </a:xfrm>
          <a:prstGeom prst="ellipse">
            <a:avLst/>
          </a:prstGeom>
          <a:noFill/>
          <a:ln w="57150" cap="flat" cmpd="sng">
            <a:solidFill>
              <a:schemeClr val="bg1">
                <a:lumMod val="8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r>
              <a:rPr lang="ru-RU" sz="3200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5,0</a:t>
            </a:r>
            <a:r>
              <a:rPr lang="es-ES" sz="1801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1401" dirty="0"/>
          </a:p>
        </p:txBody>
      </p:sp>
      <p:sp>
        <p:nvSpPr>
          <p:cNvPr id="680" name="Google Shape;680;p16"/>
          <p:cNvSpPr/>
          <p:nvPr/>
        </p:nvSpPr>
        <p:spPr>
          <a:xfrm rot="15854182">
            <a:off x="9511626" y="2415552"/>
            <a:ext cx="1767909" cy="1767909"/>
          </a:xfrm>
          <a:prstGeom prst="arc">
            <a:avLst>
              <a:gd name="adj1" fmla="val 16200000"/>
              <a:gd name="adj2" fmla="val 17633236"/>
            </a:avLst>
          </a:prstGeom>
          <a:noFill/>
          <a:ln w="127000" cap="rnd" cmpd="sng">
            <a:solidFill>
              <a:srgbClr val="CB62A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16"/>
          <p:cNvSpPr/>
          <p:nvPr/>
        </p:nvSpPr>
        <p:spPr>
          <a:xfrm>
            <a:off x="8880776" y="4411723"/>
            <a:ext cx="3009897" cy="46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Штрафы, санкции, возмещение ущерба</a:t>
            </a:r>
            <a:endParaRPr sz="2000" b="1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686" name="Google Shape;686;p16"/>
          <p:cNvSpPr txBox="1">
            <a:spLocks noGrp="1"/>
          </p:cNvSpPr>
          <p:nvPr>
            <p:ph type="body" idx="4294967295"/>
          </p:nvPr>
        </p:nvSpPr>
        <p:spPr>
          <a:xfrm>
            <a:off x="0" y="596900"/>
            <a:ext cx="10487025" cy="4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– 140,74 млн рублей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676;p16">
            <a:extLst>
              <a:ext uri="{FF2B5EF4-FFF2-40B4-BE49-F238E27FC236}">
                <a16:creationId xmlns:a16="http://schemas.microsoft.com/office/drawing/2014/main" id="{0A8C3830-2CE3-9A54-17A2-0A9472CE0612}"/>
              </a:ext>
            </a:extLst>
          </p:cNvPr>
          <p:cNvSpPr/>
          <p:nvPr/>
        </p:nvSpPr>
        <p:spPr>
          <a:xfrm>
            <a:off x="3753835" y="2351560"/>
            <a:ext cx="1844775" cy="1844775"/>
          </a:xfrm>
          <a:prstGeom prst="ellipse">
            <a:avLst/>
          </a:prstGeom>
          <a:noFill/>
          <a:ln w="57150" cap="flat" cmpd="sng">
            <a:solidFill>
              <a:schemeClr val="bg1">
                <a:lumMod val="8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r>
              <a:rPr lang="ru-RU" sz="3200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2,0</a:t>
            </a:r>
            <a:r>
              <a:rPr lang="es-ES" sz="1801" b="1" dirty="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1401" dirty="0"/>
          </a:p>
        </p:txBody>
      </p:sp>
      <p:sp>
        <p:nvSpPr>
          <p:cNvPr id="3" name="Google Shape;680;p16">
            <a:extLst>
              <a:ext uri="{FF2B5EF4-FFF2-40B4-BE49-F238E27FC236}">
                <a16:creationId xmlns:a16="http://schemas.microsoft.com/office/drawing/2014/main" id="{DE69973A-A19B-8EB8-AFE8-A0FFC0515D05}"/>
              </a:ext>
            </a:extLst>
          </p:cNvPr>
          <p:cNvSpPr/>
          <p:nvPr/>
        </p:nvSpPr>
        <p:spPr>
          <a:xfrm rot="20268993">
            <a:off x="3792268" y="2385592"/>
            <a:ext cx="1767909" cy="1767909"/>
          </a:xfrm>
          <a:prstGeom prst="arc">
            <a:avLst>
              <a:gd name="adj1" fmla="val 16200000"/>
              <a:gd name="adj2" fmla="val 21005431"/>
            </a:avLst>
          </a:prstGeom>
          <a:noFill/>
          <a:ln w="127000" cap="rnd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6" tIns="45700" rIns="91426" bIns="45700" anchor="ctr" anchorCtr="0">
            <a:noAutofit/>
          </a:bodyPr>
          <a:lstStyle/>
          <a:p>
            <a:pPr algn="ctr"/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Google Shape;678;p16">
            <a:extLst>
              <a:ext uri="{FF2B5EF4-FFF2-40B4-BE49-F238E27FC236}">
                <a16:creationId xmlns:a16="http://schemas.microsoft.com/office/drawing/2014/main" id="{DB8F68FD-D10C-D36A-BC04-962F3C6105D8}"/>
              </a:ext>
            </a:extLst>
          </p:cNvPr>
          <p:cNvSpPr/>
          <p:nvPr/>
        </p:nvSpPr>
        <p:spPr>
          <a:xfrm>
            <a:off x="3152489" y="4411723"/>
            <a:ext cx="3321774" cy="46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реализации иного имущества</a:t>
            </a:r>
            <a:endParaRPr sz="2000" b="1" dirty="0"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1344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686;p16">
            <a:extLst>
              <a:ext uri="{FF2B5EF4-FFF2-40B4-BE49-F238E27FC236}">
                <a16:creationId xmlns:a16="http://schemas.microsoft.com/office/drawing/2014/main" id="{9BD226A7-7151-4A2E-AB52-4AB1A684AB74}"/>
              </a:ext>
            </a:extLst>
          </p:cNvPr>
          <p:cNvSpPr txBox="1">
            <a:spLocks/>
          </p:cNvSpPr>
          <p:nvPr/>
        </p:nvSpPr>
        <p:spPr>
          <a:xfrm>
            <a:off x="374073" y="547395"/>
            <a:ext cx="7365076" cy="88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1 548,14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90507EB4-30D8-72F0-7536-AC0B7D355C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5350487"/>
              </p:ext>
            </p:extLst>
          </p:nvPr>
        </p:nvGraphicFramePr>
        <p:xfrm>
          <a:off x="1845426" y="2385754"/>
          <a:ext cx="8736675" cy="4305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88896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6"/>
          <p:cNvSpPr txBox="1">
            <a:spLocks noGrp="1"/>
          </p:cNvSpPr>
          <p:nvPr>
            <p:ph type="body" idx="4294967295"/>
          </p:nvPr>
        </p:nvSpPr>
        <p:spPr>
          <a:xfrm>
            <a:off x="0" y="596900"/>
            <a:ext cx="8334375" cy="4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0" rIns="91426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– 2 629,64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Объект 5">
            <a:extLst>
              <a:ext uri="{FF2B5EF4-FFF2-40B4-BE49-F238E27FC236}">
                <a16:creationId xmlns:a16="http://schemas.microsoft.com/office/drawing/2014/main" id="{927D74A5-904E-434C-8378-65067E17D1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633710"/>
              </p:ext>
            </p:extLst>
          </p:nvPr>
        </p:nvGraphicFramePr>
        <p:xfrm>
          <a:off x="1163782" y="2310773"/>
          <a:ext cx="10572776" cy="4684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751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1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500"/>
                                        <p:tgtEl>
                                          <p:spTgt spid="1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Chart bld="category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val 61">
            <a:extLst>
              <a:ext uri="{FF2B5EF4-FFF2-40B4-BE49-F238E27FC236}">
                <a16:creationId xmlns:a16="http://schemas.microsoft.com/office/drawing/2014/main" id="{F5D9BC27-78AE-4DAD-8DAE-0FEAFE7FCC16}"/>
              </a:ext>
            </a:extLst>
          </p:cNvPr>
          <p:cNvSpPr>
            <a:spLocks noChangeArrowheads="1"/>
          </p:cNvSpPr>
          <p:nvPr/>
        </p:nvSpPr>
        <p:spPr bwMode="gray">
          <a:xfrm>
            <a:off x="7099223" y="2369066"/>
            <a:ext cx="3677787" cy="3443305"/>
          </a:xfrm>
          <a:prstGeom prst="ellipse">
            <a:avLst/>
          </a:prstGeom>
          <a:gradFill rotWithShape="1">
            <a:gsLst>
              <a:gs pos="0">
                <a:srgbClr val="65D7A6"/>
              </a:gs>
              <a:gs pos="100000">
                <a:srgbClr val="65D7A6">
                  <a:gamma/>
                  <a:tint val="0"/>
                  <a:invGamma/>
                </a:srgbClr>
              </a:gs>
            </a:gsLst>
            <a:lin ang="5400000" scaled="1"/>
          </a:gradFill>
          <a:ln>
            <a:noFill/>
          </a:ln>
          <a:effectLst>
            <a:outerShdw dist="271792" dir="2244321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76200" algn="ctr">
                <a:solidFill>
                  <a:srgbClr val="FFCC66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78530" name="Rectangle 2">
            <a:extLst>
              <a:ext uri="{FF2B5EF4-FFF2-40B4-BE49-F238E27FC236}">
                <a16:creationId xmlns:a16="http://schemas.microsoft.com/office/drawing/2014/main" id="{352846AA-9D5C-4EE1-A3B5-3A8A9C87FE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23248" y="0"/>
            <a:ext cx="5029200" cy="1889533"/>
          </a:xfrm>
        </p:spPr>
        <p:txBody>
          <a:bodyPr>
            <a:normAutofit/>
          </a:bodyPr>
          <a:lstStyle/>
          <a:p>
            <a:r>
              <a:rPr lang="ru-RU" alt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</a:t>
            </a:r>
            <a:br>
              <a:rPr lang="ru-RU" alt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ПРОГРАММЫ</a:t>
            </a:r>
            <a:endParaRPr lang="en-US" alt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8552" name="AutoShape 24">
            <a:extLst>
              <a:ext uri="{FF2B5EF4-FFF2-40B4-BE49-F238E27FC236}">
                <a16:creationId xmlns:a16="http://schemas.microsoft.com/office/drawing/2014/main" id="{4C001984-5C60-4516-82DA-382D12EE3199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9472" y="2739843"/>
            <a:ext cx="2697604" cy="3076471"/>
          </a:xfrm>
          <a:prstGeom prst="irregularSeal1">
            <a:avLst/>
          </a:prstGeom>
          <a:solidFill>
            <a:srgbClr val="E96421"/>
          </a:solidFill>
          <a:ln>
            <a:noFill/>
          </a:ln>
          <a:effectLst>
            <a:outerShdw dist="107763" dir="2700000" algn="ctr" rotWithShape="0">
              <a:srgbClr val="000000"/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78553" name="Text Box 25">
            <a:extLst>
              <a:ext uri="{FF2B5EF4-FFF2-40B4-BE49-F238E27FC236}">
                <a16:creationId xmlns:a16="http://schemas.microsoft.com/office/drawing/2014/main" id="{F09E493E-FF38-4420-9F98-3E886198277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032364" y="3429000"/>
            <a:ext cx="169565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  <a:p>
            <a:pPr algn="ctr"/>
            <a:r>
              <a:rPr lang="ru-RU" alt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</a:t>
            </a:r>
            <a:endParaRPr lang="en-US" alt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8559" name="Group 31">
            <a:extLst>
              <a:ext uri="{FF2B5EF4-FFF2-40B4-BE49-F238E27FC236}">
                <a16:creationId xmlns:a16="http://schemas.microsoft.com/office/drawing/2014/main" id="{03AB5EB5-35C0-45FA-B52C-C8191DF7C4B7}"/>
              </a:ext>
            </a:extLst>
          </p:cNvPr>
          <p:cNvGrpSpPr>
            <a:grpSpLocks/>
          </p:cNvGrpSpPr>
          <p:nvPr/>
        </p:nvGrpSpPr>
        <p:grpSpPr bwMode="auto">
          <a:xfrm>
            <a:off x="3128001" y="2578783"/>
            <a:ext cx="3059512" cy="1640682"/>
            <a:chOff x="2160" y="1200"/>
            <a:chExt cx="3711" cy="732"/>
          </a:xfrm>
        </p:grpSpPr>
        <p:sp>
          <p:nvSpPr>
            <p:cNvPr id="278542" name="AutoShape 14">
              <a:extLst>
                <a:ext uri="{FF2B5EF4-FFF2-40B4-BE49-F238E27FC236}">
                  <a16:creationId xmlns:a16="http://schemas.microsoft.com/office/drawing/2014/main" id="{015FE17F-3C32-4188-AC03-B2B6D86D7E1A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6200000">
              <a:off x="3594" y="-234"/>
              <a:ext cx="732" cy="3600"/>
            </a:xfrm>
            <a:prstGeom prst="upArrow">
              <a:avLst>
                <a:gd name="adj1" fmla="val 63898"/>
                <a:gd name="adj2" fmla="val 85770"/>
              </a:avLst>
            </a:prstGeom>
            <a:gradFill rotWithShape="1">
              <a:gsLst>
                <a:gs pos="0">
                  <a:srgbClr val="6FC5E3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dist="155023" dir="2099521" sy="50000" kx="2453608" algn="bl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8536" name="Text Box 8">
              <a:extLst>
                <a:ext uri="{FF2B5EF4-FFF2-40B4-BE49-F238E27FC236}">
                  <a16:creationId xmlns:a16="http://schemas.microsoft.com/office/drawing/2014/main" id="{E895D385-AF5A-4706-AD63-8B271091B05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051" y="1353"/>
              <a:ext cx="2820" cy="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sz="28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2 586,41 </a:t>
              </a:r>
            </a:p>
            <a:p>
              <a:pPr algn="ctr"/>
              <a:r>
                <a:rPr lang="ru-RU" altLang="ru-RU" sz="28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МЛН РУБЛЕЙ</a:t>
              </a:r>
              <a:endParaRPr lang="en-US" altLang="ru-RU" sz="2800" dirty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278558" name="Group 30">
            <a:extLst>
              <a:ext uri="{FF2B5EF4-FFF2-40B4-BE49-F238E27FC236}">
                <a16:creationId xmlns:a16="http://schemas.microsoft.com/office/drawing/2014/main" id="{8457EC3A-8096-4905-99D8-151F6EBE810D}"/>
              </a:ext>
            </a:extLst>
          </p:cNvPr>
          <p:cNvGrpSpPr>
            <a:grpSpLocks/>
          </p:cNvGrpSpPr>
          <p:nvPr/>
        </p:nvGrpSpPr>
        <p:grpSpPr bwMode="auto">
          <a:xfrm>
            <a:off x="3267076" y="4175631"/>
            <a:ext cx="2828924" cy="1748919"/>
            <a:chOff x="2160" y="2052"/>
            <a:chExt cx="3600" cy="732"/>
          </a:xfrm>
        </p:grpSpPr>
        <p:sp>
          <p:nvSpPr>
            <p:cNvPr id="278543" name="AutoShape 15">
              <a:extLst>
                <a:ext uri="{FF2B5EF4-FFF2-40B4-BE49-F238E27FC236}">
                  <a16:creationId xmlns:a16="http://schemas.microsoft.com/office/drawing/2014/main" id="{0D1D890E-11F8-478D-9F0E-A7D79CA0398C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6200000">
              <a:off x="3594" y="618"/>
              <a:ext cx="732" cy="3600"/>
            </a:xfrm>
            <a:prstGeom prst="upArrow">
              <a:avLst>
                <a:gd name="adj1" fmla="val 63898"/>
                <a:gd name="adj2" fmla="val 85770"/>
              </a:avLst>
            </a:prstGeom>
            <a:gradFill rotWithShape="1">
              <a:gsLst>
                <a:gs pos="0">
                  <a:srgbClr val="88CE58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dist="155023" dir="2099521" sy="50000" kx="2453608" algn="bl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8545" name="Text Box 17">
              <a:extLst>
                <a:ext uri="{FF2B5EF4-FFF2-40B4-BE49-F238E27FC236}">
                  <a16:creationId xmlns:a16="http://schemas.microsoft.com/office/drawing/2014/main" id="{9E654536-7F4E-4FD2-BD4D-F63DA745F2A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645" y="2253"/>
              <a:ext cx="1606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28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98,3%</a:t>
              </a:r>
              <a:endParaRPr lang="en-US" altLang="ru-RU" sz="2800" dirty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F1E8015-F49F-4C34-AC29-4DE9A1626F11}"/>
              </a:ext>
            </a:extLst>
          </p:cNvPr>
          <p:cNvSpPr/>
          <p:nvPr/>
        </p:nvSpPr>
        <p:spPr>
          <a:xfrm>
            <a:off x="6549249" y="348721"/>
            <a:ext cx="52631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НЕПРОГРАММЫЕ РАСХОДЫ</a:t>
            </a:r>
            <a:endParaRPr lang="ru-RU" sz="3600" dirty="0"/>
          </a:p>
        </p:txBody>
      </p:sp>
      <p:grpSp>
        <p:nvGrpSpPr>
          <p:cNvPr id="35" name="Group 85">
            <a:extLst>
              <a:ext uri="{FF2B5EF4-FFF2-40B4-BE49-F238E27FC236}">
                <a16:creationId xmlns:a16="http://schemas.microsoft.com/office/drawing/2014/main" id="{8F9E2C2D-DD7A-4C45-B783-2750819FEAB2}"/>
              </a:ext>
            </a:extLst>
          </p:cNvPr>
          <p:cNvGrpSpPr>
            <a:grpSpLocks/>
          </p:cNvGrpSpPr>
          <p:nvPr/>
        </p:nvGrpSpPr>
        <p:grpSpPr bwMode="auto">
          <a:xfrm>
            <a:off x="7106201" y="2369066"/>
            <a:ext cx="4303890" cy="3679338"/>
            <a:chOff x="1488" y="912"/>
            <a:chExt cx="3389" cy="3180"/>
          </a:xfrm>
        </p:grpSpPr>
        <p:sp>
          <p:nvSpPr>
            <p:cNvPr id="37" name="PubPieSlice">
              <a:extLst>
                <a:ext uri="{FF2B5EF4-FFF2-40B4-BE49-F238E27FC236}">
                  <a16:creationId xmlns:a16="http://schemas.microsoft.com/office/drawing/2014/main" id="{7D86F22D-8BB0-46FF-9109-A333E0654CB0}"/>
                </a:ext>
              </a:extLst>
            </p:cNvPr>
            <p:cNvSpPr>
              <a:spLocks noEditPoints="1" noChangeArrowheads="1"/>
            </p:cNvSpPr>
            <p:nvPr/>
          </p:nvSpPr>
          <p:spPr bwMode="gray">
            <a:xfrm>
              <a:off x="1488" y="912"/>
              <a:ext cx="2976" cy="2976"/>
            </a:xfrm>
            <a:custGeom>
              <a:avLst/>
              <a:gdLst>
                <a:gd name="G0" fmla="+- 0 0 0"/>
                <a:gd name="G1" fmla="sin 10800 -3676419"/>
                <a:gd name="G2" fmla="cos 10800 -3676419"/>
                <a:gd name="G3" fmla="sin 10800 -8032927"/>
                <a:gd name="G4" fmla="cos 10800 -8032927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16824 w 21600"/>
                <a:gd name="T1" fmla="*/ 1836 h 21600"/>
                <a:gd name="T2" fmla="*/ 10800 w 21600"/>
                <a:gd name="T3" fmla="*/ 10800 h 21600"/>
                <a:gd name="T4" fmla="*/ 4985 w 21600"/>
                <a:gd name="T5" fmla="*/ 1698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6823" y="1836"/>
                  </a:moveTo>
                  <a:cubicBezTo>
                    <a:pt x="15042" y="639"/>
                    <a:pt x="12945" y="0"/>
                    <a:pt x="10800" y="0"/>
                  </a:cubicBezTo>
                  <a:cubicBezTo>
                    <a:pt x="8739" y="0"/>
                    <a:pt x="6721" y="589"/>
                    <a:pt x="4985" y="1698"/>
                  </a:cubicBezTo>
                  <a:lnTo>
                    <a:pt x="10800" y="10800"/>
                  </a:lnTo>
                  <a:close/>
                </a:path>
              </a:pathLst>
            </a:custGeom>
            <a:gradFill rotWithShape="1">
              <a:gsLst>
                <a:gs pos="0">
                  <a:srgbClr val="57C9ED"/>
                </a:gs>
                <a:gs pos="100000">
                  <a:srgbClr val="57C9ED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>
                  <a:solidFill>
                    <a:srgbClr val="FFCC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57C9ED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8" name="PubPieSlice">
              <a:extLst>
                <a:ext uri="{FF2B5EF4-FFF2-40B4-BE49-F238E27FC236}">
                  <a16:creationId xmlns:a16="http://schemas.microsoft.com/office/drawing/2014/main" id="{32629461-F7F3-48C7-BBED-25675498D19E}"/>
                </a:ext>
              </a:extLst>
            </p:cNvPr>
            <p:cNvSpPr>
              <a:spLocks noEditPoints="1" noChangeArrowheads="1"/>
            </p:cNvSpPr>
            <p:nvPr/>
          </p:nvSpPr>
          <p:spPr bwMode="gray">
            <a:xfrm>
              <a:off x="1488" y="912"/>
              <a:ext cx="2976" cy="2976"/>
            </a:xfrm>
            <a:custGeom>
              <a:avLst/>
              <a:gdLst>
                <a:gd name="G0" fmla="+- 0 0 0"/>
                <a:gd name="G1" fmla="sin 10800 15066"/>
                <a:gd name="G2" fmla="cos 10800 15066"/>
                <a:gd name="G3" fmla="sin 10800 -3727861"/>
                <a:gd name="G4" fmla="cos 10800 -3727861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21599 w 21600"/>
                <a:gd name="T1" fmla="*/ 10843 h 21600"/>
                <a:gd name="T2" fmla="*/ 10800 w 21600"/>
                <a:gd name="T3" fmla="*/ 10800 h 21600"/>
                <a:gd name="T4" fmla="*/ 16700 w 21600"/>
                <a:gd name="T5" fmla="*/ 1754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21599" y="10843"/>
                  </a:moveTo>
                  <a:cubicBezTo>
                    <a:pt x="21599" y="10828"/>
                    <a:pt x="21600" y="10814"/>
                    <a:pt x="21600" y="10800"/>
                  </a:cubicBezTo>
                  <a:cubicBezTo>
                    <a:pt x="21600" y="7150"/>
                    <a:pt x="19756" y="3747"/>
                    <a:pt x="16699" y="1754"/>
                  </a:cubicBezTo>
                  <a:lnTo>
                    <a:pt x="10800" y="10800"/>
                  </a:lnTo>
                  <a:close/>
                </a:path>
              </a:pathLst>
            </a:custGeom>
            <a:gradFill rotWithShape="1">
              <a:gsLst>
                <a:gs pos="0">
                  <a:srgbClr val="6699FF"/>
                </a:gs>
                <a:gs pos="100000">
                  <a:srgbClr val="6699FF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>
                  <a:solidFill>
                    <a:srgbClr val="FFCC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9" name="PubPieSlice">
              <a:extLst>
                <a:ext uri="{FF2B5EF4-FFF2-40B4-BE49-F238E27FC236}">
                  <a16:creationId xmlns:a16="http://schemas.microsoft.com/office/drawing/2014/main" id="{57B3FF2D-A073-49CB-AFF4-3C46EBB02C55}"/>
                </a:ext>
              </a:extLst>
            </p:cNvPr>
            <p:cNvSpPr>
              <a:spLocks noEditPoints="1" noChangeArrowheads="1"/>
            </p:cNvSpPr>
            <p:nvPr/>
          </p:nvSpPr>
          <p:spPr bwMode="gray">
            <a:xfrm>
              <a:off x="1611" y="1116"/>
              <a:ext cx="3173" cy="2976"/>
            </a:xfrm>
            <a:custGeom>
              <a:avLst/>
              <a:gdLst>
                <a:gd name="G0" fmla="+- 0 0 0"/>
                <a:gd name="G1" fmla="sin 10800 3667594"/>
                <a:gd name="G2" fmla="cos 10800 3667594"/>
                <a:gd name="G3" fmla="sin 10800 2086"/>
                <a:gd name="G4" fmla="cos 10800 2086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16845 w 21600"/>
                <a:gd name="T1" fmla="*/ 19749 h 21600"/>
                <a:gd name="T2" fmla="*/ 10800 w 21600"/>
                <a:gd name="T3" fmla="*/ 10800 h 21600"/>
                <a:gd name="T4" fmla="*/ 21599 w 21600"/>
                <a:gd name="T5" fmla="*/ 10805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6845" y="19749"/>
                  </a:moveTo>
                  <a:cubicBezTo>
                    <a:pt x="19816" y="17742"/>
                    <a:pt x="21598" y="14390"/>
                    <a:pt x="21599" y="10805"/>
                  </a:cubicBezTo>
                  <a:lnTo>
                    <a:pt x="10800" y="10800"/>
                  </a:lnTo>
                  <a:close/>
                </a:path>
              </a:pathLst>
            </a:custGeom>
            <a:gradFill rotWithShape="1">
              <a:gsLst>
                <a:gs pos="0">
                  <a:srgbClr val="B58DEF">
                    <a:gamma/>
                    <a:shade val="60784"/>
                    <a:invGamma/>
                  </a:srgbClr>
                </a:gs>
                <a:gs pos="100000">
                  <a:srgbClr val="B58DEF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>
                  <a:solidFill>
                    <a:srgbClr val="FFCC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0" name="PubPieSlice">
              <a:extLst>
                <a:ext uri="{FF2B5EF4-FFF2-40B4-BE49-F238E27FC236}">
                  <a16:creationId xmlns:a16="http://schemas.microsoft.com/office/drawing/2014/main" id="{8066FB01-BF3A-460D-84DC-9F465966DCCC}"/>
                </a:ext>
              </a:extLst>
            </p:cNvPr>
            <p:cNvSpPr>
              <a:spLocks noEditPoints="1" noChangeArrowheads="1"/>
            </p:cNvSpPr>
            <p:nvPr/>
          </p:nvSpPr>
          <p:spPr bwMode="gray">
            <a:xfrm>
              <a:off x="1488" y="912"/>
              <a:ext cx="2976" cy="2976"/>
            </a:xfrm>
            <a:custGeom>
              <a:avLst/>
              <a:gdLst>
                <a:gd name="G0" fmla="+- 0 0 0"/>
                <a:gd name="G1" fmla="sin 10800 8269459"/>
                <a:gd name="G2" fmla="cos 10800 8269459"/>
                <a:gd name="G3" fmla="sin 10800 3664292"/>
                <a:gd name="G4" fmla="cos 10800 3664292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4424 w 21600"/>
                <a:gd name="T1" fmla="*/ 19517 h 21600"/>
                <a:gd name="T2" fmla="*/ 10800 w 21600"/>
                <a:gd name="T3" fmla="*/ 10800 h 21600"/>
                <a:gd name="T4" fmla="*/ 16852 w 21600"/>
                <a:gd name="T5" fmla="*/ 19744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4423" y="19517"/>
                  </a:moveTo>
                  <a:cubicBezTo>
                    <a:pt x="6274" y="20870"/>
                    <a:pt x="8507" y="21600"/>
                    <a:pt x="10800" y="21600"/>
                  </a:cubicBezTo>
                  <a:cubicBezTo>
                    <a:pt x="12957" y="21600"/>
                    <a:pt x="15065" y="20953"/>
                    <a:pt x="16852" y="19744"/>
                  </a:cubicBezTo>
                  <a:lnTo>
                    <a:pt x="10800" y="10800"/>
                  </a:lnTo>
                  <a:close/>
                </a:path>
              </a:pathLst>
            </a:custGeom>
            <a:gradFill rotWithShape="1">
              <a:gsLst>
                <a:gs pos="0">
                  <a:srgbClr val="65A1F9">
                    <a:gamma/>
                    <a:tint val="60784"/>
                    <a:invGamma/>
                  </a:srgbClr>
                </a:gs>
                <a:gs pos="100000">
                  <a:srgbClr val="65A1F9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>
                  <a:solidFill>
                    <a:srgbClr val="FFCC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1" name="PubPieSlice">
              <a:extLst>
                <a:ext uri="{FF2B5EF4-FFF2-40B4-BE49-F238E27FC236}">
                  <a16:creationId xmlns:a16="http://schemas.microsoft.com/office/drawing/2014/main" id="{83C07A6B-E689-4402-9504-C5541FF59AF3}"/>
                </a:ext>
              </a:extLst>
            </p:cNvPr>
            <p:cNvSpPr>
              <a:spLocks noEditPoints="1" noChangeArrowheads="1"/>
            </p:cNvSpPr>
            <p:nvPr/>
          </p:nvSpPr>
          <p:spPr bwMode="gray">
            <a:xfrm>
              <a:off x="1488" y="912"/>
              <a:ext cx="2976" cy="2976"/>
            </a:xfrm>
            <a:custGeom>
              <a:avLst/>
              <a:gdLst>
                <a:gd name="G0" fmla="+- 0 0 0"/>
                <a:gd name="G1" fmla="sin 10800 11768306"/>
                <a:gd name="G2" fmla="cos 10800 11768306"/>
                <a:gd name="G3" fmla="sin 10800 8216468"/>
                <a:gd name="G4" fmla="cos 10800 8216468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0 w 21600"/>
                <a:gd name="T1" fmla="*/ 10881 h 21600"/>
                <a:gd name="T2" fmla="*/ 10800 w 21600"/>
                <a:gd name="T3" fmla="*/ 10800 h 21600"/>
                <a:gd name="T4" fmla="*/ 4547 w 21600"/>
                <a:gd name="T5" fmla="*/ 1960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0" y="10880"/>
                  </a:moveTo>
                  <a:cubicBezTo>
                    <a:pt x="26" y="14350"/>
                    <a:pt x="1717" y="17596"/>
                    <a:pt x="4547" y="19605"/>
                  </a:cubicBezTo>
                  <a:lnTo>
                    <a:pt x="10800" y="10800"/>
                  </a:lnTo>
                  <a:close/>
                </a:path>
              </a:pathLst>
            </a:cu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tint val="6666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>
                  <a:solidFill>
                    <a:srgbClr val="FFCC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42" name="Group 68">
              <a:extLst>
                <a:ext uri="{FF2B5EF4-FFF2-40B4-BE49-F238E27FC236}">
                  <a16:creationId xmlns:a16="http://schemas.microsoft.com/office/drawing/2014/main" id="{6DA154E3-7589-4D3E-8C1E-F1771A0095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621"/>
              <a:ext cx="1463" cy="1439"/>
              <a:chOff x="-1200" y="144"/>
              <a:chExt cx="1463" cy="1463"/>
            </a:xfrm>
          </p:grpSpPr>
          <p:grpSp>
            <p:nvGrpSpPr>
              <p:cNvPr id="49" name="Group 63">
                <a:extLst>
                  <a:ext uri="{FF2B5EF4-FFF2-40B4-BE49-F238E27FC236}">
                    <a16:creationId xmlns:a16="http://schemas.microsoft.com/office/drawing/2014/main" id="{D1D3B2C5-C856-478F-96CC-CB8E1F177F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1022" y="322"/>
                <a:ext cx="1104" cy="1104"/>
                <a:chOff x="2016" y="1920"/>
                <a:chExt cx="1680" cy="1680"/>
              </a:xfrm>
            </p:grpSpPr>
            <p:sp>
              <p:nvSpPr>
                <p:cNvPr id="52" name="Oval 64">
                  <a:extLst>
                    <a:ext uri="{FF2B5EF4-FFF2-40B4-BE49-F238E27FC236}">
                      <a16:creationId xmlns:a16="http://schemas.microsoft.com/office/drawing/2014/main" id="{F899AAA9-FD5E-421C-B2CC-77CD807720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5A1F9"/>
                    </a:gs>
                    <a:gs pos="100000">
                      <a:srgbClr val="65A1F9">
                        <a:gamma/>
                        <a:shade val="24314"/>
                        <a:invGamma/>
                      </a:srgb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ru-RU"/>
                </a:p>
              </p:txBody>
            </p:sp>
            <p:sp>
              <p:nvSpPr>
                <p:cNvPr id="53" name="Freeform 65">
                  <a:extLst>
                    <a:ext uri="{FF2B5EF4-FFF2-40B4-BE49-F238E27FC236}">
                      <a16:creationId xmlns:a16="http://schemas.microsoft.com/office/drawing/2014/main" id="{3F9E4766-2D2D-41D3-82D8-F480E1B4CE5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65A1F9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ru-RU"/>
                </a:p>
              </p:txBody>
            </p:sp>
          </p:grpSp>
          <p:sp>
            <p:nvSpPr>
              <p:cNvPr id="50" name="AutoShape 66">
                <a:extLst>
                  <a:ext uri="{FF2B5EF4-FFF2-40B4-BE49-F238E27FC236}">
                    <a16:creationId xmlns:a16="http://schemas.microsoft.com/office/drawing/2014/main" id="{C84DF1A4-D65C-43C7-8F0B-4A29C4314A1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-1200" y="144"/>
                <a:ext cx="1463" cy="1463"/>
              </a:xfrm>
              <a:custGeom>
                <a:avLst/>
                <a:gdLst>
                  <a:gd name="G0" fmla="+- -363818 0 0"/>
                  <a:gd name="G1" fmla="+- 4600597 0 0"/>
                  <a:gd name="G2" fmla="+- -363818 0 4600597"/>
                  <a:gd name="G3" fmla="+- 10800 0 0"/>
                  <a:gd name="G4" fmla="+- 0 0 -363818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8166 0 0"/>
                  <a:gd name="G9" fmla="+- 0 0 4600597"/>
                  <a:gd name="G10" fmla="+- 8166 0 2700"/>
                  <a:gd name="G11" fmla="cos G10 -363818"/>
                  <a:gd name="G12" fmla="sin G10 -363818"/>
                  <a:gd name="G13" fmla="cos 13500 -363818"/>
                  <a:gd name="G14" fmla="sin 13500 -363818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8166 1 2"/>
                  <a:gd name="G20" fmla="+- G19 5400 0"/>
                  <a:gd name="G21" fmla="cos G20 -363818"/>
                  <a:gd name="G22" fmla="sin G20 -363818"/>
                  <a:gd name="G23" fmla="+- G21 10800 0"/>
                  <a:gd name="G24" fmla="+- G12 G23 G22"/>
                  <a:gd name="G25" fmla="+- G22 G23 G11"/>
                  <a:gd name="G26" fmla="cos 10800 -363818"/>
                  <a:gd name="G27" fmla="sin 10800 -363818"/>
                  <a:gd name="G28" fmla="cos 8166 -363818"/>
                  <a:gd name="G29" fmla="sin 8166 -363818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4600597"/>
                  <a:gd name="G36" fmla="sin G34 4600597"/>
                  <a:gd name="G37" fmla="+/ 4600597 -363818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8166 G39"/>
                  <a:gd name="G43" fmla="sin 816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73 w 21600"/>
                  <a:gd name="T5" fmla="*/ 5025 h 21600"/>
                  <a:gd name="T6" fmla="*/ 14012 w 21600"/>
                  <a:gd name="T7" fmla="*/ 19722 h 21600"/>
                  <a:gd name="T8" fmla="*/ 3899 w 21600"/>
                  <a:gd name="T9" fmla="*/ 6433 h 21600"/>
                  <a:gd name="T10" fmla="*/ 24236 w 21600"/>
                  <a:gd name="T11" fmla="*/ 9494 h 21600"/>
                  <a:gd name="T12" fmla="*/ 20627 w 21600"/>
                  <a:gd name="T13" fmla="*/ 13880 h 21600"/>
                  <a:gd name="T14" fmla="*/ 16240 w 21600"/>
                  <a:gd name="T15" fmla="*/ 10271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927" y="10010"/>
                    </a:moveTo>
                    <a:cubicBezTo>
                      <a:pt x="18521" y="5825"/>
                      <a:pt x="15003" y="2634"/>
                      <a:pt x="10800" y="2634"/>
                    </a:cubicBezTo>
                    <a:cubicBezTo>
                      <a:pt x="6290" y="2634"/>
                      <a:pt x="2634" y="6290"/>
                      <a:pt x="2634" y="10800"/>
                    </a:cubicBezTo>
                    <a:cubicBezTo>
                      <a:pt x="2634" y="15309"/>
                      <a:pt x="6290" y="18966"/>
                      <a:pt x="10800" y="18966"/>
                    </a:cubicBezTo>
                    <a:cubicBezTo>
                      <a:pt x="11743" y="18966"/>
                      <a:pt x="12678" y="18802"/>
                      <a:pt x="13566" y="18483"/>
                    </a:cubicBezTo>
                    <a:lnTo>
                      <a:pt x="14458" y="20961"/>
                    </a:lnTo>
                    <a:cubicBezTo>
                      <a:pt x="13284" y="21383"/>
                      <a:pt x="12047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360" y="0"/>
                      <a:pt x="21011" y="4221"/>
                      <a:pt x="21549" y="9755"/>
                    </a:cubicBezTo>
                    <a:lnTo>
                      <a:pt x="24236" y="9494"/>
                    </a:lnTo>
                    <a:lnTo>
                      <a:pt x="20627" y="13880"/>
                    </a:lnTo>
                    <a:lnTo>
                      <a:pt x="16240" y="10271"/>
                    </a:lnTo>
                    <a:lnTo>
                      <a:pt x="18927" y="1001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3300"/>
                  </a:gs>
                  <a:gs pos="100000">
                    <a:srgbClr val="CC3300">
                      <a:gamma/>
                      <a:tint val="66667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>
                <a:outerShdw dist="107763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45" name="Text Box 80">
              <a:extLst>
                <a:ext uri="{FF2B5EF4-FFF2-40B4-BE49-F238E27FC236}">
                  <a16:creationId xmlns:a16="http://schemas.microsoft.com/office/drawing/2014/main" id="{2668F8FF-DAF6-46DB-A1CB-CCA0A4983A2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308" y="2604"/>
              <a:ext cx="1569" cy="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altLang="ru-RU" sz="1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НЕПРОГРАММНЫЕ</a:t>
              </a:r>
            </a:p>
            <a:p>
              <a:r>
                <a:rPr lang="ru-RU" altLang="ru-RU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43,23</a:t>
              </a:r>
              <a:r>
                <a:rPr lang="ru-RU" altLang="ru-RU" sz="1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МЛН РУБ.</a:t>
              </a:r>
            </a:p>
            <a:p>
              <a:r>
                <a:rPr lang="ru-RU" altLang="ru-RU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1,7%</a:t>
              </a:r>
              <a:endParaRPr lang="en-US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2484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4">
            <a:extLst>
              <a:ext uri="{FF2B5EF4-FFF2-40B4-BE49-F238E27FC236}">
                <a16:creationId xmlns:a16="http://schemas.microsoft.com/office/drawing/2014/main" id="{D6506379-9BED-448B-BF39-DB5E6044080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23749" y="1679486"/>
            <a:ext cx="3774907" cy="719137"/>
          </a:xfrm>
          <a:prstGeom prst="rect">
            <a:avLst/>
          </a:prstGeom>
          <a:gradFill flip="none" rotWithShape="1">
            <a:gsLst>
              <a:gs pos="37000">
                <a:srgbClr val="E4EDE9"/>
              </a:gs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5" name="Group 25">
            <a:extLst>
              <a:ext uri="{FF2B5EF4-FFF2-40B4-BE49-F238E27FC236}">
                <a16:creationId xmlns:a16="http://schemas.microsoft.com/office/drawing/2014/main" id="{22237861-C2BB-4F72-B5E5-58BE83A7F99D}"/>
              </a:ext>
            </a:extLst>
          </p:cNvPr>
          <p:cNvGrpSpPr>
            <a:grpSpLocks/>
          </p:cNvGrpSpPr>
          <p:nvPr/>
        </p:nvGrpSpPr>
        <p:grpSpPr bwMode="auto">
          <a:xfrm>
            <a:off x="5070820" y="1364548"/>
            <a:ext cx="1404358" cy="1115191"/>
            <a:chOff x="1488" y="1968"/>
            <a:chExt cx="438" cy="432"/>
          </a:xfr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path path="rect">
              <a:fillToRect l="100000" t="100000"/>
            </a:path>
            <a:tileRect r="-100000" b="-100000"/>
          </a:gradFill>
        </p:grpSpPr>
        <p:grpSp>
          <p:nvGrpSpPr>
            <p:cNvPr id="36" name="Group 26">
              <a:extLst>
                <a:ext uri="{FF2B5EF4-FFF2-40B4-BE49-F238E27FC236}">
                  <a16:creationId xmlns:a16="http://schemas.microsoft.com/office/drawing/2014/main" id="{58931F64-01E8-4743-95C8-28516F0E8F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  <a:grpFill/>
          </p:grpSpPr>
          <p:sp>
            <p:nvSpPr>
              <p:cNvPr id="38" name="Oval 27">
                <a:extLst>
                  <a:ext uri="{FF2B5EF4-FFF2-40B4-BE49-F238E27FC236}">
                    <a16:creationId xmlns:a16="http://schemas.microsoft.com/office/drawing/2014/main" id="{94949E11-A07E-420C-AD9B-FB4F52A3015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9" name="Freeform 28">
                <a:extLst>
                  <a:ext uri="{FF2B5EF4-FFF2-40B4-BE49-F238E27FC236}">
                    <a16:creationId xmlns:a16="http://schemas.microsoft.com/office/drawing/2014/main" id="{EDFD1E74-B248-4327-BA91-F7403B9FCF2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74000">
                    <a:schemeClr val="accent6">
                      <a:lumMod val="45000"/>
                      <a:lumOff val="55000"/>
                    </a:schemeClr>
                  </a:gs>
                  <a:gs pos="83000">
                    <a:schemeClr val="accent6">
                      <a:lumMod val="45000"/>
                      <a:lumOff val="55000"/>
                    </a:schemeClr>
                  </a:gs>
                  <a:gs pos="100000">
                    <a:schemeClr val="accent6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B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7" name="Text Box 29">
              <a:extLst>
                <a:ext uri="{FF2B5EF4-FFF2-40B4-BE49-F238E27FC236}">
                  <a16:creationId xmlns:a16="http://schemas.microsoft.com/office/drawing/2014/main" id="{10DB5AB3-8881-4BFE-A047-B2ADC89BD3BB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543" y="2090"/>
              <a:ext cx="383" cy="1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77,19</a:t>
              </a:r>
              <a:endParaRPr lang="en-US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  <p:sp>
        <p:nvSpPr>
          <p:cNvPr id="4" name="Rectangle 24">
            <a:extLst>
              <a:ext uri="{FF2B5EF4-FFF2-40B4-BE49-F238E27FC236}">
                <a16:creationId xmlns:a16="http://schemas.microsoft.com/office/drawing/2014/main" id="{03B17DBD-11D5-F3AE-9B62-CC1205FA7D76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09812" y="2463971"/>
            <a:ext cx="4688730" cy="7191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25">
            <a:extLst>
              <a:ext uri="{FF2B5EF4-FFF2-40B4-BE49-F238E27FC236}">
                <a16:creationId xmlns:a16="http://schemas.microsoft.com/office/drawing/2014/main" id="{48DD1403-7FDA-D74A-BE56-8BB2123959EE}"/>
              </a:ext>
            </a:extLst>
          </p:cNvPr>
          <p:cNvGrpSpPr>
            <a:grpSpLocks/>
          </p:cNvGrpSpPr>
          <p:nvPr/>
        </p:nvGrpSpPr>
        <p:grpSpPr bwMode="auto">
          <a:xfrm>
            <a:off x="5971511" y="2180660"/>
            <a:ext cx="1404358" cy="1115191"/>
            <a:chOff x="1488" y="1968"/>
            <a:chExt cx="438" cy="432"/>
          </a:xfr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grpSp>
          <p:nvGrpSpPr>
            <p:cNvPr id="6" name="Group 26">
              <a:extLst>
                <a:ext uri="{FF2B5EF4-FFF2-40B4-BE49-F238E27FC236}">
                  <a16:creationId xmlns:a16="http://schemas.microsoft.com/office/drawing/2014/main" id="{E3183A89-DFA2-9F67-912C-B2B14F282D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  <a:grpFill/>
          </p:grpSpPr>
          <p:sp>
            <p:nvSpPr>
              <p:cNvPr id="8" name="Oval 27">
                <a:extLst>
                  <a:ext uri="{FF2B5EF4-FFF2-40B4-BE49-F238E27FC236}">
                    <a16:creationId xmlns:a16="http://schemas.microsoft.com/office/drawing/2014/main" id="{2D9F4D0E-6A10-C37C-21D8-26D8356F784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" name="Freeform 28">
                <a:extLst>
                  <a:ext uri="{FF2B5EF4-FFF2-40B4-BE49-F238E27FC236}">
                    <a16:creationId xmlns:a16="http://schemas.microsoft.com/office/drawing/2014/main" id="{B07B2640-8AAA-1387-9B55-CC386C1C3C4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B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" name="Text Box 29">
              <a:extLst>
                <a:ext uri="{FF2B5EF4-FFF2-40B4-BE49-F238E27FC236}">
                  <a16:creationId xmlns:a16="http://schemas.microsoft.com/office/drawing/2014/main" id="{10B02B0A-4697-03B3-8B25-29EC434EC2E5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543" y="2090"/>
              <a:ext cx="383" cy="1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14,81</a:t>
              </a:r>
              <a:endParaRPr lang="en-US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  <p:sp>
        <p:nvSpPr>
          <p:cNvPr id="378904" name="Rectangle 24">
            <a:extLst>
              <a:ext uri="{FF2B5EF4-FFF2-40B4-BE49-F238E27FC236}">
                <a16:creationId xmlns:a16="http://schemas.microsoft.com/office/drawing/2014/main" id="{E78FD96A-16FC-4347-914B-8E52812247D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23749" y="3272568"/>
            <a:ext cx="5708099" cy="719137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80000"/>
                </a:srgbClr>
              </a:gs>
              <a:gs pos="100000">
                <a:srgbClr val="FF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78905" name="Group 25">
            <a:extLst>
              <a:ext uri="{FF2B5EF4-FFF2-40B4-BE49-F238E27FC236}">
                <a16:creationId xmlns:a16="http://schemas.microsoft.com/office/drawing/2014/main" id="{195DD6D9-3D8F-477E-96C7-A5F043B5DE2B}"/>
              </a:ext>
            </a:extLst>
          </p:cNvPr>
          <p:cNvGrpSpPr>
            <a:grpSpLocks/>
          </p:cNvGrpSpPr>
          <p:nvPr/>
        </p:nvGrpSpPr>
        <p:grpSpPr bwMode="auto">
          <a:xfrm>
            <a:off x="6975757" y="2960772"/>
            <a:ext cx="1352549" cy="1115191"/>
            <a:chOff x="1488" y="1968"/>
            <a:chExt cx="432" cy="432"/>
          </a:xfrm>
        </p:grpSpPr>
        <p:grpSp>
          <p:nvGrpSpPr>
            <p:cNvPr id="378906" name="Group 26">
              <a:extLst>
                <a:ext uri="{FF2B5EF4-FFF2-40B4-BE49-F238E27FC236}">
                  <a16:creationId xmlns:a16="http://schemas.microsoft.com/office/drawing/2014/main" id="{3C36CB00-2216-4A82-B29E-3B07F7ACE1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378907" name="Oval 27">
                <a:extLst>
                  <a:ext uri="{FF2B5EF4-FFF2-40B4-BE49-F238E27FC236}">
                    <a16:creationId xmlns:a16="http://schemas.microsoft.com/office/drawing/2014/main" id="{E964830C-12D1-46F0-A28E-8794CED4D16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FF9999">
                      <a:gamma/>
                      <a:shade val="3921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78908" name="Freeform 28">
                <a:extLst>
                  <a:ext uri="{FF2B5EF4-FFF2-40B4-BE49-F238E27FC236}">
                    <a16:creationId xmlns:a16="http://schemas.microsoft.com/office/drawing/2014/main" id="{9916E012-D42F-4C1E-92AC-DACE2AB22A5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78909" name="Text Box 29">
              <a:extLst>
                <a:ext uri="{FF2B5EF4-FFF2-40B4-BE49-F238E27FC236}">
                  <a16:creationId xmlns:a16="http://schemas.microsoft.com/office/drawing/2014/main" id="{2CDEF2C5-0B2F-4AEA-96AF-E949D5E075B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534" y="2080"/>
              <a:ext cx="375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0,149</a:t>
              </a:r>
              <a:endParaRPr lang="en-US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  <p:sp>
        <p:nvSpPr>
          <p:cNvPr id="378910" name="Text Box 30">
            <a:extLst>
              <a:ext uri="{FF2B5EF4-FFF2-40B4-BE49-F238E27FC236}">
                <a16:creationId xmlns:a16="http://schemas.microsoft.com/office/drawing/2014/main" id="{4B4EDBE9-B78F-4C7B-8B51-40F22251F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812" y="3281778"/>
            <a:ext cx="57325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ПОДГОТОВКА, ПЕРЕПОДГОТОВКА И ПОВЫШЕНИЕ КВАЛИФИКАЦИ </a:t>
            </a:r>
            <a:endParaRPr lang="en-US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890" name="Rectangle 10">
            <a:extLst>
              <a:ext uri="{FF2B5EF4-FFF2-40B4-BE49-F238E27FC236}">
                <a16:creationId xmlns:a16="http://schemas.microsoft.com/office/drawing/2014/main" id="{6DB66C8D-A13F-4BCE-8B61-A75CF8CD5EB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30859" y="4068077"/>
            <a:ext cx="6683078" cy="719137"/>
          </a:xfrm>
          <a:prstGeom prst="rect">
            <a:avLst/>
          </a:prstGeom>
          <a:gradFill rotWithShape="1">
            <a:gsLst>
              <a:gs pos="0">
                <a:srgbClr val="93B1FD">
                  <a:gamma/>
                  <a:tint val="0"/>
                  <a:invGamma/>
                  <a:alpha val="80000"/>
                </a:srgbClr>
              </a:gs>
              <a:gs pos="100000">
                <a:srgbClr val="93B1FD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78891" name="Group 11">
            <a:extLst>
              <a:ext uri="{FF2B5EF4-FFF2-40B4-BE49-F238E27FC236}">
                <a16:creationId xmlns:a16="http://schemas.microsoft.com/office/drawing/2014/main" id="{B5CD16EC-B20A-46D4-9B25-550D1B4D9145}"/>
              </a:ext>
            </a:extLst>
          </p:cNvPr>
          <p:cNvGrpSpPr>
            <a:grpSpLocks/>
          </p:cNvGrpSpPr>
          <p:nvPr/>
        </p:nvGrpSpPr>
        <p:grpSpPr bwMode="auto">
          <a:xfrm>
            <a:off x="7874143" y="3784481"/>
            <a:ext cx="1344040" cy="1115192"/>
            <a:chOff x="3938" y="1968"/>
            <a:chExt cx="430" cy="437"/>
          </a:xfrm>
        </p:grpSpPr>
        <p:grpSp>
          <p:nvGrpSpPr>
            <p:cNvPr id="378892" name="Group 12">
              <a:extLst>
                <a:ext uri="{FF2B5EF4-FFF2-40B4-BE49-F238E27FC236}">
                  <a16:creationId xmlns:a16="http://schemas.microsoft.com/office/drawing/2014/main" id="{9384A0FE-F405-4410-96D7-4C218D3CAF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378893" name="Oval 13">
                <a:extLst>
                  <a:ext uri="{FF2B5EF4-FFF2-40B4-BE49-F238E27FC236}">
                    <a16:creationId xmlns:a16="http://schemas.microsoft.com/office/drawing/2014/main" id="{C16BD7A6-6DB7-4547-8230-CB654A5F4C0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3B1FD"/>
                  </a:gs>
                  <a:gs pos="100000">
                    <a:srgbClr val="93B1FD">
                      <a:gamma/>
                      <a:shade val="3019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78894" name="Freeform 14">
                <a:extLst>
                  <a:ext uri="{FF2B5EF4-FFF2-40B4-BE49-F238E27FC236}">
                    <a16:creationId xmlns:a16="http://schemas.microsoft.com/office/drawing/2014/main" id="{0672ADFF-6750-4799-9E58-CD683A23FEE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3B1F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78895" name="Text Box 15">
              <a:extLst>
                <a:ext uri="{FF2B5EF4-FFF2-40B4-BE49-F238E27FC236}">
                  <a16:creationId xmlns:a16="http://schemas.microsoft.com/office/drawing/2014/main" id="{1DEBD588-C0B0-415E-8E74-88EE5676DAF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981" y="2079"/>
              <a:ext cx="376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93,99</a:t>
              </a:r>
              <a:endParaRPr lang="en-US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  <p:sp>
        <p:nvSpPr>
          <p:cNvPr id="378911" name="Text Box 31">
            <a:extLst>
              <a:ext uri="{FF2B5EF4-FFF2-40B4-BE49-F238E27FC236}">
                <a16:creationId xmlns:a16="http://schemas.microsoft.com/office/drawing/2014/main" id="{13710EA2-AAD2-4EFC-BBC4-6147E4C8E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917" y="4202983"/>
            <a:ext cx="435162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897" name="Rectangle 17">
            <a:extLst>
              <a:ext uri="{FF2B5EF4-FFF2-40B4-BE49-F238E27FC236}">
                <a16:creationId xmlns:a16="http://schemas.microsoft.com/office/drawing/2014/main" id="{0FF2B6B5-1BBC-45F7-848A-D93E97D6404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09813" y="4886452"/>
            <a:ext cx="7510068" cy="720725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  <a:alpha val="80000"/>
                </a:srgbClr>
              </a:gs>
              <a:gs pos="100000">
                <a:srgbClr val="99CC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78898" name="Group 18">
            <a:extLst>
              <a:ext uri="{FF2B5EF4-FFF2-40B4-BE49-F238E27FC236}">
                <a16:creationId xmlns:a16="http://schemas.microsoft.com/office/drawing/2014/main" id="{00573FEC-AD55-4C62-82B7-464EB0C052E5}"/>
              </a:ext>
            </a:extLst>
          </p:cNvPr>
          <p:cNvGrpSpPr>
            <a:grpSpLocks/>
          </p:cNvGrpSpPr>
          <p:nvPr/>
        </p:nvGrpSpPr>
        <p:grpSpPr bwMode="auto">
          <a:xfrm>
            <a:off x="8742142" y="4636944"/>
            <a:ext cx="1392974" cy="1072250"/>
            <a:chOff x="3549" y="3339"/>
            <a:chExt cx="427" cy="392"/>
          </a:xfrm>
        </p:grpSpPr>
        <p:grpSp>
          <p:nvGrpSpPr>
            <p:cNvPr id="378899" name="Group 19">
              <a:extLst>
                <a:ext uri="{FF2B5EF4-FFF2-40B4-BE49-F238E27FC236}">
                  <a16:creationId xmlns:a16="http://schemas.microsoft.com/office/drawing/2014/main" id="{FD751B64-A28E-484C-B356-AA440F42EC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2" y="3339"/>
              <a:ext cx="412" cy="392"/>
              <a:chOff x="2016" y="1920"/>
              <a:chExt cx="1680" cy="1680"/>
            </a:xfrm>
          </p:grpSpPr>
          <p:sp>
            <p:nvSpPr>
              <p:cNvPr id="378900" name="Oval 20">
                <a:extLst>
                  <a:ext uri="{FF2B5EF4-FFF2-40B4-BE49-F238E27FC236}">
                    <a16:creationId xmlns:a16="http://schemas.microsoft.com/office/drawing/2014/main" id="{98279A10-1975-49AA-9202-B3DC512DF51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99CC00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78901" name="Freeform 21">
                <a:extLst>
                  <a:ext uri="{FF2B5EF4-FFF2-40B4-BE49-F238E27FC236}">
                    <a16:creationId xmlns:a16="http://schemas.microsoft.com/office/drawing/2014/main" id="{A70E5C8B-6B98-4895-82E6-5991837A4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9CC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" name="Text Box 22">
              <a:extLst>
                <a:ext uri="{FF2B5EF4-FFF2-40B4-BE49-F238E27FC236}">
                  <a16:creationId xmlns:a16="http://schemas.microsoft.com/office/drawing/2014/main" id="{E517DB0C-6916-B458-9033-E020D1819015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549" y="3449"/>
              <a:ext cx="427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268,42</a:t>
              </a:r>
              <a:endParaRPr lang="en-US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  <p:sp>
        <p:nvSpPr>
          <p:cNvPr id="378912" name="Text Box 32">
            <a:extLst>
              <a:ext uri="{FF2B5EF4-FFF2-40B4-BE49-F238E27FC236}">
                <a16:creationId xmlns:a16="http://schemas.microsoft.com/office/drawing/2014/main" id="{824810A2-0C0B-4B6F-946E-6F1DF675B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1728" y="5120238"/>
            <a:ext cx="38615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884" name="Rectangle 4">
            <a:extLst>
              <a:ext uri="{FF2B5EF4-FFF2-40B4-BE49-F238E27FC236}">
                <a16:creationId xmlns:a16="http://schemas.microsoft.com/office/drawing/2014/main" id="{0265AD91-D9DC-416A-8F83-817498B89AB8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15005" y="5740912"/>
            <a:ext cx="8194259" cy="719137"/>
          </a:xfrm>
          <a:prstGeom prst="rect">
            <a:avLst/>
          </a:prstGeom>
          <a:gradFill rotWithShape="1">
            <a:gsLst>
              <a:gs pos="0">
                <a:srgbClr val="FF9900">
                  <a:gamma/>
                  <a:tint val="0"/>
                  <a:invGamma/>
                  <a:alpha val="80000"/>
                </a:srgbClr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78885" name="Group 5">
            <a:extLst>
              <a:ext uri="{FF2B5EF4-FFF2-40B4-BE49-F238E27FC236}">
                <a16:creationId xmlns:a16="http://schemas.microsoft.com/office/drawing/2014/main" id="{C9314564-BFD5-4946-89ED-0B38135447F7}"/>
              </a:ext>
            </a:extLst>
          </p:cNvPr>
          <p:cNvGrpSpPr>
            <a:grpSpLocks/>
          </p:cNvGrpSpPr>
          <p:nvPr/>
        </p:nvGrpSpPr>
        <p:grpSpPr bwMode="auto">
          <a:xfrm>
            <a:off x="9443520" y="5543268"/>
            <a:ext cx="1344040" cy="1114424"/>
            <a:chOff x="2016" y="1920"/>
            <a:chExt cx="1680" cy="1680"/>
          </a:xfrm>
        </p:grpSpPr>
        <p:sp>
          <p:nvSpPr>
            <p:cNvPr id="378886" name="Oval 6">
              <a:extLst>
                <a:ext uri="{FF2B5EF4-FFF2-40B4-BE49-F238E27FC236}">
                  <a16:creationId xmlns:a16="http://schemas.microsoft.com/office/drawing/2014/main" id="{D4815ACD-05B2-49A2-9D88-A1416DA3AD8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FF99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8887" name="Freeform 7">
              <a:extLst>
                <a:ext uri="{FF2B5EF4-FFF2-40B4-BE49-F238E27FC236}">
                  <a16:creationId xmlns:a16="http://schemas.microsoft.com/office/drawing/2014/main" id="{F1B70B78-9D96-462F-887E-9F0752C99D4A}"/>
                </a:ext>
              </a:extLst>
            </p:cNvPr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78888" name="Text Box 8">
            <a:extLst>
              <a:ext uri="{FF2B5EF4-FFF2-40B4-BE49-F238E27FC236}">
                <a16:creationId xmlns:a16="http://schemas.microsoft.com/office/drawing/2014/main" id="{BDB2C4D7-664A-4466-B614-F31BF474CB6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454298" y="5804348"/>
            <a:ext cx="13933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874,32</a:t>
            </a:r>
            <a:endParaRPr lang="en-US" alt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378913" name="Text Box 33">
            <a:extLst>
              <a:ext uri="{FF2B5EF4-FFF2-40B4-BE49-F238E27FC236}">
                <a16:creationId xmlns:a16="http://schemas.microsoft.com/office/drawing/2014/main" id="{BBBA6555-8559-4E26-87DA-32AC15B3A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5837" y="5815843"/>
            <a:ext cx="3276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4" name="AutoShape 34">
            <a:extLst>
              <a:ext uri="{FF2B5EF4-FFF2-40B4-BE49-F238E27FC236}">
                <a16:creationId xmlns:a16="http://schemas.microsoft.com/office/drawing/2014/main" id="{EC9A9D48-9C00-42C1-894C-4D40C6F5CEFE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58465" y="1550422"/>
            <a:ext cx="1993637" cy="1478658"/>
          </a:xfrm>
          <a:prstGeom prst="wedgeRoundRectCallout">
            <a:avLst>
              <a:gd name="adj1" fmla="val -79229"/>
              <a:gd name="adj2" fmla="val 39502"/>
              <a:gd name="adj3" fmla="val 16667"/>
            </a:avLst>
          </a:prstGeom>
          <a:solidFill>
            <a:srgbClr val="DDDDDD"/>
          </a:solidFill>
          <a:ln w="38100" algn="ctr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28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1 328,76</a:t>
            </a:r>
          </a:p>
          <a:p>
            <a:pPr algn="ctr"/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  <a:endParaRPr lang="en-US" altLang="ru-RU" b="1" dirty="0">
              <a:solidFill>
                <a:srgbClr val="000000"/>
              </a:solidFill>
            </a:endParaRP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016E027B-2D3E-49A8-8144-388C72E4FF53}"/>
              </a:ext>
            </a:extLst>
          </p:cNvPr>
          <p:cNvSpPr txBox="1">
            <a:spLocks/>
          </p:cNvSpPr>
          <p:nvPr/>
        </p:nvSpPr>
        <p:spPr>
          <a:xfrm>
            <a:off x="1333500" y="103188"/>
            <a:ext cx="10218602" cy="14472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 «Развитие образования Гайского округа»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Box 30">
            <a:extLst>
              <a:ext uri="{FF2B5EF4-FFF2-40B4-BE49-F238E27FC236}">
                <a16:creationId xmlns:a16="http://schemas.microsoft.com/office/drawing/2014/main" id="{C385BE86-B9AD-4A66-B56D-C19473308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78" y="1661711"/>
            <a:ext cx="340046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ОБРАЗОВАНИЯ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30">
            <a:extLst>
              <a:ext uri="{FF2B5EF4-FFF2-40B4-BE49-F238E27FC236}">
                <a16:creationId xmlns:a16="http://schemas.microsoft.com/office/drawing/2014/main" id="{B2E3FBE9-EC24-D2E6-E317-64E7F446D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330" y="2659748"/>
            <a:ext cx="35704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84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D2A64-3EB7-4C1A-AFE5-F9997E8D5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разделу «Дошкольное образование»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ED46251-096E-4EFB-AE5F-BAC89EFB84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7637269"/>
              </p:ext>
            </p:extLst>
          </p:nvPr>
        </p:nvGraphicFramePr>
        <p:xfrm>
          <a:off x="390698" y="1372235"/>
          <a:ext cx="11255431" cy="5120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C392F1F-2C81-43CB-864D-66018F8A7E13}"/>
              </a:ext>
            </a:extLst>
          </p:cNvPr>
          <p:cNvSpPr txBox="1"/>
          <p:nvPr/>
        </p:nvSpPr>
        <p:spPr>
          <a:xfrm>
            <a:off x="4813068" y="5577838"/>
            <a:ext cx="3350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F02BE"/>
                </a:solidFill>
                <a:latin typeface="Arial Black" panose="020B0A04020102020204" pitchFamily="34" charset="0"/>
              </a:rPr>
              <a:t>268,42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млн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418789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EBDF8-DF51-45D9-6FF3-030C388B965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26029" y="352421"/>
            <a:ext cx="10058400" cy="116046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разделу «Общее образование»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C13F1963-8F90-0C49-19E2-E7DB2C3D8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4303854"/>
              </p:ext>
            </p:extLst>
          </p:nvPr>
        </p:nvGraphicFramePr>
        <p:xfrm>
          <a:off x="467370" y="1329890"/>
          <a:ext cx="11496502" cy="4671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5E65255-2B01-9ECB-F468-EE1CB33AF474}"/>
              </a:ext>
            </a:extLst>
          </p:cNvPr>
          <p:cNvSpPr txBox="1"/>
          <p:nvPr/>
        </p:nvSpPr>
        <p:spPr>
          <a:xfrm>
            <a:off x="6948603" y="262679"/>
            <a:ext cx="382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874,32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 рублей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B6F743-953B-74A7-2EA3-7DC951259857}"/>
              </a:ext>
            </a:extLst>
          </p:cNvPr>
          <p:cNvSpPr txBox="1"/>
          <p:nvPr/>
        </p:nvSpPr>
        <p:spPr>
          <a:xfrm>
            <a:off x="10216121" y="789715"/>
            <a:ext cx="17477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87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4CE90-18B5-A7DB-08CA-436B8D2C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270" y="489735"/>
            <a:ext cx="10058400" cy="582607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разделу «ДОПОЛНИТЕЛЬНОЕ ОБРАЗОВАНИЕ»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417EC8C4-9EC2-3119-704D-F61A5C7EC5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9703439"/>
              </p:ext>
            </p:extLst>
          </p:nvPr>
        </p:nvGraphicFramePr>
        <p:xfrm>
          <a:off x="715093" y="1216904"/>
          <a:ext cx="10839998" cy="1431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1F3B84F-938E-E94E-33AA-30736B96B425}"/>
              </a:ext>
            </a:extLst>
          </p:cNvPr>
          <p:cNvSpPr txBox="1">
            <a:spLocks/>
          </p:cNvSpPr>
          <p:nvPr/>
        </p:nvSpPr>
        <p:spPr>
          <a:xfrm>
            <a:off x="1400358" y="2802021"/>
            <a:ext cx="8215627" cy="740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разделу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«ПРОФЕССИОНАЛЬНАЯ ПОДГОТОВКА, ПЕРЕПОДГОТОВКА И ПОВЫШЕНИЕ КВАЛИФИКАЦИИ»</a:t>
            </a:r>
            <a:endParaRPr lang="ru-RU" sz="1800" dirty="0"/>
          </a:p>
        </p:txBody>
      </p:sp>
      <p:grpSp>
        <p:nvGrpSpPr>
          <p:cNvPr id="10" name="Group 11">
            <a:extLst>
              <a:ext uri="{FF2B5EF4-FFF2-40B4-BE49-F238E27FC236}">
                <a16:creationId xmlns:a16="http://schemas.microsoft.com/office/drawing/2014/main" id="{86FE49FB-F74A-68E0-F3ED-B7D8E67F7E21}"/>
              </a:ext>
            </a:extLst>
          </p:cNvPr>
          <p:cNvGrpSpPr>
            <a:grpSpLocks/>
          </p:cNvGrpSpPr>
          <p:nvPr/>
        </p:nvGrpSpPr>
        <p:grpSpPr bwMode="auto">
          <a:xfrm>
            <a:off x="8822842" y="223442"/>
            <a:ext cx="1406553" cy="1115192"/>
            <a:chOff x="3938" y="1968"/>
            <a:chExt cx="450" cy="437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6D28A717-8938-5179-509F-34481AAE94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13" name="Oval 13">
                <a:extLst>
                  <a:ext uri="{FF2B5EF4-FFF2-40B4-BE49-F238E27FC236}">
                    <a16:creationId xmlns:a16="http://schemas.microsoft.com/office/drawing/2014/main" id="{DF11B258-9E21-B7CA-CB4C-00C9F34E072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3B1FD"/>
                  </a:gs>
                  <a:gs pos="100000">
                    <a:srgbClr val="93B1FD">
                      <a:gamma/>
                      <a:shade val="3019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55A76F13-9C01-C741-29FA-1310ADB9E4A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3B1F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" name="Text Box 15">
              <a:extLst>
                <a:ext uri="{FF2B5EF4-FFF2-40B4-BE49-F238E27FC236}">
                  <a16:creationId xmlns:a16="http://schemas.microsoft.com/office/drawing/2014/main" id="{0C0410FC-E17B-7959-F89F-8A5E9DECC360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964" y="2039"/>
              <a:ext cx="424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93,99</a:t>
              </a:r>
            </a:p>
            <a:p>
              <a:r>
                <a:rPr lang="ru-RU" altLang="ru-RU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МЛН РУБ.</a:t>
              </a:r>
              <a:endParaRPr lang="en-US" alt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9B54B17E-C8EA-0C65-FB54-6B71ADC6F3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6251704"/>
              </p:ext>
            </p:extLst>
          </p:nvPr>
        </p:nvGraphicFramePr>
        <p:xfrm>
          <a:off x="631767" y="3791636"/>
          <a:ext cx="11147368" cy="2824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15" name="Group 25">
            <a:extLst>
              <a:ext uri="{FF2B5EF4-FFF2-40B4-BE49-F238E27FC236}">
                <a16:creationId xmlns:a16="http://schemas.microsoft.com/office/drawing/2014/main" id="{802BA313-F67A-1908-F948-193E210CF431}"/>
              </a:ext>
            </a:extLst>
          </p:cNvPr>
          <p:cNvGrpSpPr>
            <a:grpSpLocks/>
          </p:cNvGrpSpPr>
          <p:nvPr/>
        </p:nvGrpSpPr>
        <p:grpSpPr bwMode="auto">
          <a:xfrm>
            <a:off x="8976447" y="2676736"/>
            <a:ext cx="1404358" cy="1115190"/>
            <a:chOff x="1488" y="1968"/>
            <a:chExt cx="438" cy="432"/>
          </a:xfr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path path="rect">
              <a:fillToRect l="100000" t="100000"/>
            </a:path>
            <a:tileRect r="-100000" b="-100000"/>
          </a:gradFill>
        </p:grpSpPr>
        <p:grpSp>
          <p:nvGrpSpPr>
            <p:cNvPr id="16" name="Group 26">
              <a:extLst>
                <a:ext uri="{FF2B5EF4-FFF2-40B4-BE49-F238E27FC236}">
                  <a16:creationId xmlns:a16="http://schemas.microsoft.com/office/drawing/2014/main" id="{BF85AEC7-5DCC-9C14-A19D-107D531B65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  <a:grpFill/>
          </p:grpSpPr>
          <p:sp>
            <p:nvSpPr>
              <p:cNvPr id="18" name="Oval 27">
                <a:extLst>
                  <a:ext uri="{FF2B5EF4-FFF2-40B4-BE49-F238E27FC236}">
                    <a16:creationId xmlns:a16="http://schemas.microsoft.com/office/drawing/2014/main" id="{4DA433C4-F99B-5A1F-BC84-8822069C827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9" name="Freeform 28">
                <a:extLst>
                  <a:ext uri="{FF2B5EF4-FFF2-40B4-BE49-F238E27FC236}">
                    <a16:creationId xmlns:a16="http://schemas.microsoft.com/office/drawing/2014/main" id="{B094146E-C2EB-9E5B-D875-8C8DD55C7BB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74000">
                    <a:schemeClr val="accent6">
                      <a:lumMod val="45000"/>
                      <a:lumOff val="55000"/>
                    </a:schemeClr>
                  </a:gs>
                  <a:gs pos="83000">
                    <a:schemeClr val="accent6">
                      <a:lumMod val="45000"/>
                      <a:lumOff val="55000"/>
                    </a:schemeClr>
                  </a:gs>
                  <a:gs pos="100000">
                    <a:schemeClr val="accent6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B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7" name="Text Box 29">
              <a:extLst>
                <a:ext uri="{FF2B5EF4-FFF2-40B4-BE49-F238E27FC236}">
                  <a16:creationId xmlns:a16="http://schemas.microsoft.com/office/drawing/2014/main" id="{560B4806-F77C-2BE1-9EC6-948CE601B20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507" y="2024"/>
              <a:ext cx="419" cy="2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0,15 </a:t>
              </a:r>
              <a:r>
                <a:rPr lang="ru-RU" altLang="ru-RU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МЛН РУБ.</a:t>
              </a:r>
              <a:endParaRPr lang="en-US" alt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7339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71A7B12-C9AA-4A75-85BB-D8E97EEEA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41" y="4716492"/>
            <a:ext cx="2781679" cy="2086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2968EB5-198B-4D9E-9249-61AC2BF59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099" y="4769819"/>
            <a:ext cx="2672886" cy="2063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597F684-D8FC-46D7-8595-26C3FA565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530" y="233062"/>
            <a:ext cx="10772775" cy="104675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разделу «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ПОЛИТИКА» 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</a:t>
            </a: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E240661F-B92D-4B9A-8E13-FF72088D7342}"/>
              </a:ext>
            </a:extLst>
          </p:cNvPr>
          <p:cNvGrpSpPr>
            <a:grpSpLocks/>
          </p:cNvGrpSpPr>
          <p:nvPr/>
        </p:nvGrpSpPr>
        <p:grpSpPr bwMode="auto">
          <a:xfrm>
            <a:off x="496304" y="997368"/>
            <a:ext cx="4804719" cy="1080247"/>
            <a:chOff x="1763" y="1111"/>
            <a:chExt cx="2941" cy="713"/>
          </a:xfrm>
        </p:grpSpPr>
        <p:grpSp>
          <p:nvGrpSpPr>
            <p:cNvPr id="9" name="Group 7">
              <a:extLst>
                <a:ext uri="{FF2B5EF4-FFF2-40B4-BE49-F238E27FC236}">
                  <a16:creationId xmlns:a16="http://schemas.microsoft.com/office/drawing/2014/main" id="{B3F1D29E-1C8A-4D3A-B9D7-1DE85BF973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7" y="1297"/>
              <a:ext cx="95" cy="92"/>
              <a:chOff x="2400" y="3443"/>
              <a:chExt cx="71" cy="234"/>
            </a:xfrm>
          </p:grpSpPr>
          <p:sp>
            <p:nvSpPr>
              <p:cNvPr id="25" name="Oval 10">
                <a:extLst>
                  <a:ext uri="{FF2B5EF4-FFF2-40B4-BE49-F238E27FC236}">
                    <a16:creationId xmlns:a16="http://schemas.microsoft.com/office/drawing/2014/main" id="{BB72356F-969F-408A-A980-FFABED24CF1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6" name="Oval 11">
                <a:extLst>
                  <a:ext uri="{FF2B5EF4-FFF2-40B4-BE49-F238E27FC236}">
                    <a16:creationId xmlns:a16="http://schemas.microsoft.com/office/drawing/2014/main" id="{9A71FC24-9238-453B-8DDB-EA3005EDEA0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10" name="Rectangle 12">
              <a:extLst>
                <a:ext uri="{FF2B5EF4-FFF2-40B4-BE49-F238E27FC236}">
                  <a16:creationId xmlns:a16="http://schemas.microsoft.com/office/drawing/2014/main" id="{2C0390D4-B585-478A-B312-ED0222528AD5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763" y="1111"/>
              <a:ext cx="672" cy="672"/>
            </a:xfrm>
            <a:prstGeom prst="rect">
              <a:avLst/>
            </a:prstGeom>
            <a:solidFill>
              <a:srgbClr val="5491D4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5491D4"/>
              </a:extrusionClr>
              <a:contourClr>
                <a:srgbClr val="5491D4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>
              <a:flatTx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 sz="2000" b="1" dirty="0">
                <a:solidFill>
                  <a:schemeClr val="bg1"/>
                </a:solidFill>
              </a:endParaRPr>
            </a:p>
            <a:p>
              <a:r>
                <a:rPr lang="ru-RU" sz="2000" b="1" dirty="0">
                  <a:solidFill>
                    <a:schemeClr val="bg1"/>
                  </a:solidFill>
                </a:rPr>
                <a:t>0,07</a:t>
              </a:r>
            </a:p>
            <a:p>
              <a:endParaRPr lang="ru-RU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1" name="Group 13">
              <a:extLst>
                <a:ext uri="{FF2B5EF4-FFF2-40B4-BE49-F238E27FC236}">
                  <a16:creationId xmlns:a16="http://schemas.microsoft.com/office/drawing/2014/main" id="{3712BF1F-DFB7-4134-B949-901A772434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44" y="1296"/>
              <a:ext cx="623" cy="96"/>
              <a:chOff x="2003" y="3439"/>
              <a:chExt cx="468" cy="244"/>
            </a:xfrm>
          </p:grpSpPr>
          <p:sp>
            <p:nvSpPr>
              <p:cNvPr id="19" name="Oval 14">
                <a:extLst>
                  <a:ext uri="{FF2B5EF4-FFF2-40B4-BE49-F238E27FC236}">
                    <a16:creationId xmlns:a16="http://schemas.microsoft.com/office/drawing/2014/main" id="{63055C77-F045-4C51-BBFD-3F8ACF6FD49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0" name="Rectangle 15">
                <a:extLst>
                  <a:ext uri="{FF2B5EF4-FFF2-40B4-BE49-F238E27FC236}">
                    <a16:creationId xmlns:a16="http://schemas.microsoft.com/office/drawing/2014/main" id="{E34F26F4-D67F-4005-9602-45C89404A11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1" name="Oval 16">
                <a:extLst>
                  <a:ext uri="{FF2B5EF4-FFF2-40B4-BE49-F238E27FC236}">
                    <a16:creationId xmlns:a16="http://schemas.microsoft.com/office/drawing/2014/main" id="{67D48817-1404-463B-9C64-E1250D008E0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22" name="Oval 17">
                <a:extLst>
                  <a:ext uri="{FF2B5EF4-FFF2-40B4-BE49-F238E27FC236}">
                    <a16:creationId xmlns:a16="http://schemas.microsoft.com/office/drawing/2014/main" id="{1E260EBC-5D8A-4D38-8E37-F4144B0F8DF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EB2EA4E5-8919-44B8-9EDD-5B2C45F85BD9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99CC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>
              <a:flatTx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2000" b="1" dirty="0">
                  <a:solidFill>
                    <a:schemeClr val="bg1"/>
                  </a:solidFill>
                </a:rPr>
                <a:t>0,02</a:t>
              </a:r>
            </a:p>
          </p:txBody>
        </p:sp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id="{692E514E-C2C0-4EE6-9F36-D20F31BF0D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5" y="1296"/>
              <a:ext cx="817" cy="96"/>
              <a:chOff x="2003" y="3439"/>
              <a:chExt cx="468" cy="244"/>
            </a:xfrm>
          </p:grpSpPr>
          <p:sp>
            <p:nvSpPr>
              <p:cNvPr id="15" name="Oval 20">
                <a:extLst>
                  <a:ext uri="{FF2B5EF4-FFF2-40B4-BE49-F238E27FC236}">
                    <a16:creationId xmlns:a16="http://schemas.microsoft.com/office/drawing/2014/main" id="{7B41A40D-70A7-4948-8DC1-D983B06D697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2AAA1FEE-BCC0-40FC-8124-CED77119056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7" name="Oval 22">
                <a:extLst>
                  <a:ext uri="{FF2B5EF4-FFF2-40B4-BE49-F238E27FC236}">
                    <a16:creationId xmlns:a16="http://schemas.microsoft.com/office/drawing/2014/main" id="{6FC038C1-EA89-412C-A623-9BB2D79CAD2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8" name="Oval 23">
                <a:extLst>
                  <a:ext uri="{FF2B5EF4-FFF2-40B4-BE49-F238E27FC236}">
                    <a16:creationId xmlns:a16="http://schemas.microsoft.com/office/drawing/2014/main" id="{B5D930A2-1548-4579-AC93-BFBF30BA19C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14" name="Rectangle 24">
              <a:extLst>
                <a:ext uri="{FF2B5EF4-FFF2-40B4-BE49-F238E27FC236}">
                  <a16:creationId xmlns:a16="http://schemas.microsoft.com/office/drawing/2014/main" id="{AF5FA319-0F52-467C-B3CB-CD3CE0143FD8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rgbClr val="DFB621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DFB621"/>
              </a:extrusionClr>
              <a:contourClr>
                <a:srgbClr val="DFB62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>
              <a:flatTx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2000" b="1" dirty="0">
                  <a:solidFill>
                    <a:schemeClr val="bg1"/>
                  </a:solidFill>
                </a:rPr>
                <a:t>0,05</a:t>
              </a:r>
            </a:p>
            <a:p>
              <a:endParaRPr lang="ru-RU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AutoShape 4">
            <a:extLst>
              <a:ext uri="{FF2B5EF4-FFF2-40B4-BE49-F238E27FC236}">
                <a16:creationId xmlns:a16="http://schemas.microsoft.com/office/drawing/2014/main" id="{0B480446-0B64-4961-93CC-939A7F7DF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986" y="2067985"/>
            <a:ext cx="1848879" cy="1361015"/>
          </a:xfrm>
          <a:prstGeom prst="roundRect">
            <a:avLst>
              <a:gd name="adj" fmla="val 13745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одействие проведению мероприятий по гармонизации межэтнических и межконфессиональных отношений </a:t>
            </a:r>
            <a:endParaRPr lang="en-US" altLang="ru-RU" sz="1200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29" name="AutoShape 4">
            <a:extLst>
              <a:ext uri="{FF2B5EF4-FFF2-40B4-BE49-F238E27FC236}">
                <a16:creationId xmlns:a16="http://schemas.microsoft.com/office/drawing/2014/main" id="{52553834-7460-42C4-BA0F-CEB3CBCF8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8464" y="2068458"/>
            <a:ext cx="1848879" cy="1360542"/>
          </a:xfrm>
          <a:prstGeom prst="roundRect">
            <a:avLst>
              <a:gd name="adj" fmla="val 13745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мероприятий, направленных на противодействие экстремизму и профилактику терроризма </a:t>
            </a:r>
            <a:endParaRPr lang="en-US" altLang="ru-RU" sz="1200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30" name="AutoShape 4">
            <a:extLst>
              <a:ext uri="{FF2B5EF4-FFF2-40B4-BE49-F238E27FC236}">
                <a16:creationId xmlns:a16="http://schemas.microsoft.com/office/drawing/2014/main" id="{E73A20FB-F827-40C6-B440-123BA6F24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7270" y="2068458"/>
            <a:ext cx="1848879" cy="1360543"/>
          </a:xfrm>
          <a:prstGeom prst="roundRect">
            <a:avLst>
              <a:gd name="adj" fmla="val 728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мероприятий, направленных на профилактику наркомании </a:t>
            </a:r>
            <a:endParaRPr lang="en-US" altLang="ru-RU" sz="1200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921C1EFD-40AD-F17B-A6F4-C0986BA1AB66}"/>
              </a:ext>
            </a:extLst>
          </p:cNvPr>
          <p:cNvGrpSpPr>
            <a:grpSpLocks/>
          </p:cNvGrpSpPr>
          <p:nvPr/>
        </p:nvGrpSpPr>
        <p:grpSpPr bwMode="auto">
          <a:xfrm>
            <a:off x="6206917" y="1255270"/>
            <a:ext cx="5126643" cy="1048362"/>
            <a:chOff x="1739" y="1128"/>
            <a:chExt cx="2965" cy="696"/>
          </a:xfrm>
        </p:grpSpPr>
        <p:grpSp>
          <p:nvGrpSpPr>
            <p:cNvPr id="3" name="Group 7">
              <a:extLst>
                <a:ext uri="{FF2B5EF4-FFF2-40B4-BE49-F238E27FC236}">
                  <a16:creationId xmlns:a16="http://schemas.microsoft.com/office/drawing/2014/main" id="{3764EB92-C087-DB47-6C4E-F72216573B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7" y="1297"/>
              <a:ext cx="95" cy="92"/>
              <a:chOff x="2400" y="3443"/>
              <a:chExt cx="71" cy="234"/>
            </a:xfrm>
          </p:grpSpPr>
          <p:sp>
            <p:nvSpPr>
              <p:cNvPr id="40" name="Oval 10">
                <a:extLst>
                  <a:ext uri="{FF2B5EF4-FFF2-40B4-BE49-F238E27FC236}">
                    <a16:creationId xmlns:a16="http://schemas.microsoft.com/office/drawing/2014/main" id="{E6DBB990-9C9F-1C19-6C7C-3F9E6972774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41" name="Oval 11">
                <a:extLst>
                  <a:ext uri="{FF2B5EF4-FFF2-40B4-BE49-F238E27FC236}">
                    <a16:creationId xmlns:a16="http://schemas.microsoft.com/office/drawing/2014/main" id="{AF702F0D-C0A5-5198-B871-8D7D16D0BD3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4" name="Rectangle 12">
              <a:extLst>
                <a:ext uri="{FF2B5EF4-FFF2-40B4-BE49-F238E27FC236}">
                  <a16:creationId xmlns:a16="http://schemas.microsoft.com/office/drawing/2014/main" id="{C52956B6-55D1-CE41-898C-A1678AF97394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739" y="1128"/>
              <a:ext cx="672" cy="672"/>
            </a:xfrm>
            <a:prstGeom prst="rect">
              <a:avLst/>
            </a:prstGeom>
            <a:solidFill>
              <a:srgbClr val="5491D4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5491D4"/>
              </a:extrusionClr>
              <a:contourClr>
                <a:srgbClr val="5491D4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>
              <a:flatTx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 sz="2000" b="1" dirty="0">
                <a:solidFill>
                  <a:schemeClr val="bg1"/>
                </a:solidFill>
              </a:endParaRPr>
            </a:p>
            <a:p>
              <a:r>
                <a:rPr lang="ru-RU" sz="2000" b="1" dirty="0">
                  <a:solidFill>
                    <a:schemeClr val="bg1"/>
                  </a:solidFill>
                </a:rPr>
                <a:t>0,01</a:t>
              </a:r>
            </a:p>
            <a:p>
              <a:endParaRPr lang="ru-RU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id="{F6E835E9-774A-410A-8EEF-6C10F25614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44" y="1296"/>
              <a:ext cx="623" cy="96"/>
              <a:chOff x="2003" y="3439"/>
              <a:chExt cx="468" cy="244"/>
            </a:xfrm>
          </p:grpSpPr>
          <p:sp>
            <p:nvSpPr>
              <p:cNvPr id="36" name="Oval 14">
                <a:extLst>
                  <a:ext uri="{FF2B5EF4-FFF2-40B4-BE49-F238E27FC236}">
                    <a16:creationId xmlns:a16="http://schemas.microsoft.com/office/drawing/2014/main" id="{CF9BC9B0-C90B-2C25-80CE-3B1C1902EBD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7" name="Rectangle 15">
                <a:extLst>
                  <a:ext uri="{FF2B5EF4-FFF2-40B4-BE49-F238E27FC236}">
                    <a16:creationId xmlns:a16="http://schemas.microsoft.com/office/drawing/2014/main" id="{D45D9F3B-74CF-5249-53F8-8810701A733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8" name="Oval 16">
                <a:extLst>
                  <a:ext uri="{FF2B5EF4-FFF2-40B4-BE49-F238E27FC236}">
                    <a16:creationId xmlns:a16="http://schemas.microsoft.com/office/drawing/2014/main" id="{9DA18F4A-6ACE-3536-ADFA-4E62BB41CCF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9" name="Oval 17">
                <a:extLst>
                  <a:ext uri="{FF2B5EF4-FFF2-40B4-BE49-F238E27FC236}">
                    <a16:creationId xmlns:a16="http://schemas.microsoft.com/office/drawing/2014/main" id="{508BE5BB-3C82-3323-7758-CE3FCC4FA7B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29F489B0-50B4-8A06-C3A1-794BD0DB9E41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99CC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>
              <a:flatTx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2000" b="1" dirty="0">
                  <a:solidFill>
                    <a:schemeClr val="bg1"/>
                  </a:solidFill>
                </a:rPr>
                <a:t>0,63</a:t>
              </a:r>
            </a:p>
          </p:txBody>
        </p:sp>
        <p:grpSp>
          <p:nvGrpSpPr>
            <p:cNvPr id="23" name="Group 19">
              <a:extLst>
                <a:ext uri="{FF2B5EF4-FFF2-40B4-BE49-F238E27FC236}">
                  <a16:creationId xmlns:a16="http://schemas.microsoft.com/office/drawing/2014/main" id="{A45150F9-92A7-987E-96EB-5060397DF0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5" y="1296"/>
              <a:ext cx="817" cy="96"/>
              <a:chOff x="2003" y="3439"/>
              <a:chExt cx="468" cy="244"/>
            </a:xfrm>
          </p:grpSpPr>
          <p:sp>
            <p:nvSpPr>
              <p:cNvPr id="27" name="Oval 20">
                <a:extLst>
                  <a:ext uri="{FF2B5EF4-FFF2-40B4-BE49-F238E27FC236}">
                    <a16:creationId xmlns:a16="http://schemas.microsoft.com/office/drawing/2014/main" id="{E231BB25-89B7-39E5-A091-21F14732A7A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5937D31C-A1AB-824B-1A80-7733711C60C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3" name="Oval 22">
                <a:extLst>
                  <a:ext uri="{FF2B5EF4-FFF2-40B4-BE49-F238E27FC236}">
                    <a16:creationId xmlns:a16="http://schemas.microsoft.com/office/drawing/2014/main" id="{F7EB9B9D-827C-606F-3EF2-6DA6BE0003F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35" name="Oval 23">
                <a:extLst>
                  <a:ext uri="{FF2B5EF4-FFF2-40B4-BE49-F238E27FC236}">
                    <a16:creationId xmlns:a16="http://schemas.microsoft.com/office/drawing/2014/main" id="{6AB24929-6D3C-E4B3-C9CE-D9366174391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24" name="Rectangle 24">
              <a:extLst>
                <a:ext uri="{FF2B5EF4-FFF2-40B4-BE49-F238E27FC236}">
                  <a16:creationId xmlns:a16="http://schemas.microsoft.com/office/drawing/2014/main" id="{74065D4D-8081-8964-6DB8-616E63876A44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rgbClr val="DFB621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DFB621"/>
              </a:extrusionClr>
              <a:contourClr>
                <a:srgbClr val="DFB62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>
              <a:flatTx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2000" b="1" dirty="0">
                  <a:solidFill>
                    <a:schemeClr val="bg1"/>
                  </a:solidFill>
                </a:rPr>
                <a:t>0,25</a:t>
              </a:r>
            </a:p>
          </p:txBody>
        </p:sp>
      </p:grpSp>
      <p:sp>
        <p:nvSpPr>
          <p:cNvPr id="42" name="AutoShape 4">
            <a:extLst>
              <a:ext uri="{FF2B5EF4-FFF2-40B4-BE49-F238E27FC236}">
                <a16:creationId xmlns:a16="http://schemas.microsoft.com/office/drawing/2014/main" id="{28B81E78-53B6-4132-626C-2A46041F5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8980" y="2411885"/>
            <a:ext cx="1846112" cy="1227227"/>
          </a:xfrm>
          <a:prstGeom prst="roundRect">
            <a:avLst>
              <a:gd name="adj" fmla="val 13745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правовое просвещение молодых граждан </a:t>
            </a:r>
            <a:endParaRPr lang="en-US" altLang="ru-RU" sz="1200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43" name="AutoShape 4">
            <a:extLst>
              <a:ext uri="{FF2B5EF4-FFF2-40B4-BE49-F238E27FC236}">
                <a16:creationId xmlns:a16="http://schemas.microsoft.com/office/drawing/2014/main" id="{2AC17138-27CB-AE89-37E6-13F91C816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9849" y="2443957"/>
            <a:ext cx="1934552" cy="1210040"/>
          </a:xfrm>
          <a:prstGeom prst="roundRect">
            <a:avLst>
              <a:gd name="adj" fmla="val 13745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программы комплексного развития молодежной политики в субъектах Российской Федерации «Регион для молодых» </a:t>
            </a:r>
            <a:endParaRPr lang="en-US" altLang="ru-RU" sz="1200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44" name="AutoShape 4">
            <a:extLst>
              <a:ext uri="{FF2B5EF4-FFF2-40B4-BE49-F238E27FC236}">
                <a16:creationId xmlns:a16="http://schemas.microsoft.com/office/drawing/2014/main" id="{3E9E4254-757F-C7B2-C626-EE4EFC342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8160" y="2471073"/>
            <a:ext cx="2059066" cy="1182924"/>
          </a:xfrm>
          <a:prstGeom prst="roundRect">
            <a:avLst>
              <a:gd name="adj" fmla="val 13745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реализацию мероприятий по вовлечению населения в добровольческую (волонтерскую) и творческую деятельность </a:t>
            </a:r>
            <a:endParaRPr lang="en-US" altLang="ru-RU" sz="1200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grpSp>
        <p:nvGrpSpPr>
          <p:cNvPr id="45" name="Group 25">
            <a:extLst>
              <a:ext uri="{FF2B5EF4-FFF2-40B4-BE49-F238E27FC236}">
                <a16:creationId xmlns:a16="http://schemas.microsoft.com/office/drawing/2014/main" id="{1209E5F4-40F7-3B99-EFC2-BFBD46F14385}"/>
              </a:ext>
            </a:extLst>
          </p:cNvPr>
          <p:cNvGrpSpPr>
            <a:grpSpLocks/>
          </p:cNvGrpSpPr>
          <p:nvPr/>
        </p:nvGrpSpPr>
        <p:grpSpPr bwMode="auto">
          <a:xfrm>
            <a:off x="9147301" y="165721"/>
            <a:ext cx="1404358" cy="1146169"/>
            <a:chOff x="1488" y="1968"/>
            <a:chExt cx="438" cy="444"/>
          </a:xfr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grpSp>
          <p:nvGrpSpPr>
            <p:cNvPr id="46" name="Group 26">
              <a:extLst>
                <a:ext uri="{FF2B5EF4-FFF2-40B4-BE49-F238E27FC236}">
                  <a16:creationId xmlns:a16="http://schemas.microsoft.com/office/drawing/2014/main" id="{54C516E8-9A32-7D67-D8CE-E05A913F26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  <a:grpFill/>
          </p:grpSpPr>
          <p:sp>
            <p:nvSpPr>
              <p:cNvPr id="48" name="Oval 27">
                <a:extLst>
                  <a:ext uri="{FF2B5EF4-FFF2-40B4-BE49-F238E27FC236}">
                    <a16:creationId xmlns:a16="http://schemas.microsoft.com/office/drawing/2014/main" id="{2DE02741-CF1E-417C-23F0-2245D98AECF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9" name="Freeform 28">
                <a:extLst>
                  <a:ext uri="{FF2B5EF4-FFF2-40B4-BE49-F238E27FC236}">
                    <a16:creationId xmlns:a16="http://schemas.microsoft.com/office/drawing/2014/main" id="{748D3107-2E54-F84F-4ACD-CE75B8C32BA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B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7" name="Text Box 29">
              <a:extLst>
                <a:ext uri="{FF2B5EF4-FFF2-40B4-BE49-F238E27FC236}">
                  <a16:creationId xmlns:a16="http://schemas.microsoft.com/office/drawing/2014/main" id="{484C3FBB-104B-81D3-41A3-49EF39CE086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543" y="2090"/>
              <a:ext cx="383" cy="3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14,81</a:t>
              </a:r>
            </a:p>
            <a:p>
              <a:endParaRPr lang="en-US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9894F3AA-A0C6-ED9B-6E95-2311D14E737C}"/>
              </a:ext>
            </a:extLst>
          </p:cNvPr>
          <p:cNvSpPr txBox="1"/>
          <p:nvPr/>
        </p:nvSpPr>
        <p:spPr>
          <a:xfrm>
            <a:off x="9305600" y="819548"/>
            <a:ext cx="13851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РУБ.</a:t>
            </a:r>
            <a:endParaRPr lang="ru-RU" sz="1600" dirty="0"/>
          </a:p>
        </p:txBody>
      </p:sp>
      <p:grpSp>
        <p:nvGrpSpPr>
          <p:cNvPr id="50" name="Group 5">
            <a:extLst>
              <a:ext uri="{FF2B5EF4-FFF2-40B4-BE49-F238E27FC236}">
                <a16:creationId xmlns:a16="http://schemas.microsoft.com/office/drawing/2014/main" id="{4A2749D2-DC88-C87B-0812-204D289D5050}"/>
              </a:ext>
            </a:extLst>
          </p:cNvPr>
          <p:cNvGrpSpPr>
            <a:grpSpLocks/>
          </p:cNvGrpSpPr>
          <p:nvPr/>
        </p:nvGrpSpPr>
        <p:grpSpPr bwMode="auto">
          <a:xfrm>
            <a:off x="3932753" y="3905963"/>
            <a:ext cx="4618301" cy="1048362"/>
            <a:chOff x="1739" y="1128"/>
            <a:chExt cx="2671" cy="696"/>
          </a:xfrm>
        </p:grpSpPr>
        <p:grpSp>
          <p:nvGrpSpPr>
            <p:cNvPr id="52" name="Group 7">
              <a:extLst>
                <a:ext uri="{FF2B5EF4-FFF2-40B4-BE49-F238E27FC236}">
                  <a16:creationId xmlns:a16="http://schemas.microsoft.com/office/drawing/2014/main" id="{F20899E3-9234-8725-F0BF-879652E146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7" y="1297"/>
              <a:ext cx="95" cy="92"/>
              <a:chOff x="2400" y="3443"/>
              <a:chExt cx="71" cy="234"/>
            </a:xfrm>
          </p:grpSpPr>
          <p:sp>
            <p:nvSpPr>
              <p:cNvPr id="66" name="Oval 10">
                <a:extLst>
                  <a:ext uri="{FF2B5EF4-FFF2-40B4-BE49-F238E27FC236}">
                    <a16:creationId xmlns:a16="http://schemas.microsoft.com/office/drawing/2014/main" id="{1C53EDDD-905B-B604-5283-8FF0AD7B19B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67" name="Oval 11">
                <a:extLst>
                  <a:ext uri="{FF2B5EF4-FFF2-40B4-BE49-F238E27FC236}">
                    <a16:creationId xmlns:a16="http://schemas.microsoft.com/office/drawing/2014/main" id="{CBA0193D-E5D7-AF88-3E51-13A3382A3E4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53" name="Rectangle 12">
              <a:extLst>
                <a:ext uri="{FF2B5EF4-FFF2-40B4-BE49-F238E27FC236}">
                  <a16:creationId xmlns:a16="http://schemas.microsoft.com/office/drawing/2014/main" id="{8D34FA65-ADCD-3B91-43EB-C53C1ED22972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739" y="1128"/>
              <a:ext cx="672" cy="672"/>
            </a:xfrm>
            <a:prstGeom prst="rect">
              <a:avLst/>
            </a:prstGeom>
            <a:solidFill>
              <a:srgbClr val="5491D4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5491D4"/>
              </a:extrusionClr>
              <a:contourClr>
                <a:srgbClr val="5491D4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>
              <a:flatTx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 sz="2000" b="1" dirty="0">
                <a:solidFill>
                  <a:schemeClr val="bg1"/>
                </a:solidFill>
              </a:endParaRPr>
            </a:p>
            <a:p>
              <a:r>
                <a:rPr lang="ru-RU" sz="2000" b="1" dirty="0">
                  <a:solidFill>
                    <a:schemeClr val="bg1"/>
                  </a:solidFill>
                </a:rPr>
                <a:t>13,13</a:t>
              </a:r>
            </a:p>
            <a:p>
              <a:endParaRPr lang="ru-RU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4" name="Group 13">
              <a:extLst>
                <a:ext uri="{FF2B5EF4-FFF2-40B4-BE49-F238E27FC236}">
                  <a16:creationId xmlns:a16="http://schemas.microsoft.com/office/drawing/2014/main" id="{2F4600CA-4F1B-3E93-668C-0F0CE565C4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44" y="1296"/>
              <a:ext cx="623" cy="96"/>
              <a:chOff x="2003" y="3439"/>
              <a:chExt cx="468" cy="244"/>
            </a:xfrm>
          </p:grpSpPr>
          <p:sp>
            <p:nvSpPr>
              <p:cNvPr id="62" name="Oval 14">
                <a:extLst>
                  <a:ext uri="{FF2B5EF4-FFF2-40B4-BE49-F238E27FC236}">
                    <a16:creationId xmlns:a16="http://schemas.microsoft.com/office/drawing/2014/main" id="{7442D748-FD33-5067-749D-9BC1E1A709D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63" name="Rectangle 15">
                <a:extLst>
                  <a:ext uri="{FF2B5EF4-FFF2-40B4-BE49-F238E27FC236}">
                    <a16:creationId xmlns:a16="http://schemas.microsoft.com/office/drawing/2014/main" id="{76169CD2-0328-C788-02CC-CB9805826FB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64" name="Oval 16">
                <a:extLst>
                  <a:ext uri="{FF2B5EF4-FFF2-40B4-BE49-F238E27FC236}">
                    <a16:creationId xmlns:a16="http://schemas.microsoft.com/office/drawing/2014/main" id="{D4D1E11D-215F-3B8C-3D9E-42C4A65E502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65" name="Oval 17">
                <a:extLst>
                  <a:ext uri="{FF2B5EF4-FFF2-40B4-BE49-F238E27FC236}">
                    <a16:creationId xmlns:a16="http://schemas.microsoft.com/office/drawing/2014/main" id="{45F6F378-E967-55A0-6EF6-E3DC30D26DA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</p:grpSp>
        <p:sp>
          <p:nvSpPr>
            <p:cNvPr id="55" name="Rectangle 18">
              <a:extLst>
                <a:ext uri="{FF2B5EF4-FFF2-40B4-BE49-F238E27FC236}">
                  <a16:creationId xmlns:a16="http://schemas.microsoft.com/office/drawing/2014/main" id="{187C8F60-B229-BDFA-9A57-E0CEC93BC6ED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99CC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>
              <a:flatTx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2000" b="1" dirty="0">
                  <a:solidFill>
                    <a:schemeClr val="bg1"/>
                  </a:solidFill>
                </a:rPr>
                <a:t>0,65</a:t>
              </a:r>
            </a:p>
          </p:txBody>
        </p:sp>
        <p:sp>
          <p:nvSpPr>
            <p:cNvPr id="61" name="Oval 23">
              <a:extLst>
                <a:ext uri="{FF2B5EF4-FFF2-40B4-BE49-F238E27FC236}">
                  <a16:creationId xmlns:a16="http://schemas.microsoft.com/office/drawing/2014/main" id="{C6633EF0-A1C1-9BE2-47BB-33E21AA2D13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75" y="1320"/>
              <a:ext cx="35" cy="27"/>
            </a:xfrm>
            <a:prstGeom prst="ellipse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sp>
        <p:nvSpPr>
          <p:cNvPr id="68" name="AutoShape 4">
            <a:extLst>
              <a:ext uri="{FF2B5EF4-FFF2-40B4-BE49-F238E27FC236}">
                <a16:creationId xmlns:a16="http://schemas.microsoft.com/office/drawing/2014/main" id="{A3CFB862-AF47-851B-A25F-C156A6C4F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0813" y="5221176"/>
            <a:ext cx="2064824" cy="1227227"/>
          </a:xfrm>
          <a:prstGeom prst="roundRect">
            <a:avLst>
              <a:gd name="adj" fmla="val 13745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деятельности учреждений в области молодежной политики </a:t>
            </a:r>
            <a:endParaRPr lang="en-US" altLang="ru-RU" sz="1200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69" name="AutoShape 4">
            <a:extLst>
              <a:ext uri="{FF2B5EF4-FFF2-40B4-BE49-F238E27FC236}">
                <a16:creationId xmlns:a16="http://schemas.microsoft.com/office/drawing/2014/main" id="{D0938C6E-0D7D-465D-600F-5679672F6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364" y="5221175"/>
            <a:ext cx="2013251" cy="1227227"/>
          </a:xfrm>
          <a:prstGeom prst="roundRect">
            <a:avLst>
              <a:gd name="adj" fmla="val 13745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реализацию мероприятий по вовлечению населения в добровольческую (волонтерскую) и творческую деятельность </a:t>
            </a:r>
            <a:endParaRPr lang="en-US" altLang="ru-RU" sz="1200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08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00EF0-CB02-D467-E925-E570BD44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разделу «другие вопросы в области образования»</a:t>
            </a:r>
            <a:endParaRPr lang="ru-RU" sz="2400" dirty="0"/>
          </a:p>
        </p:txBody>
      </p:sp>
      <p:grpSp>
        <p:nvGrpSpPr>
          <p:cNvPr id="8" name="Group 25">
            <a:extLst>
              <a:ext uri="{FF2B5EF4-FFF2-40B4-BE49-F238E27FC236}">
                <a16:creationId xmlns:a16="http://schemas.microsoft.com/office/drawing/2014/main" id="{75B40035-2A1E-35F1-9287-A6E0688982CC}"/>
              </a:ext>
            </a:extLst>
          </p:cNvPr>
          <p:cNvGrpSpPr>
            <a:grpSpLocks/>
          </p:cNvGrpSpPr>
          <p:nvPr/>
        </p:nvGrpSpPr>
        <p:grpSpPr bwMode="auto">
          <a:xfrm>
            <a:off x="9647557" y="198234"/>
            <a:ext cx="1385120" cy="1076482"/>
            <a:chOff x="1488" y="1968"/>
            <a:chExt cx="432" cy="489"/>
          </a:xfrm>
        </p:grpSpPr>
        <p:grpSp>
          <p:nvGrpSpPr>
            <p:cNvPr id="9" name="Group 26">
              <a:extLst>
                <a:ext uri="{FF2B5EF4-FFF2-40B4-BE49-F238E27FC236}">
                  <a16:creationId xmlns:a16="http://schemas.microsoft.com/office/drawing/2014/main" id="{C5193F75-E05E-63E6-B4CA-1F8AA8F675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11" name="Oval 27">
                <a:extLst>
                  <a:ext uri="{FF2B5EF4-FFF2-40B4-BE49-F238E27FC236}">
                    <a16:creationId xmlns:a16="http://schemas.microsoft.com/office/drawing/2014/main" id="{9F831127-F0A7-D3E6-C635-ED213F8AB24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FF9999">
                      <a:gamma/>
                      <a:shade val="3921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Freeform 28">
                <a:extLst>
                  <a:ext uri="{FF2B5EF4-FFF2-40B4-BE49-F238E27FC236}">
                    <a16:creationId xmlns:a16="http://schemas.microsoft.com/office/drawing/2014/main" id="{8E365736-3BA2-1185-35DD-94AD3C5A29E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" name="Text Box 29">
              <a:extLst>
                <a:ext uri="{FF2B5EF4-FFF2-40B4-BE49-F238E27FC236}">
                  <a16:creationId xmlns:a16="http://schemas.microsoft.com/office/drawing/2014/main" id="{526F73C8-C894-98F3-3911-D71CC0CC55E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534" y="2080"/>
              <a:ext cx="366" cy="3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</a:rPr>
                <a:t>77,07</a:t>
              </a:r>
            </a:p>
            <a:p>
              <a:endParaRPr lang="en-US" alt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EBF707A-479A-5064-11BC-BC396ED474C4}"/>
              </a:ext>
            </a:extLst>
          </p:cNvPr>
          <p:cNvSpPr txBox="1"/>
          <p:nvPr/>
        </p:nvSpPr>
        <p:spPr>
          <a:xfrm>
            <a:off x="10487607" y="1070742"/>
            <a:ext cx="1385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РУБ.</a:t>
            </a:r>
            <a:endParaRPr 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4D3D5C89-EE72-A5E8-3944-E10C91AAF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6912951"/>
              </p:ext>
            </p:extLst>
          </p:nvPr>
        </p:nvGraphicFramePr>
        <p:xfrm>
          <a:off x="630381" y="1358843"/>
          <a:ext cx="11140441" cy="5048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102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6D7FEC-DE67-484B-BD5B-302F2D428F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2015" y="60386"/>
            <a:ext cx="5617701" cy="1880877"/>
          </a:xfrm>
          <a:noFill/>
          <a:ln/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 КОММУНАЛЬНОЕ ХОЗЯЙСТВО </a:t>
            </a:r>
            <a:r>
              <a:rPr lang="ru-RU" sz="32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492,34 </a:t>
            </a:r>
            <a:r>
              <a:rPr lang="ru-RU" sz="20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 </a:t>
            </a:r>
            <a:endParaRPr lang="en-US" altLang="ru-RU" sz="2000" b="1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0AE67F87-3CD9-40C3-B964-74AE91CD538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532015" y="1374812"/>
            <a:ext cx="7022864" cy="5422802"/>
          </a:xfrm>
          <a:prstGeom prst="rightArrow">
            <a:avLst>
              <a:gd name="adj1" fmla="val 86065"/>
              <a:gd name="adj2" fmla="val 31780"/>
            </a:avLst>
          </a:prstGeom>
          <a:gradFill rotWithShape="1">
            <a:gsLst>
              <a:gs pos="0">
                <a:srgbClr val="000066">
                  <a:alpha val="50000"/>
                </a:srgbClr>
              </a:gs>
              <a:gs pos="100000">
                <a:srgbClr val="0066CC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CEAA3FEA-BB3C-41CD-B4AF-BD3952F8259F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65656" y="3025313"/>
            <a:ext cx="5370021" cy="807374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D85E28">
                  <a:gamma/>
                  <a:shade val="46275"/>
                  <a:invGamma/>
                </a:srgbClr>
              </a:gs>
              <a:gs pos="50000">
                <a:srgbClr val="D85E28"/>
              </a:gs>
              <a:gs pos="100000">
                <a:srgbClr val="D85E28">
                  <a:gamma/>
                  <a:shade val="46275"/>
                  <a:invGamma/>
                </a:srgbClr>
              </a:gs>
            </a:gsLst>
            <a:lin ang="27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жильем социального найма отдельных </a:t>
            </a:r>
          </a:p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категорий граждан                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2,14</a:t>
            </a:r>
            <a:endParaRPr lang="en-US" alt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021E704F-FA79-4740-A471-95EC14ED93E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72265" y="4146460"/>
            <a:ext cx="5336132" cy="807374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>
                  <a:gamma/>
                  <a:shade val="46275"/>
                  <a:invGamma/>
                </a:srgbClr>
              </a:gs>
              <a:gs pos="50000">
                <a:srgbClr val="699D5F"/>
              </a:gs>
              <a:gs pos="100000">
                <a:srgbClr val="699D5F">
                  <a:gamma/>
                  <a:shade val="46275"/>
                  <a:invGamma/>
                </a:srgbClr>
              </a:gs>
            </a:gsLst>
            <a:lin ang="27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Ремонт, содержание и обслуживание муниципального</a:t>
            </a:r>
          </a:p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жилого фонда          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2,69</a:t>
            </a:r>
            <a:endParaRPr lang="en-US" alt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6F1AF4EC-1884-46FE-AC9B-3C178EF613E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72265" y="5267607"/>
            <a:ext cx="5336132" cy="92586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55A2D7">
                  <a:gamma/>
                  <a:shade val="46275"/>
                  <a:invGamma/>
                </a:srgbClr>
              </a:gs>
              <a:gs pos="50000">
                <a:srgbClr val="55A2D7"/>
              </a:gs>
              <a:gs pos="100000">
                <a:srgbClr val="55A2D7">
                  <a:gamma/>
                  <a:shade val="46275"/>
                  <a:invGamma/>
                </a:srgbClr>
              </a:gs>
            </a:gsLst>
            <a:lin ang="27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Прочие мероприятия по переселению граждан из </a:t>
            </a:r>
          </a:p>
          <a:p>
            <a:r>
              <a:rPr lang="ru-RU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аварийного жилищного фонда   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0,12</a:t>
            </a:r>
            <a:endParaRPr lang="en-US" alt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94BB85C3-4EFD-4415-A1F3-16086F9F4BF4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96199" y="2135583"/>
            <a:ext cx="3467101" cy="32004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0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altLang="ru-RU" dirty="0">
              <a:solidFill>
                <a:srgbClr val="000000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ED4A1E4-DFC9-482D-8170-89AC8D63233F}"/>
              </a:ext>
            </a:extLst>
          </p:cNvPr>
          <p:cNvSpPr/>
          <p:nvPr/>
        </p:nvSpPr>
        <p:spPr>
          <a:xfrm>
            <a:off x="7625539" y="3121778"/>
            <a:ext cx="346710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Georgia" panose="02040502050405020303" pitchFamily="18" charset="0"/>
                <a:ea typeface="Times New Roman" panose="02020603050405020304" pitchFamily="18" charset="0"/>
              </a:rPr>
              <a:t>Муниципальная программа «Создание комфортных условий проживания на территории Гайского городского округа»</a:t>
            </a:r>
          </a:p>
          <a:p>
            <a:pPr algn="ctr"/>
            <a:endParaRPr lang="ru-RU" sz="1600" b="1" i="1" dirty="0"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44,57</a:t>
            </a:r>
            <a:r>
              <a:rPr lang="ru-RU" sz="1600" b="1" i="1" dirty="0">
                <a:latin typeface="Georgia" panose="02040502050405020303" pitchFamily="18" charset="0"/>
                <a:ea typeface="Times New Roman" panose="02020603050405020304" pitchFamily="18" charset="0"/>
              </a:rPr>
              <a:t> млн рублей </a:t>
            </a:r>
            <a:endParaRPr lang="ru-RU" sz="1600" b="1" i="1" dirty="0">
              <a:latin typeface="Georgia" panose="02040502050405020303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F7A7E1C-B199-4CCE-91B1-FD60BC112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164" y="2240053"/>
            <a:ext cx="949170" cy="882599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61FD4D3-5CDD-40F5-8DDA-DBE01F27D688}"/>
              </a:ext>
            </a:extLst>
          </p:cNvPr>
          <p:cNvSpPr/>
          <p:nvPr/>
        </p:nvSpPr>
        <p:spPr>
          <a:xfrm>
            <a:off x="6149716" y="4916737"/>
            <a:ext cx="6418745" cy="104743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Жилищное хозяйство</a:t>
            </a:r>
          </a:p>
        </p:txBody>
      </p:sp>
      <p:sp>
        <p:nvSpPr>
          <p:cNvPr id="11" name="AutoShape 5">
            <a:extLst>
              <a:ext uri="{FF2B5EF4-FFF2-40B4-BE49-F238E27FC236}">
                <a16:creationId xmlns:a16="http://schemas.microsoft.com/office/drawing/2014/main" id="{7CFB81DF-A884-7E2F-FA22-676D2A84B8E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55853" y="1992458"/>
            <a:ext cx="5370021" cy="807374"/>
          </a:xfrm>
          <a:prstGeom prst="roundRect">
            <a:avLst>
              <a:gd name="adj" fmla="val 9106"/>
            </a:avLst>
          </a:prstGeom>
          <a:ln>
            <a:solidFill>
              <a:schemeClr val="bg1"/>
            </a:solidFill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мероприятий по переселению граждан</a:t>
            </a:r>
          </a:p>
          <a:p>
            <a:r>
              <a:rPr lang="ru-RU" sz="1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 аварийного жилищного фонда, в том числе</a:t>
            </a:r>
          </a:p>
          <a:p>
            <a:r>
              <a:rPr lang="ru-RU" sz="1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переселению граждан из аварийного жилищного фонда</a:t>
            </a:r>
            <a:r>
              <a:rPr lang="ru-RU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39,62</a:t>
            </a:r>
            <a:endParaRPr lang="en-US" alt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0A1128-2F06-6E06-3161-C80EEEB19605}"/>
              </a:ext>
            </a:extLst>
          </p:cNvPr>
          <p:cNvSpPr txBox="1"/>
          <p:nvPr/>
        </p:nvSpPr>
        <p:spPr>
          <a:xfrm>
            <a:off x="4976269" y="1725829"/>
            <a:ext cx="1385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РУБ.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915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>
            <a:extLst>
              <a:ext uri="{FF2B5EF4-FFF2-40B4-BE49-F238E27FC236}">
                <a16:creationId xmlns:a16="http://schemas.microsoft.com/office/drawing/2014/main" id="{0AE67F87-3CD9-40C3-B964-74AE91CD538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2757" y="1"/>
            <a:ext cx="7745380" cy="6747932"/>
          </a:xfrm>
          <a:prstGeom prst="rightArrow">
            <a:avLst>
              <a:gd name="adj1" fmla="val 86065"/>
              <a:gd name="adj2" fmla="val 31780"/>
            </a:avLst>
          </a:prstGeom>
          <a:gradFill rotWithShape="1">
            <a:gsLst>
              <a:gs pos="0">
                <a:srgbClr val="000066">
                  <a:alpha val="50000"/>
                </a:srgbClr>
              </a:gs>
              <a:gs pos="100000">
                <a:srgbClr val="0066CC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CEAA3FEA-BB3C-41CD-B4AF-BD3952F8259F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2970" y="1596701"/>
            <a:ext cx="5976854" cy="68293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D85E28">
                  <a:gamma/>
                  <a:shade val="46275"/>
                  <a:invGamma/>
                </a:srgbClr>
              </a:gs>
              <a:gs pos="50000">
                <a:srgbClr val="D85E28"/>
              </a:gs>
              <a:gs pos="100000">
                <a:srgbClr val="D85E28">
                  <a:gamma/>
                  <a:shade val="46275"/>
                  <a:invGamma/>
                </a:srgbClr>
              </a:gs>
            </a:gsLst>
            <a:lin ang="27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строительство инженерных сетей и благоустройства Юго-Западного жилого района</a:t>
            </a:r>
          </a:p>
          <a:p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(микрорайон № IX) г. Гая Оренбургской области. 1-й этап строительства.</a:t>
            </a:r>
          </a:p>
          <a:p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Канализация К1                                              </a:t>
            </a:r>
            <a:r>
              <a:rPr lang="ru-RU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25,00</a:t>
            </a:r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alt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021E704F-FA79-4740-A471-95EC14ED93E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2756" y="5329149"/>
            <a:ext cx="5997278" cy="79334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>
                  <a:gamma/>
                  <a:shade val="46275"/>
                  <a:invGamma/>
                </a:srgbClr>
              </a:gs>
              <a:gs pos="50000">
                <a:srgbClr val="699D5F"/>
              </a:gs>
              <a:gs pos="100000">
                <a:srgbClr val="699D5F">
                  <a:gamma/>
                  <a:shade val="46275"/>
                  <a:invGamma/>
                </a:srgbClr>
              </a:gs>
            </a:gsLst>
            <a:lin ang="27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sz="15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«Вовлечение жителей муниципальных образований</a:t>
            </a:r>
          </a:p>
          <a:p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Оренбургской области в процесс выбора и реализации инициативных проектов»</a:t>
            </a:r>
          </a:p>
          <a:p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</a:t>
            </a:r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,32</a:t>
            </a:r>
          </a:p>
          <a:p>
            <a:endParaRPr lang="en-US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94BB85C3-4EFD-4415-A1F3-16086F9F4BF4}"/>
              </a:ext>
            </a:extLst>
          </p:cNvPr>
          <p:cNvSpPr>
            <a:spLocks noChangeArrowheads="1"/>
          </p:cNvSpPr>
          <p:nvPr/>
        </p:nvSpPr>
        <p:spPr bwMode="gray">
          <a:xfrm>
            <a:off x="7978138" y="1294574"/>
            <a:ext cx="3467101" cy="32004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0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altLang="ru-RU" dirty="0">
              <a:solidFill>
                <a:srgbClr val="000000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ED4A1E4-DFC9-482D-8170-89AC8D63233F}"/>
              </a:ext>
            </a:extLst>
          </p:cNvPr>
          <p:cNvSpPr/>
          <p:nvPr/>
        </p:nvSpPr>
        <p:spPr>
          <a:xfrm>
            <a:off x="8053994" y="1583888"/>
            <a:ext cx="346710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Georgia" panose="02040502050405020303" pitchFamily="18" charset="0"/>
                <a:ea typeface="Times New Roman" panose="02020603050405020304" pitchFamily="18" charset="0"/>
              </a:rPr>
              <a:t>Муниципальная программа «Создание комфортных условий проживания на территории Гайского городского округа»</a:t>
            </a:r>
          </a:p>
          <a:p>
            <a:pPr algn="ctr"/>
            <a:endParaRPr lang="ru-RU" sz="1600" b="1" i="1" dirty="0"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308,37</a:t>
            </a:r>
            <a:r>
              <a:rPr lang="ru-RU" sz="1600" b="1" i="1" dirty="0">
                <a:latin typeface="Georgia" panose="02040502050405020303" pitchFamily="18" charset="0"/>
                <a:ea typeface="Times New Roman" panose="02020603050405020304" pitchFamily="18" charset="0"/>
              </a:rPr>
              <a:t> млн рублей </a:t>
            </a:r>
            <a:endParaRPr lang="ru-RU" sz="1600" b="1" i="1" dirty="0">
              <a:latin typeface="Georgia" panose="02040502050405020303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61FD4D3-5CDD-40F5-8DDA-DBE01F27D688}"/>
              </a:ext>
            </a:extLst>
          </p:cNvPr>
          <p:cNvSpPr/>
          <p:nvPr/>
        </p:nvSpPr>
        <p:spPr>
          <a:xfrm>
            <a:off x="7345278" y="4365654"/>
            <a:ext cx="4732822" cy="134998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хозяйство</a:t>
            </a: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D12E2502-0787-4D16-AC65-BD2E4F253413}"/>
              </a:ext>
            </a:extLst>
          </p:cNvPr>
          <p:cNvSpPr>
            <a:spLocks noChangeArrowheads="1"/>
          </p:cNvSpPr>
          <p:nvPr/>
        </p:nvSpPr>
        <p:spPr bwMode="gray">
          <a:xfrm>
            <a:off x="253184" y="4754989"/>
            <a:ext cx="5976850" cy="4516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5D7A6">
                  <a:gamma/>
                  <a:shade val="46275"/>
                  <a:invGamma/>
                </a:srgbClr>
              </a:gs>
              <a:gs pos="50000">
                <a:srgbClr val="65D7A6"/>
              </a:gs>
              <a:gs pos="100000">
                <a:srgbClr val="65D7A6">
                  <a:gamma/>
                  <a:shade val="46275"/>
                  <a:invGamma/>
                </a:srgbClr>
              </a:gs>
            </a:gsLst>
            <a:lin ang="27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altLang="ru-RU"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юридическим лицам на возмещение недополученных доходов </a:t>
            </a:r>
          </a:p>
          <a:p>
            <a:pPr algn="ctr"/>
            <a:r>
              <a:rPr lang="ru-RU" altLang="ru-RU"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65,52</a:t>
            </a:r>
            <a:endParaRPr lang="en-US" altLang="ru-RU" sz="1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66A9E4-3D63-42D5-AFDF-F73B12123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756" y="3574848"/>
            <a:ext cx="1127863" cy="778249"/>
          </a:xfrm>
          <a:prstGeom prst="rect">
            <a:avLst/>
          </a:prstGeom>
        </p:spPr>
      </p:pic>
      <p:sp>
        <p:nvSpPr>
          <p:cNvPr id="20" name="AutoShape 5">
            <a:extLst>
              <a:ext uri="{FF2B5EF4-FFF2-40B4-BE49-F238E27FC236}">
                <a16:creationId xmlns:a16="http://schemas.microsoft.com/office/drawing/2014/main" id="{8674F44F-9156-8273-D5CB-C977CD9DE94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2970" y="562181"/>
            <a:ext cx="5976851" cy="991513"/>
          </a:xfrm>
          <a:prstGeom prst="roundRect">
            <a:avLst>
              <a:gd name="adj" fmla="val 9106"/>
            </a:avLst>
          </a:prstGeom>
          <a:ln>
            <a:solidFill>
              <a:schemeClr val="bg1"/>
            </a:solidFill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 регионального проекта «Модернизация коммунальной </a:t>
            </a:r>
          </a:p>
          <a:p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инфраструктуры» на капитальный ремонт водопровода 3 зона водоснабжения,</a:t>
            </a:r>
          </a:p>
          <a:p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 бактерицидной установки до ул. Зеленой; капитальный ремонт трех ниток</a:t>
            </a:r>
          </a:p>
          <a:p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водопровода от 4 подъема до поворота на с. </a:t>
            </a:r>
            <a:r>
              <a:rPr lang="ru-RU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Камейкино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 этап предусмотрено</a:t>
            </a:r>
          </a:p>
          <a:p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136,57</a:t>
            </a:r>
            <a:r>
              <a:rPr lang="ru-RU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alt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AutoShape 6">
            <a:extLst>
              <a:ext uri="{FF2B5EF4-FFF2-40B4-BE49-F238E27FC236}">
                <a16:creationId xmlns:a16="http://schemas.microsoft.com/office/drawing/2014/main" id="{E9A73C49-5C4C-88EA-4D15-C13DA1F180F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2970" y="2356048"/>
            <a:ext cx="5976850" cy="68293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>
                  <a:gamma/>
                  <a:shade val="46275"/>
                  <a:invGamma/>
                </a:srgbClr>
              </a:gs>
              <a:gs pos="50000">
                <a:srgbClr val="699D5F"/>
              </a:gs>
              <a:gs pos="100000">
                <a:srgbClr val="699D5F">
                  <a:gamma/>
                  <a:shade val="46275"/>
                  <a:invGamma/>
                </a:srgbClr>
              </a:gs>
            </a:gsLst>
            <a:lin ang="27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водопровода диаметром 315 мм от бактерицидной</a:t>
            </a:r>
          </a:p>
          <a:p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до 2-й зоны водоснабжения</a:t>
            </a:r>
          </a:p>
          <a:p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24,99 </a:t>
            </a:r>
            <a:endParaRPr lang="en-US" alt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AutoShape 7">
            <a:extLst>
              <a:ext uri="{FF2B5EF4-FFF2-40B4-BE49-F238E27FC236}">
                <a16:creationId xmlns:a16="http://schemas.microsoft.com/office/drawing/2014/main" id="{3E9D7F52-6DD9-E780-3CA8-CD81B1CA0A5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2970" y="3081487"/>
            <a:ext cx="5976850" cy="92586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55A2D7">
                  <a:gamma/>
                  <a:shade val="46275"/>
                  <a:invGamma/>
                </a:srgbClr>
              </a:gs>
              <a:gs pos="50000">
                <a:srgbClr val="55A2D7"/>
              </a:gs>
              <a:gs pos="100000">
                <a:srgbClr val="55A2D7">
                  <a:gamma/>
                  <a:shade val="46275"/>
                  <a:invGamma/>
                </a:srgbClr>
              </a:gs>
            </a:gsLst>
            <a:lin ang="27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аварийно-восстановительные работы объектов коммунальной инфраструктуры,</a:t>
            </a:r>
          </a:p>
          <a:p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техническое обслуживание сетей газоснабжения и газопотребления, содержание и</a:t>
            </a:r>
          </a:p>
          <a:p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ремонт пожарных гидрантов, проведение государственной экспертизы</a:t>
            </a:r>
          </a:p>
          <a:p>
            <a:r>
              <a: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проектной документации                                </a:t>
            </a:r>
            <a:r>
              <a:rPr lang="ru-RU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3,63 </a:t>
            </a:r>
            <a:endParaRPr lang="en-US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AutoShape 5">
            <a:extLst>
              <a:ext uri="{FF2B5EF4-FFF2-40B4-BE49-F238E27FC236}">
                <a16:creationId xmlns:a16="http://schemas.microsoft.com/office/drawing/2014/main" id="{C78B5969-50F9-5C5F-CFD7-D39031E7992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2970" y="4029046"/>
            <a:ext cx="5987064" cy="682936"/>
          </a:xfrm>
          <a:prstGeom prst="roundRect">
            <a:avLst>
              <a:gd name="adj" fmla="val 9106"/>
            </a:avLst>
          </a:prstGeom>
          <a:ln>
            <a:solidFill>
              <a:schemeClr val="bg1"/>
            </a:solidFill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реализацию мероприятий по оздоровлению экологической обстановки и охране</a:t>
            </a:r>
          </a:p>
          <a:p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окружающей среды на обустройство площадок </a:t>
            </a:r>
          </a:p>
          <a:p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1,34 </a:t>
            </a:r>
            <a:endParaRPr lang="en-US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240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85B8D-06D4-4AEB-BD0B-68FBEFCEBC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7775" y="174975"/>
            <a:ext cx="7342188" cy="68605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Благоустройство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A16A0ABD-0A65-4A60-A361-9CEEDAF411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7905690"/>
              </p:ext>
            </p:extLst>
          </p:nvPr>
        </p:nvGraphicFramePr>
        <p:xfrm>
          <a:off x="897775" y="964277"/>
          <a:ext cx="8749984" cy="4383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1CDAA8B-7907-4C25-A28A-74DDE07FAB75}"/>
              </a:ext>
            </a:extLst>
          </p:cNvPr>
          <p:cNvSpPr txBox="1"/>
          <p:nvPr/>
        </p:nvSpPr>
        <p:spPr>
          <a:xfrm>
            <a:off x="7229429" y="1611648"/>
            <a:ext cx="189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0,46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DFC3EC-0210-4277-8970-51ED9DFA2B3B}"/>
              </a:ext>
            </a:extLst>
          </p:cNvPr>
          <p:cNvSpPr txBox="1"/>
          <p:nvPr/>
        </p:nvSpPr>
        <p:spPr>
          <a:xfrm>
            <a:off x="7179070" y="2194304"/>
            <a:ext cx="1141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14,05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9F32CD-9669-4EEC-9FCF-AB65B9C3E3EF}"/>
              </a:ext>
            </a:extLst>
          </p:cNvPr>
          <p:cNvSpPr txBox="1"/>
          <p:nvPr/>
        </p:nvSpPr>
        <p:spPr>
          <a:xfrm>
            <a:off x="7280944" y="3160826"/>
            <a:ext cx="1309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8,32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C3F443-96F4-4082-B404-71A589A1F402}"/>
              </a:ext>
            </a:extLst>
          </p:cNvPr>
          <p:cNvSpPr txBox="1"/>
          <p:nvPr/>
        </p:nvSpPr>
        <p:spPr>
          <a:xfrm>
            <a:off x="7179070" y="2676117"/>
            <a:ext cx="1275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47,65</a:t>
            </a:r>
          </a:p>
        </p:txBody>
      </p:sp>
      <p:sp>
        <p:nvSpPr>
          <p:cNvPr id="14" name="Десятиугольник 13">
            <a:extLst>
              <a:ext uri="{FF2B5EF4-FFF2-40B4-BE49-F238E27FC236}">
                <a16:creationId xmlns:a16="http://schemas.microsoft.com/office/drawing/2014/main" id="{5C680599-79E7-43BF-AF32-36CC4B463904}"/>
              </a:ext>
            </a:extLst>
          </p:cNvPr>
          <p:cNvSpPr/>
          <p:nvPr/>
        </p:nvSpPr>
        <p:spPr>
          <a:xfrm>
            <a:off x="9647759" y="1762982"/>
            <a:ext cx="1981822" cy="1495607"/>
          </a:xfrm>
          <a:prstGeom prst="decagon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800" dirty="0">
                <a:solidFill>
                  <a:schemeClr val="accent5">
                    <a:lumMod val="25000"/>
                  </a:schemeClr>
                </a:solidFill>
                <a:latin typeface="Arial Black" panose="020B0A04020102020204" pitchFamily="34" charset="0"/>
              </a:rPr>
              <a:t>107,59</a:t>
            </a:r>
          </a:p>
          <a:p>
            <a:pPr algn="ctr"/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37DA409-C44F-4BDB-A82D-E2D38CCAE0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681" y="4921679"/>
            <a:ext cx="2210223" cy="195383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CD94043-C8A0-4BC0-9E81-62720CF9B32A}"/>
              </a:ext>
            </a:extLst>
          </p:cNvPr>
          <p:cNvSpPr/>
          <p:nvPr/>
        </p:nvSpPr>
        <p:spPr>
          <a:xfrm>
            <a:off x="7699224" y="655226"/>
            <a:ext cx="135646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млн рублей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8FE8D75D-5A32-42EE-A7D9-70A005D4FB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3670523"/>
              </p:ext>
            </p:extLst>
          </p:nvPr>
        </p:nvGraphicFramePr>
        <p:xfrm>
          <a:off x="547518" y="5679364"/>
          <a:ext cx="9486163" cy="631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1" name="Номер слайда 3">
            <a:extLst>
              <a:ext uri="{FF2B5EF4-FFF2-40B4-BE49-F238E27FC236}">
                <a16:creationId xmlns:a16="http://schemas.microsoft.com/office/drawing/2014/main" id="{D03AEA48-5C06-4EA1-BF56-A169BE275F26}"/>
              </a:ext>
            </a:extLst>
          </p:cNvPr>
          <p:cNvSpPr txBox="1">
            <a:spLocks/>
          </p:cNvSpPr>
          <p:nvPr/>
        </p:nvSpPr>
        <p:spPr>
          <a:xfrm>
            <a:off x="11335121" y="6427164"/>
            <a:ext cx="294460" cy="18736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6F7DDE-A44A-4737-788C-7B092FB25CA1}"/>
              </a:ext>
            </a:extLst>
          </p:cNvPr>
          <p:cNvSpPr txBox="1"/>
          <p:nvPr/>
        </p:nvSpPr>
        <p:spPr>
          <a:xfrm>
            <a:off x="7095302" y="1037594"/>
            <a:ext cx="1309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31,72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C33D6A-DAD9-F478-731B-554A9D136F35}"/>
              </a:ext>
            </a:extLst>
          </p:cNvPr>
          <p:cNvSpPr txBox="1"/>
          <p:nvPr/>
        </p:nvSpPr>
        <p:spPr>
          <a:xfrm>
            <a:off x="7307521" y="3827305"/>
            <a:ext cx="1309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1,57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93FB7E-96A4-FF4B-B82F-DFF5CB6AC70A}"/>
              </a:ext>
            </a:extLst>
          </p:cNvPr>
          <p:cNvSpPr txBox="1"/>
          <p:nvPr/>
        </p:nvSpPr>
        <p:spPr>
          <a:xfrm>
            <a:off x="7332450" y="4382764"/>
            <a:ext cx="1309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1,83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13A5FA-2CB8-A673-63D7-C927222F7E75}"/>
              </a:ext>
            </a:extLst>
          </p:cNvPr>
          <p:cNvSpPr txBox="1"/>
          <p:nvPr/>
        </p:nvSpPr>
        <p:spPr>
          <a:xfrm>
            <a:off x="7332450" y="4877873"/>
            <a:ext cx="1309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1,99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5912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D04A0D-D233-48E9-AD84-77A4A7E2D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</a:t>
            </a:r>
          </a:p>
        </p:txBody>
      </p:sp>
      <p:sp>
        <p:nvSpPr>
          <p:cNvPr id="20" name="Номер слайда 3">
            <a:extLst>
              <a:ext uri="{FF2B5EF4-FFF2-40B4-BE49-F238E27FC236}">
                <a16:creationId xmlns:a16="http://schemas.microsoft.com/office/drawing/2014/main" id="{E437DE41-2A28-47A8-845E-A20A79281652}"/>
              </a:ext>
            </a:extLst>
          </p:cNvPr>
          <p:cNvSpPr txBox="1">
            <a:spLocks/>
          </p:cNvSpPr>
          <p:nvPr/>
        </p:nvSpPr>
        <p:spPr>
          <a:xfrm>
            <a:off x="11378556" y="6474789"/>
            <a:ext cx="294460" cy="18736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0BA153CB-704D-4783-B356-28A5B724D2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3641381"/>
              </p:ext>
            </p:extLst>
          </p:nvPr>
        </p:nvGraphicFramePr>
        <p:xfrm>
          <a:off x="2968430" y="1215194"/>
          <a:ext cx="8410126" cy="505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2" name="Выноска: стрелка вправо 21">
            <a:extLst>
              <a:ext uri="{FF2B5EF4-FFF2-40B4-BE49-F238E27FC236}">
                <a16:creationId xmlns:a16="http://schemas.microsoft.com/office/drawing/2014/main" id="{C6F64D1D-A651-4779-AFBA-8F6E780ED5CC}"/>
              </a:ext>
            </a:extLst>
          </p:cNvPr>
          <p:cNvSpPr/>
          <p:nvPr/>
        </p:nvSpPr>
        <p:spPr>
          <a:xfrm>
            <a:off x="409473" y="2154763"/>
            <a:ext cx="2558957" cy="2444817"/>
          </a:xfrm>
          <a:prstGeom prst="right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229,91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980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898F684-2ABD-4EFC-8618-7578AACA71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graphicEl>
                                              <a:dgm id="{2898F684-2ABD-4EFC-8618-7578AACA71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graphicEl>
                                              <a:dgm id="{2898F684-2ABD-4EFC-8618-7578AACA71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4544A7F-8174-43A8-A1F6-1A92F708CB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graphicEl>
                                              <a:dgm id="{C4544A7F-8174-43A8-A1F6-1A92F708CB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graphicEl>
                                              <a:dgm id="{C4544A7F-8174-43A8-A1F6-1A92F708CB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5C1973B-5ECC-402F-AA3D-0C47D66D3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65C1973B-5ECC-402F-AA3D-0C47D66D3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65C1973B-5ECC-402F-AA3D-0C47D66D3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0FCA58C-7E96-4FBA-8068-07503A57E1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B0FCA58C-7E96-4FBA-8068-07503A57E1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B0FCA58C-7E96-4FBA-8068-07503A57E1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BB21CB7-9FF3-4247-A4EF-E81086F0C5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graphicEl>
                                              <a:dgm id="{9BB21CB7-9FF3-4247-A4EF-E81086F0C5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graphicEl>
                                              <a:dgm id="{9BB21CB7-9FF3-4247-A4EF-E81086F0C5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0FC80D4-E0D7-4135-A107-6C8BB4D29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graphicEl>
                                              <a:dgm id="{A0FC80D4-E0D7-4135-A107-6C8BB4D29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graphicEl>
                                              <a:dgm id="{A0FC80D4-E0D7-4135-A107-6C8BB4D29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CA1FDC2-0C3C-40BC-A9CF-AB8842E8DB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graphicEl>
                                              <a:dgm id="{BCA1FDC2-0C3C-40BC-A9CF-AB8842E8DB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graphicEl>
                                              <a:dgm id="{BCA1FDC2-0C3C-40BC-A9CF-AB8842E8DB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06FD314-9B6D-430F-8168-7E57FE0D70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graphicEl>
                                              <a:dgm id="{906FD314-9B6D-430F-8168-7E57FE0D70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graphicEl>
                                              <a:dgm id="{906FD314-9B6D-430F-8168-7E57FE0D70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E587534-9A73-4814-8A9A-192993849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graphicEl>
                                              <a:dgm id="{EE587534-9A73-4814-8A9A-192993849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graphicEl>
                                              <a:dgm id="{EE587534-9A73-4814-8A9A-192993849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566A3EB-00F4-4B04-A9A1-C4FC43C4E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>
                                            <p:graphicEl>
                                              <a:dgm id="{B566A3EB-00F4-4B04-A9A1-C4FC43C4E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graphicEl>
                                              <a:dgm id="{B566A3EB-00F4-4B04-A9A1-C4FC43C4E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FA85752-3580-4DCC-801F-3DBA8EE3AD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>
                                            <p:graphicEl>
                                              <a:dgm id="{6FA85752-3580-4DCC-801F-3DBA8EE3AD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>
                                            <p:graphicEl>
                                              <a:dgm id="{6FA85752-3580-4DCC-801F-3DBA8EE3AD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313C003-F8FC-4086-BB5B-DF1D068688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>
                                            <p:graphicEl>
                                              <a:dgm id="{2313C003-F8FC-4086-BB5B-DF1D068688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>
                                            <p:graphicEl>
                                              <a:dgm id="{2313C003-F8FC-4086-BB5B-DF1D068688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2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048" name="Group 16">
            <a:extLst>
              <a:ext uri="{FF2B5EF4-FFF2-40B4-BE49-F238E27FC236}">
                <a16:creationId xmlns:a16="http://schemas.microsoft.com/office/drawing/2014/main" id="{BD023AD1-F48F-4039-A36F-45ECD62EC751}"/>
              </a:ext>
            </a:extLst>
          </p:cNvPr>
          <p:cNvGrpSpPr>
            <a:grpSpLocks/>
          </p:cNvGrpSpPr>
          <p:nvPr/>
        </p:nvGrpSpPr>
        <p:grpSpPr bwMode="auto">
          <a:xfrm>
            <a:off x="1347409" y="1767468"/>
            <a:ext cx="3850069" cy="2203689"/>
            <a:chOff x="672" y="1344"/>
            <a:chExt cx="2130" cy="196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72035" name="AutoShape 3">
              <a:extLst>
                <a:ext uri="{FF2B5EF4-FFF2-40B4-BE49-F238E27FC236}">
                  <a16:creationId xmlns:a16="http://schemas.microsoft.com/office/drawing/2014/main" id="{B761C6AC-B28D-4057-8AD3-E0FB3805938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72" y="1872"/>
              <a:ext cx="2112" cy="1440"/>
            </a:xfrm>
            <a:prstGeom prst="roundRect">
              <a:avLst>
                <a:gd name="adj" fmla="val 10347"/>
              </a:avLst>
            </a:prstGeom>
            <a:grpFill/>
            <a:ln w="50800">
              <a:solidFill>
                <a:srgbClr val="FF9933"/>
              </a:solidFill>
              <a:round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/>
            </a:p>
          </p:txBody>
        </p:sp>
        <p:grpSp>
          <p:nvGrpSpPr>
            <p:cNvPr id="172046" name="Group 14">
              <a:extLst>
                <a:ext uri="{FF2B5EF4-FFF2-40B4-BE49-F238E27FC236}">
                  <a16:creationId xmlns:a16="http://schemas.microsoft.com/office/drawing/2014/main" id="{BA32B408-D2A6-4784-A718-5A42D1A3F7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1344"/>
              <a:ext cx="498" cy="1245"/>
              <a:chOff x="2304" y="1344"/>
              <a:chExt cx="498" cy="1245"/>
            </a:xfrm>
            <a:grpFill/>
          </p:grpSpPr>
          <p:sp>
            <p:nvSpPr>
              <p:cNvPr id="172039" name="Freeform 7">
                <a:extLst>
                  <a:ext uri="{FF2B5EF4-FFF2-40B4-BE49-F238E27FC236}">
                    <a16:creationId xmlns:a16="http://schemas.microsoft.com/office/drawing/2014/main" id="{7FD4E0D2-972D-4338-9F1C-4E12EFB741B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425" y="1344"/>
                <a:ext cx="233" cy="254"/>
              </a:xfrm>
              <a:custGeom>
                <a:avLst/>
                <a:gdLst>
                  <a:gd name="T0" fmla="*/ 133 w 267"/>
                  <a:gd name="T1" fmla="*/ 0 h 292"/>
                  <a:gd name="T2" fmla="*/ 161 w 267"/>
                  <a:gd name="T3" fmla="*/ 3 h 292"/>
                  <a:gd name="T4" fmla="*/ 186 w 267"/>
                  <a:gd name="T5" fmla="*/ 12 h 292"/>
                  <a:gd name="T6" fmla="*/ 209 w 267"/>
                  <a:gd name="T7" fmla="*/ 25 h 292"/>
                  <a:gd name="T8" fmla="*/ 228 w 267"/>
                  <a:gd name="T9" fmla="*/ 42 h 292"/>
                  <a:gd name="T10" fmla="*/ 245 w 267"/>
                  <a:gd name="T11" fmla="*/ 64 h 292"/>
                  <a:gd name="T12" fmla="*/ 257 w 267"/>
                  <a:gd name="T13" fmla="*/ 88 h 292"/>
                  <a:gd name="T14" fmla="*/ 265 w 267"/>
                  <a:gd name="T15" fmla="*/ 116 h 292"/>
                  <a:gd name="T16" fmla="*/ 267 w 267"/>
                  <a:gd name="T17" fmla="*/ 146 h 292"/>
                  <a:gd name="T18" fmla="*/ 265 w 267"/>
                  <a:gd name="T19" fmla="*/ 175 h 292"/>
                  <a:gd name="T20" fmla="*/ 257 w 267"/>
                  <a:gd name="T21" fmla="*/ 203 h 292"/>
                  <a:gd name="T22" fmla="*/ 245 w 267"/>
                  <a:gd name="T23" fmla="*/ 227 h 292"/>
                  <a:gd name="T24" fmla="*/ 228 w 267"/>
                  <a:gd name="T25" fmla="*/ 249 h 292"/>
                  <a:gd name="T26" fmla="*/ 209 w 267"/>
                  <a:gd name="T27" fmla="*/ 267 h 292"/>
                  <a:gd name="T28" fmla="*/ 186 w 267"/>
                  <a:gd name="T29" fmla="*/ 281 h 292"/>
                  <a:gd name="T30" fmla="*/ 161 w 267"/>
                  <a:gd name="T31" fmla="*/ 289 h 292"/>
                  <a:gd name="T32" fmla="*/ 133 w 267"/>
                  <a:gd name="T33" fmla="*/ 292 h 292"/>
                  <a:gd name="T34" fmla="*/ 103 w 267"/>
                  <a:gd name="T35" fmla="*/ 288 h 292"/>
                  <a:gd name="T36" fmla="*/ 75 w 267"/>
                  <a:gd name="T37" fmla="*/ 277 h 292"/>
                  <a:gd name="T38" fmla="*/ 51 w 267"/>
                  <a:gd name="T39" fmla="*/ 260 h 292"/>
                  <a:gd name="T40" fmla="*/ 29 w 267"/>
                  <a:gd name="T41" fmla="*/ 237 h 292"/>
                  <a:gd name="T42" fmla="*/ 13 w 267"/>
                  <a:gd name="T43" fmla="*/ 210 h 292"/>
                  <a:gd name="T44" fmla="*/ 4 w 267"/>
                  <a:gd name="T45" fmla="*/ 178 h 292"/>
                  <a:gd name="T46" fmla="*/ 0 w 267"/>
                  <a:gd name="T47" fmla="*/ 146 h 292"/>
                  <a:gd name="T48" fmla="*/ 4 w 267"/>
                  <a:gd name="T49" fmla="*/ 113 h 292"/>
                  <a:gd name="T50" fmla="*/ 13 w 267"/>
                  <a:gd name="T51" fmla="*/ 81 h 292"/>
                  <a:gd name="T52" fmla="*/ 29 w 267"/>
                  <a:gd name="T53" fmla="*/ 54 h 292"/>
                  <a:gd name="T54" fmla="*/ 51 w 267"/>
                  <a:gd name="T55" fmla="*/ 32 h 292"/>
                  <a:gd name="T56" fmla="*/ 75 w 267"/>
                  <a:gd name="T57" fmla="*/ 14 h 292"/>
                  <a:gd name="T58" fmla="*/ 103 w 267"/>
                  <a:gd name="T59" fmla="*/ 3 h 292"/>
                  <a:gd name="T60" fmla="*/ 133 w 267"/>
                  <a:gd name="T61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dist="91581" dir="3378596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0">
                    <a:solidFill>
                      <a:srgbClr val="F7F161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2038" name="Freeform 6">
                <a:extLst>
                  <a:ext uri="{FF2B5EF4-FFF2-40B4-BE49-F238E27FC236}">
                    <a16:creationId xmlns:a16="http://schemas.microsoft.com/office/drawing/2014/main" id="{8479DCAB-0A2F-4651-872C-BC110BD5196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304" y="1625"/>
                <a:ext cx="498" cy="964"/>
              </a:xfrm>
              <a:custGeom>
                <a:avLst/>
                <a:gdLst>
                  <a:gd name="T0" fmla="*/ 72 w 573"/>
                  <a:gd name="T1" fmla="*/ 5 h 1111"/>
                  <a:gd name="T2" fmla="*/ 30 w 573"/>
                  <a:gd name="T3" fmla="*/ 32 h 1111"/>
                  <a:gd name="T4" fmla="*/ 4 w 573"/>
                  <a:gd name="T5" fmla="*/ 75 h 1111"/>
                  <a:gd name="T6" fmla="*/ 0 w 573"/>
                  <a:gd name="T7" fmla="*/ 509 h 1111"/>
                  <a:gd name="T8" fmla="*/ 1 w 573"/>
                  <a:gd name="T9" fmla="*/ 516 h 1111"/>
                  <a:gd name="T10" fmla="*/ 9 w 573"/>
                  <a:gd name="T11" fmla="*/ 533 h 1111"/>
                  <a:gd name="T12" fmla="*/ 26 w 573"/>
                  <a:gd name="T13" fmla="*/ 550 h 1111"/>
                  <a:gd name="T14" fmla="*/ 56 w 573"/>
                  <a:gd name="T15" fmla="*/ 557 h 1111"/>
                  <a:gd name="T16" fmla="*/ 84 w 573"/>
                  <a:gd name="T17" fmla="*/ 551 h 1111"/>
                  <a:gd name="T18" fmla="*/ 100 w 573"/>
                  <a:gd name="T19" fmla="*/ 534 h 1111"/>
                  <a:gd name="T20" fmla="*/ 106 w 573"/>
                  <a:gd name="T21" fmla="*/ 516 h 1111"/>
                  <a:gd name="T22" fmla="*/ 108 w 573"/>
                  <a:gd name="T23" fmla="*/ 503 h 1111"/>
                  <a:gd name="T24" fmla="*/ 108 w 573"/>
                  <a:gd name="T25" fmla="*/ 166 h 1111"/>
                  <a:gd name="T26" fmla="*/ 135 w 573"/>
                  <a:gd name="T27" fmla="*/ 1066 h 1111"/>
                  <a:gd name="T28" fmla="*/ 138 w 573"/>
                  <a:gd name="T29" fmla="*/ 1073 h 1111"/>
                  <a:gd name="T30" fmla="*/ 151 w 573"/>
                  <a:gd name="T31" fmla="*/ 1089 h 1111"/>
                  <a:gd name="T32" fmla="*/ 174 w 573"/>
                  <a:gd name="T33" fmla="*/ 1105 h 1111"/>
                  <a:gd name="T34" fmla="*/ 199 w 573"/>
                  <a:gd name="T35" fmla="*/ 1111 h 1111"/>
                  <a:gd name="T36" fmla="*/ 227 w 573"/>
                  <a:gd name="T37" fmla="*/ 1110 h 1111"/>
                  <a:gd name="T38" fmla="*/ 255 w 573"/>
                  <a:gd name="T39" fmla="*/ 1097 h 1111"/>
                  <a:gd name="T40" fmla="*/ 272 w 573"/>
                  <a:gd name="T41" fmla="*/ 1080 h 1111"/>
                  <a:gd name="T42" fmla="*/ 278 w 573"/>
                  <a:gd name="T43" fmla="*/ 1068 h 1111"/>
                  <a:gd name="T44" fmla="*/ 279 w 573"/>
                  <a:gd name="T45" fmla="*/ 499 h 1111"/>
                  <a:gd name="T46" fmla="*/ 302 w 573"/>
                  <a:gd name="T47" fmla="*/ 503 h 1111"/>
                  <a:gd name="T48" fmla="*/ 302 w 573"/>
                  <a:gd name="T49" fmla="*/ 534 h 1111"/>
                  <a:gd name="T50" fmla="*/ 304 w 573"/>
                  <a:gd name="T51" fmla="*/ 590 h 1111"/>
                  <a:gd name="T52" fmla="*/ 304 w 573"/>
                  <a:gd name="T53" fmla="*/ 664 h 1111"/>
                  <a:gd name="T54" fmla="*/ 304 w 573"/>
                  <a:gd name="T55" fmla="*/ 750 h 1111"/>
                  <a:gd name="T56" fmla="*/ 304 w 573"/>
                  <a:gd name="T57" fmla="*/ 838 h 1111"/>
                  <a:gd name="T58" fmla="*/ 305 w 573"/>
                  <a:gd name="T59" fmla="*/ 926 h 1111"/>
                  <a:gd name="T60" fmla="*/ 305 w 573"/>
                  <a:gd name="T61" fmla="*/ 1004 h 1111"/>
                  <a:gd name="T62" fmla="*/ 305 w 573"/>
                  <a:gd name="T63" fmla="*/ 1066 h 1111"/>
                  <a:gd name="T64" fmla="*/ 306 w 573"/>
                  <a:gd name="T65" fmla="*/ 1073 h 1111"/>
                  <a:gd name="T66" fmla="*/ 315 w 573"/>
                  <a:gd name="T67" fmla="*/ 1088 h 1111"/>
                  <a:gd name="T68" fmla="*/ 335 w 573"/>
                  <a:gd name="T69" fmla="*/ 1103 h 1111"/>
                  <a:gd name="T70" fmla="*/ 372 w 573"/>
                  <a:gd name="T71" fmla="*/ 1111 h 1111"/>
                  <a:gd name="T72" fmla="*/ 408 w 573"/>
                  <a:gd name="T73" fmla="*/ 1103 h 1111"/>
                  <a:gd name="T74" fmla="*/ 429 w 573"/>
                  <a:gd name="T75" fmla="*/ 1089 h 1111"/>
                  <a:gd name="T76" fmla="*/ 437 w 573"/>
                  <a:gd name="T77" fmla="*/ 1073 h 1111"/>
                  <a:gd name="T78" fmla="*/ 438 w 573"/>
                  <a:gd name="T79" fmla="*/ 1067 h 1111"/>
                  <a:gd name="T80" fmla="*/ 466 w 573"/>
                  <a:gd name="T81" fmla="*/ 166 h 1111"/>
                  <a:gd name="T82" fmla="*/ 468 w 573"/>
                  <a:gd name="T83" fmla="*/ 503 h 1111"/>
                  <a:gd name="T84" fmla="*/ 472 w 573"/>
                  <a:gd name="T85" fmla="*/ 517 h 1111"/>
                  <a:gd name="T86" fmla="*/ 483 w 573"/>
                  <a:gd name="T87" fmla="*/ 537 h 1111"/>
                  <a:gd name="T88" fmla="*/ 505 w 573"/>
                  <a:gd name="T89" fmla="*/ 551 h 1111"/>
                  <a:gd name="T90" fmla="*/ 536 w 573"/>
                  <a:gd name="T91" fmla="*/ 551 h 1111"/>
                  <a:gd name="T92" fmla="*/ 557 w 573"/>
                  <a:gd name="T93" fmla="*/ 537 h 1111"/>
                  <a:gd name="T94" fmla="*/ 570 w 573"/>
                  <a:gd name="T95" fmla="*/ 517 h 1111"/>
                  <a:gd name="T96" fmla="*/ 573 w 573"/>
                  <a:gd name="T97" fmla="*/ 508 h 1111"/>
                  <a:gd name="T98" fmla="*/ 572 w 573"/>
                  <a:gd name="T99" fmla="*/ 68 h 1111"/>
                  <a:gd name="T100" fmla="*/ 546 w 573"/>
                  <a:gd name="T101" fmla="*/ 28 h 1111"/>
                  <a:gd name="T102" fmla="*/ 506 w 573"/>
                  <a:gd name="T103" fmla="*/ 4 h 1111"/>
                  <a:gd name="T104" fmla="*/ 94 w 573"/>
                  <a:gd name="T105" fmla="*/ 0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dist="91581" dir="3378596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0">
                    <a:solidFill>
                      <a:srgbClr val="F7F161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362040D-7DD4-4E69-9442-F72A06FFB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917" y="3137248"/>
            <a:ext cx="724900" cy="759553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B4EFA0A-6E90-4586-AB04-842CF3DE9669}"/>
              </a:ext>
            </a:extLst>
          </p:cNvPr>
          <p:cNvSpPr/>
          <p:nvPr/>
        </p:nvSpPr>
        <p:spPr>
          <a:xfrm>
            <a:off x="448888" y="387268"/>
            <a:ext cx="5647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МП «Развитие культуры Гайского округа» – 196,30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 </a:t>
            </a:r>
          </a:p>
        </p:txBody>
      </p:sp>
      <p:sp>
        <p:nvSpPr>
          <p:cNvPr id="21" name="Text Box 28">
            <a:extLst>
              <a:ext uri="{FF2B5EF4-FFF2-40B4-BE49-F238E27FC236}">
                <a16:creationId xmlns:a16="http://schemas.microsoft.com/office/drawing/2014/main" id="{CE95F3A4-E879-453E-A0CF-F7A14FEB581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712185" y="2579094"/>
            <a:ext cx="301324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жителей в процесс выбора и реализации инициативных проектов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52,97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B80D9DC1-68C0-4DE6-A868-E1ED89E4B2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842527"/>
              </p:ext>
            </p:extLst>
          </p:nvPr>
        </p:nvGraphicFramePr>
        <p:xfrm>
          <a:off x="6195117" y="723207"/>
          <a:ext cx="5708708" cy="5802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58747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1C9ED-CBE7-46BC-9F53-148036DCE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587" y="273587"/>
            <a:ext cx="10364845" cy="77809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93EBF3F-02D8-4C8F-A7BB-07C5E40AEA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0055883"/>
              </p:ext>
            </p:extLst>
          </p:nvPr>
        </p:nvGraphicFramePr>
        <p:xfrm>
          <a:off x="565264" y="1159816"/>
          <a:ext cx="11346873" cy="5060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FABBB2-5D24-4C8B-A920-12748AD757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084" y="5169704"/>
            <a:ext cx="2162208" cy="5284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ADC72AE-63E6-4F52-9970-EC981FB0E5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041" y="1919649"/>
            <a:ext cx="1270549" cy="78774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F0E96DC-73F0-453B-818C-F4DA47BF73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20400" y="2635515"/>
            <a:ext cx="1160740" cy="11724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F30A7E-5FF5-BD37-244E-6883B3E571D9}"/>
              </a:ext>
            </a:extLst>
          </p:cNvPr>
          <p:cNvSpPr txBox="1"/>
          <p:nvPr/>
        </p:nvSpPr>
        <p:spPr>
          <a:xfrm>
            <a:off x="9773901" y="790484"/>
            <a:ext cx="14484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  <a:endParaRPr lang="ru-RU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030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ADF121C-E1B1-4F8A-80AB-8ECB88E9CF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8ADF121C-E1B1-4F8A-80AB-8ECB88E9CF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F5ED2C7-AB87-4AAA-9AD8-12C25D66D5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2000"/>
                                        <p:tgtEl>
                                          <p:spTgt spid="3">
                                            <p:graphicEl>
                                              <a:dgm id="{1F5ED2C7-AB87-4AAA-9AD8-12C25D66D5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7FF1209-058D-450D-A457-9BB51EB1EE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87FF1209-058D-450D-A457-9BB51EB1EE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9B30AD-CB13-4475-BE85-DC9F09E70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3">
                                            <p:graphicEl>
                                              <a:dgm id="{9C9B30AD-CB13-4475-BE85-DC9F09E705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03BE38-A8B9-4832-B552-4A6E2A9A2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3">
                                            <p:graphicEl>
                                              <a:dgm id="{1A03BE38-A8B9-4832-B552-4A6E2A9A23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34CD2F4-1D1D-4E4B-A7AC-46F7E5E344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6" dur="2000"/>
                                        <p:tgtEl>
                                          <p:spTgt spid="3">
                                            <p:graphicEl>
                                              <a:dgm id="{934CD2F4-1D1D-4E4B-A7AC-46F7E5E344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07F54A8-5785-4FBB-BB20-7DF8BE17D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2000"/>
                                        <p:tgtEl>
                                          <p:spTgt spid="3">
                                            <p:graphicEl>
                                              <a:dgm id="{207F54A8-5785-4FBB-BB20-7DF8BE17D8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AC9CAFC-6764-49D6-BC37-530769C893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DAC9CAFC-6764-49D6-BC37-530769C893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58FEF61-71AD-4224-BA6C-5DABCB46D8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258FEF61-71AD-4224-BA6C-5DABCB46D8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FB464C44-0FF1-9672-8914-2E552A21B983}"/>
              </a:ext>
            </a:extLst>
          </p:cNvPr>
          <p:cNvSpPr/>
          <p:nvPr/>
        </p:nvSpPr>
        <p:spPr>
          <a:xfrm>
            <a:off x="3509882" y="3504988"/>
            <a:ext cx="7871173" cy="2175992"/>
          </a:xfrm>
          <a:prstGeom prst="wedgeRoundRectCallout">
            <a:avLst>
              <a:gd name="adj1" fmla="val -25604"/>
              <a:gd name="adj2" fmla="val -72698"/>
              <a:gd name="adj3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D2A64-3EB7-4C1A-AFE5-F9997E8D5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35234"/>
            <a:ext cx="9744023" cy="61605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150,88</a:t>
            </a:r>
            <a:r>
              <a:rPr lang="ru-RU" sz="40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  <a:endParaRPr lang="ru-RU" sz="4000" b="1" dirty="0">
              <a:solidFill>
                <a:schemeClr val="tx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ED46251-096E-4EFB-AE5F-BAC89EFB84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2964880"/>
              </p:ext>
            </p:extLst>
          </p:nvPr>
        </p:nvGraphicFramePr>
        <p:xfrm>
          <a:off x="832654" y="730857"/>
          <a:ext cx="11034387" cy="2464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0C8CEEBF-1FB8-47B5-8BC5-408B2D00385C}"/>
              </a:ext>
            </a:extLst>
          </p:cNvPr>
          <p:cNvSpPr txBox="1">
            <a:spLocks/>
          </p:cNvSpPr>
          <p:nvPr/>
        </p:nvSpPr>
        <p:spPr>
          <a:xfrm>
            <a:off x="11446893" y="6385902"/>
            <a:ext cx="294460" cy="18736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EC71654-96A5-4280-94F3-931C61A9F92C}" type="slidenum">
              <a:rPr lang="ru-RU" smtClean="0"/>
              <a:pPr/>
              <a:t>40</a:t>
            </a:fld>
            <a:endParaRPr lang="ru-RU" dirty="0"/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4E800524-2940-4FA2-8553-5D86DFF4FA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064833"/>
              </p:ext>
            </p:extLst>
          </p:nvPr>
        </p:nvGraphicFramePr>
        <p:xfrm>
          <a:off x="740680" y="3504988"/>
          <a:ext cx="2632706" cy="1528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FB30B43E-21DE-4486-B502-7A4A8F7A606C}"/>
              </a:ext>
            </a:extLst>
          </p:cNvPr>
          <p:cNvSpPr/>
          <p:nvPr/>
        </p:nvSpPr>
        <p:spPr>
          <a:xfrm>
            <a:off x="3480304" y="2267683"/>
            <a:ext cx="1385591" cy="1162213"/>
          </a:xfrm>
          <a:prstGeom prst="ellipse">
            <a:avLst/>
          </a:prstGeom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5"/>
                </a:ext>
              </a:extLst>
            </a:blip>
            <a:srcRect/>
            <a:stretch>
              <a:fillRect l="-18000" r="-18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6956445-D8D4-4349-A3B7-790F9D565ACC}"/>
              </a:ext>
            </a:extLst>
          </p:cNvPr>
          <p:cNvSpPr/>
          <p:nvPr/>
        </p:nvSpPr>
        <p:spPr>
          <a:xfrm>
            <a:off x="6775091" y="2146194"/>
            <a:ext cx="1476907" cy="1282806"/>
          </a:xfrm>
          <a:prstGeom prst="ellipse">
            <a:avLst/>
          </a:prstGeom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4">
              <a:tint val="50000"/>
              <a:hueOff val="-6088360"/>
              <a:satOff val="-231"/>
              <a:lumOff val="-113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DB92B179-2A0D-476A-9DDB-DCB6849B1F7B}"/>
              </a:ext>
            </a:extLst>
          </p:cNvPr>
          <p:cNvSpPr/>
          <p:nvPr/>
        </p:nvSpPr>
        <p:spPr>
          <a:xfrm>
            <a:off x="10606278" y="2267683"/>
            <a:ext cx="1476907" cy="1162213"/>
          </a:xfrm>
          <a:prstGeom prst="ellipse">
            <a:avLst/>
          </a:prstGeom>
          <a:blipFill>
            <a:blip r:embed="rId17"/>
            <a:srcRect/>
            <a:stretch>
              <a:fillRect l="-6000" r="-6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4">
              <a:tint val="50000"/>
              <a:hueOff val="-12176720"/>
              <a:satOff val="-463"/>
              <a:lumOff val="-226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4" name="Google Shape;693;p17">
            <a:extLst>
              <a:ext uri="{FF2B5EF4-FFF2-40B4-BE49-F238E27FC236}">
                <a16:creationId xmlns:a16="http://schemas.microsoft.com/office/drawing/2014/main" id="{CCED0A57-0B21-4E31-92E5-5D260C25AB9B}"/>
              </a:ext>
            </a:extLst>
          </p:cNvPr>
          <p:cNvGrpSpPr/>
          <p:nvPr/>
        </p:nvGrpSpPr>
        <p:grpSpPr>
          <a:xfrm>
            <a:off x="441954" y="4555449"/>
            <a:ext cx="1615079" cy="1643039"/>
            <a:chOff x="6863653" y="1652060"/>
            <a:chExt cx="4827759" cy="4901168"/>
          </a:xfrm>
        </p:grpSpPr>
        <p:sp>
          <p:nvSpPr>
            <p:cNvPr id="16" name="Google Shape;694;p17">
              <a:extLst>
                <a:ext uri="{FF2B5EF4-FFF2-40B4-BE49-F238E27FC236}">
                  <a16:creationId xmlns:a16="http://schemas.microsoft.com/office/drawing/2014/main" id="{2AC79BA1-DABF-45A1-AA88-848DCBE227AB}"/>
                </a:ext>
              </a:extLst>
            </p:cNvPr>
            <p:cNvSpPr/>
            <p:nvPr/>
          </p:nvSpPr>
          <p:spPr>
            <a:xfrm>
              <a:off x="7799883" y="2476176"/>
              <a:ext cx="3490428" cy="4077052"/>
            </a:xfrm>
            <a:custGeom>
              <a:avLst/>
              <a:gdLst/>
              <a:ahLst/>
              <a:cxnLst/>
              <a:rect l="l" t="t" r="r" b="b"/>
              <a:pathLst>
                <a:path w="997497" h="1165144" extrusionOk="0">
                  <a:moveTo>
                    <a:pt x="243381" y="32849"/>
                  </a:moveTo>
                  <a:cubicBezTo>
                    <a:pt x="215440" y="44584"/>
                    <a:pt x="107308" y="89569"/>
                    <a:pt x="46955" y="206084"/>
                  </a:cubicBezTo>
                  <a:cubicBezTo>
                    <a:pt x="34102" y="230951"/>
                    <a:pt x="-26250" y="347466"/>
                    <a:pt x="18176" y="450289"/>
                  </a:cubicBezTo>
                  <a:cubicBezTo>
                    <a:pt x="77132" y="586642"/>
                    <a:pt x="256514" y="553392"/>
                    <a:pt x="338940" y="681642"/>
                  </a:cubicBezTo>
                  <a:cubicBezTo>
                    <a:pt x="409631" y="792009"/>
                    <a:pt x="262940" y="900420"/>
                    <a:pt x="326087" y="1031744"/>
                  </a:cubicBezTo>
                  <a:cubicBezTo>
                    <a:pt x="359058" y="1100199"/>
                    <a:pt x="435057" y="1157479"/>
                    <a:pt x="505190" y="1162788"/>
                  </a:cubicBezTo>
                  <a:cubicBezTo>
                    <a:pt x="724527" y="1179273"/>
                    <a:pt x="1118497" y="706789"/>
                    <a:pt x="958395" y="336010"/>
                  </a:cubicBezTo>
                  <a:cubicBezTo>
                    <a:pt x="841601" y="66658"/>
                    <a:pt x="469425" y="-61313"/>
                    <a:pt x="243381" y="32849"/>
                  </a:cubicBezTo>
                  <a:close/>
                </a:path>
              </a:pathLst>
            </a:custGeom>
            <a:solidFill>
              <a:srgbClr val="59BCAB"/>
            </a:solidFill>
            <a:ln>
              <a:noFill/>
            </a:ln>
          </p:spPr>
          <p:txBody>
            <a:bodyPr spcFirstLastPara="1" wrap="square" lIns="91426" tIns="45700" rIns="91426" bIns="45700" anchor="ctr" anchorCtr="0">
              <a:noAutofit/>
            </a:bodyPr>
            <a:lstStyle/>
            <a:p>
              <a:endParaRPr sz="18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" name="Google Shape;695;p17">
              <a:extLst>
                <a:ext uri="{FF2B5EF4-FFF2-40B4-BE49-F238E27FC236}">
                  <a16:creationId xmlns:a16="http://schemas.microsoft.com/office/drawing/2014/main" id="{1D83B58F-1930-4124-BF42-C4970409D663}"/>
                </a:ext>
              </a:extLst>
            </p:cNvPr>
            <p:cNvGrpSpPr/>
            <p:nvPr/>
          </p:nvGrpSpPr>
          <p:grpSpPr>
            <a:xfrm>
              <a:off x="6863653" y="1652060"/>
              <a:ext cx="4827759" cy="4430253"/>
              <a:chOff x="3923362" y="1769369"/>
              <a:chExt cx="1379682" cy="1266082"/>
            </a:xfrm>
          </p:grpSpPr>
          <p:sp>
            <p:nvSpPr>
              <p:cNvPr id="18" name="Google Shape;696;p17">
                <a:extLst>
                  <a:ext uri="{FF2B5EF4-FFF2-40B4-BE49-F238E27FC236}">
                    <a16:creationId xmlns:a16="http://schemas.microsoft.com/office/drawing/2014/main" id="{68617B4C-CA1B-4882-ACFF-788CE51FB4C5}"/>
                  </a:ext>
                </a:extLst>
              </p:cNvPr>
              <p:cNvSpPr/>
              <p:nvPr/>
            </p:nvSpPr>
            <p:spPr>
              <a:xfrm>
                <a:off x="4171175" y="2102218"/>
                <a:ext cx="726469" cy="933233"/>
              </a:xfrm>
              <a:custGeom>
                <a:avLst/>
                <a:gdLst/>
                <a:ahLst/>
                <a:cxnLst/>
                <a:rect l="l" t="t" r="r" b="b"/>
                <a:pathLst>
                  <a:path w="726468" h="933233" extrusionOk="0">
                    <a:moveTo>
                      <a:pt x="710183" y="153316"/>
                    </a:moveTo>
                    <a:lnTo>
                      <a:pt x="306434" y="3552"/>
                    </a:lnTo>
                    <a:cubicBezTo>
                      <a:pt x="294140" y="-918"/>
                      <a:pt x="280728" y="5229"/>
                      <a:pt x="276257" y="17523"/>
                    </a:cubicBezTo>
                    <a:lnTo>
                      <a:pt x="3552" y="751536"/>
                    </a:lnTo>
                    <a:cubicBezTo>
                      <a:pt x="-918" y="763830"/>
                      <a:pt x="5229" y="777242"/>
                      <a:pt x="17523" y="781712"/>
                    </a:cubicBezTo>
                    <a:lnTo>
                      <a:pt x="421272" y="931477"/>
                    </a:lnTo>
                    <a:cubicBezTo>
                      <a:pt x="433566" y="935947"/>
                      <a:pt x="446978" y="929800"/>
                      <a:pt x="451448" y="917506"/>
                    </a:cubicBezTo>
                    <a:lnTo>
                      <a:pt x="724153" y="183213"/>
                    </a:lnTo>
                    <a:cubicBezTo>
                      <a:pt x="728624" y="171199"/>
                      <a:pt x="722477" y="157787"/>
                      <a:pt x="710183" y="153316"/>
                    </a:cubicBezTo>
                    <a:close/>
                  </a:path>
                </a:pathLst>
              </a:custGeom>
              <a:solidFill>
                <a:srgbClr val="2D548D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697;p17">
                <a:extLst>
                  <a:ext uri="{FF2B5EF4-FFF2-40B4-BE49-F238E27FC236}">
                    <a16:creationId xmlns:a16="http://schemas.microsoft.com/office/drawing/2014/main" id="{652ED660-AE14-4036-959F-2EEF05E8C597}"/>
                  </a:ext>
                </a:extLst>
              </p:cNvPr>
              <p:cNvSpPr/>
              <p:nvPr/>
            </p:nvSpPr>
            <p:spPr>
              <a:xfrm>
                <a:off x="4226684" y="1913077"/>
                <a:ext cx="667793" cy="712498"/>
              </a:xfrm>
              <a:custGeom>
                <a:avLst/>
                <a:gdLst/>
                <a:ahLst/>
                <a:cxnLst/>
                <a:rect l="l" t="t" r="r" b="b"/>
                <a:pathLst>
                  <a:path w="667792" h="712498" extrusionOk="0">
                    <a:moveTo>
                      <a:pt x="412704" y="712539"/>
                    </a:moveTo>
                    <a:cubicBezTo>
                      <a:pt x="402645" y="712539"/>
                      <a:pt x="392307" y="712259"/>
                      <a:pt x="381690" y="711700"/>
                    </a:cubicBezTo>
                    <a:cubicBezTo>
                      <a:pt x="224940" y="703039"/>
                      <a:pt x="96970" y="633186"/>
                      <a:pt x="39411" y="525054"/>
                    </a:cubicBezTo>
                    <a:cubicBezTo>
                      <a:pt x="-52515" y="352378"/>
                      <a:pt x="37734" y="111805"/>
                      <a:pt x="176043" y="36084"/>
                    </a:cubicBezTo>
                    <a:cubicBezTo>
                      <a:pt x="245896" y="-2474"/>
                      <a:pt x="306528" y="-1357"/>
                      <a:pt x="345087" y="6467"/>
                    </a:cubicBezTo>
                    <a:cubicBezTo>
                      <a:pt x="411028" y="19599"/>
                      <a:pt x="459645" y="50055"/>
                      <a:pt x="481998" y="91967"/>
                    </a:cubicBezTo>
                    <a:cubicBezTo>
                      <a:pt x="506028" y="136952"/>
                      <a:pt x="493175" y="179143"/>
                      <a:pt x="479483" y="223569"/>
                    </a:cubicBezTo>
                    <a:cubicBezTo>
                      <a:pt x="467189" y="263525"/>
                      <a:pt x="454616" y="304598"/>
                      <a:pt x="469704" y="349025"/>
                    </a:cubicBezTo>
                    <a:cubicBezTo>
                      <a:pt x="483116" y="388701"/>
                      <a:pt x="518042" y="400995"/>
                      <a:pt x="555204" y="414128"/>
                    </a:cubicBezTo>
                    <a:cubicBezTo>
                      <a:pt x="592924" y="427539"/>
                      <a:pt x="632042" y="441231"/>
                      <a:pt x="652998" y="484539"/>
                    </a:cubicBezTo>
                    <a:cubicBezTo>
                      <a:pt x="675071" y="530363"/>
                      <a:pt x="672277" y="592951"/>
                      <a:pt x="646851" y="630671"/>
                    </a:cubicBezTo>
                    <a:cubicBezTo>
                      <a:pt x="612204" y="680965"/>
                      <a:pt x="520557" y="712539"/>
                      <a:pt x="412704" y="712539"/>
                    </a:cubicBezTo>
                    <a:close/>
                    <a:moveTo>
                      <a:pt x="301499" y="5349"/>
                    </a:moveTo>
                    <a:cubicBezTo>
                      <a:pt x="267131" y="5349"/>
                      <a:pt x="224381" y="13173"/>
                      <a:pt x="177719" y="38878"/>
                    </a:cubicBezTo>
                    <a:lnTo>
                      <a:pt x="177719" y="38878"/>
                    </a:lnTo>
                    <a:cubicBezTo>
                      <a:pt x="40808" y="114040"/>
                      <a:pt x="-48604" y="352657"/>
                      <a:pt x="42484" y="523657"/>
                    </a:cubicBezTo>
                    <a:cubicBezTo>
                      <a:pt x="99484" y="630951"/>
                      <a:pt x="226616" y="699965"/>
                      <a:pt x="382248" y="708627"/>
                    </a:cubicBezTo>
                    <a:cubicBezTo>
                      <a:pt x="501836" y="715333"/>
                      <a:pt x="607174" y="683201"/>
                      <a:pt x="644336" y="628995"/>
                    </a:cubicBezTo>
                    <a:cubicBezTo>
                      <a:pt x="669204" y="592392"/>
                      <a:pt x="671998" y="530922"/>
                      <a:pt x="650204" y="486216"/>
                    </a:cubicBezTo>
                    <a:cubicBezTo>
                      <a:pt x="629807" y="444025"/>
                      <a:pt x="591527" y="430613"/>
                      <a:pt x="554366" y="417481"/>
                    </a:cubicBezTo>
                    <a:cubicBezTo>
                      <a:pt x="516645" y="404069"/>
                      <a:pt x="480881" y="391495"/>
                      <a:pt x="466910" y="350422"/>
                    </a:cubicBezTo>
                    <a:cubicBezTo>
                      <a:pt x="451542" y="304878"/>
                      <a:pt x="464395" y="263246"/>
                      <a:pt x="476689" y="222731"/>
                    </a:cubicBezTo>
                    <a:cubicBezTo>
                      <a:pt x="490101" y="178863"/>
                      <a:pt x="502954" y="137231"/>
                      <a:pt x="479483" y="93364"/>
                    </a:cubicBezTo>
                    <a:cubicBezTo>
                      <a:pt x="457689" y="52290"/>
                      <a:pt x="409631" y="22393"/>
                      <a:pt x="344807" y="9540"/>
                    </a:cubicBezTo>
                    <a:cubicBezTo>
                      <a:pt x="332234" y="7026"/>
                      <a:pt x="317704" y="5349"/>
                      <a:pt x="301499" y="5349"/>
                    </a:cubicBezTo>
                    <a:close/>
                    <a:moveTo>
                      <a:pt x="176881" y="37481"/>
                    </a:moveTo>
                    <a:lnTo>
                      <a:pt x="176881" y="37481"/>
                    </a:lnTo>
                    <a:lnTo>
                      <a:pt x="176881" y="37481"/>
                    </a:lnTo>
                    <a:close/>
                  </a:path>
                </a:pathLst>
              </a:custGeom>
              <a:solidFill>
                <a:srgbClr val="276258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698;p17">
                <a:extLst>
                  <a:ext uri="{FF2B5EF4-FFF2-40B4-BE49-F238E27FC236}">
                    <a16:creationId xmlns:a16="http://schemas.microsoft.com/office/drawing/2014/main" id="{B0ADAD1E-1EE0-40E6-8FDB-FB7355F0DEAD}"/>
                  </a:ext>
                </a:extLst>
              </p:cNvPr>
              <p:cNvSpPr/>
              <p:nvPr/>
            </p:nvSpPr>
            <p:spPr>
              <a:xfrm>
                <a:off x="4284675" y="2149639"/>
                <a:ext cx="500146" cy="396764"/>
              </a:xfrm>
              <a:custGeom>
                <a:avLst/>
                <a:gdLst/>
                <a:ahLst/>
                <a:cxnLst/>
                <a:rect l="l" t="t" r="r" b="b"/>
                <a:pathLst>
                  <a:path w="500145" h="396763" extrusionOk="0">
                    <a:moveTo>
                      <a:pt x="498889" y="63566"/>
                    </a:moveTo>
                    <a:lnTo>
                      <a:pt x="454183" y="93463"/>
                    </a:lnTo>
                    <a:lnTo>
                      <a:pt x="63845" y="355551"/>
                    </a:lnTo>
                    <a:lnTo>
                      <a:pt x="2096" y="397183"/>
                    </a:lnTo>
                    <a:lnTo>
                      <a:pt x="87037" y="167786"/>
                    </a:lnTo>
                    <a:lnTo>
                      <a:pt x="149066" y="126154"/>
                    </a:lnTo>
                    <a:lnTo>
                      <a:pt x="289051" y="31993"/>
                    </a:lnTo>
                    <a:lnTo>
                      <a:pt x="333757" y="2096"/>
                    </a:lnTo>
                    <a:close/>
                  </a:path>
                </a:pathLst>
              </a:custGeom>
              <a:solidFill>
                <a:srgbClr val="EEEDF3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699;p17">
                <a:extLst>
                  <a:ext uri="{FF2B5EF4-FFF2-40B4-BE49-F238E27FC236}">
                    <a16:creationId xmlns:a16="http://schemas.microsoft.com/office/drawing/2014/main" id="{AC70B3CC-6B04-450C-A216-4930BE0AE6D7}"/>
                  </a:ext>
                </a:extLst>
              </p:cNvPr>
              <p:cNvSpPr/>
              <p:nvPr/>
            </p:nvSpPr>
            <p:spPr>
              <a:xfrm>
                <a:off x="4238573" y="2222286"/>
                <a:ext cx="634263" cy="449852"/>
              </a:xfrm>
              <a:custGeom>
                <a:avLst/>
                <a:gdLst/>
                <a:ahLst/>
                <a:cxnLst/>
                <a:rect l="l" t="t" r="r" b="b"/>
                <a:pathLst>
                  <a:path w="634263" h="449851" extrusionOk="0">
                    <a:moveTo>
                      <a:pt x="633844" y="23890"/>
                    </a:moveTo>
                    <a:lnTo>
                      <a:pt x="589138" y="53787"/>
                    </a:lnTo>
                    <a:lnTo>
                      <a:pt x="64125" y="406403"/>
                    </a:lnTo>
                    <a:lnTo>
                      <a:pt x="64125" y="406403"/>
                    </a:lnTo>
                    <a:lnTo>
                      <a:pt x="2096" y="447756"/>
                    </a:lnTo>
                    <a:lnTo>
                      <a:pt x="32272" y="367007"/>
                    </a:lnTo>
                    <a:lnTo>
                      <a:pt x="32272" y="367007"/>
                    </a:lnTo>
                    <a:lnTo>
                      <a:pt x="94022" y="325654"/>
                    </a:lnTo>
                    <a:lnTo>
                      <a:pt x="94022" y="325374"/>
                    </a:lnTo>
                    <a:lnTo>
                      <a:pt x="531021" y="32272"/>
                    </a:lnTo>
                    <a:lnTo>
                      <a:pt x="575727" y="2096"/>
                    </a:lnTo>
                    <a:close/>
                  </a:path>
                </a:pathLst>
              </a:custGeom>
              <a:solidFill>
                <a:srgbClr val="EEEDF3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700;p17">
                <a:extLst>
                  <a:ext uri="{FF2B5EF4-FFF2-40B4-BE49-F238E27FC236}">
                    <a16:creationId xmlns:a16="http://schemas.microsoft.com/office/drawing/2014/main" id="{6FDD2525-C472-4292-B864-3245E4621183}"/>
                  </a:ext>
                </a:extLst>
              </p:cNvPr>
              <p:cNvSpPr/>
              <p:nvPr/>
            </p:nvSpPr>
            <p:spPr>
              <a:xfrm>
                <a:off x="4171158" y="2096212"/>
                <a:ext cx="726469" cy="933233"/>
              </a:xfrm>
              <a:custGeom>
                <a:avLst/>
                <a:gdLst/>
                <a:ahLst/>
                <a:cxnLst/>
                <a:rect l="l" t="t" r="r" b="b"/>
                <a:pathLst>
                  <a:path w="726468" h="933233" extrusionOk="0">
                    <a:moveTo>
                      <a:pt x="710200" y="153316"/>
                    </a:moveTo>
                    <a:lnTo>
                      <a:pt x="701258" y="149964"/>
                    </a:lnTo>
                    <a:lnTo>
                      <a:pt x="643141" y="128449"/>
                    </a:lnTo>
                    <a:lnTo>
                      <a:pt x="612406" y="116993"/>
                    </a:lnTo>
                    <a:lnTo>
                      <a:pt x="447274" y="55802"/>
                    </a:lnTo>
                    <a:lnTo>
                      <a:pt x="306450" y="3552"/>
                    </a:lnTo>
                    <a:cubicBezTo>
                      <a:pt x="294436" y="-918"/>
                      <a:pt x="280745" y="5229"/>
                      <a:pt x="276274" y="17523"/>
                    </a:cubicBezTo>
                    <a:lnTo>
                      <a:pt x="200554" y="221493"/>
                    </a:lnTo>
                    <a:lnTo>
                      <a:pt x="115333" y="450889"/>
                    </a:lnTo>
                    <a:lnTo>
                      <a:pt x="99407" y="493639"/>
                    </a:lnTo>
                    <a:lnTo>
                      <a:pt x="99407" y="493639"/>
                    </a:lnTo>
                    <a:lnTo>
                      <a:pt x="69510" y="574389"/>
                    </a:lnTo>
                    <a:lnTo>
                      <a:pt x="3569" y="752095"/>
                    </a:lnTo>
                    <a:cubicBezTo>
                      <a:pt x="2731" y="754330"/>
                      <a:pt x="2451" y="756565"/>
                      <a:pt x="2172" y="758800"/>
                    </a:cubicBezTo>
                    <a:cubicBezTo>
                      <a:pt x="1333" y="768859"/>
                      <a:pt x="7480" y="778639"/>
                      <a:pt x="17539" y="782271"/>
                    </a:cubicBezTo>
                    <a:lnTo>
                      <a:pt x="92422" y="810212"/>
                    </a:lnTo>
                    <a:lnTo>
                      <a:pt x="148863" y="831168"/>
                    </a:lnTo>
                    <a:lnTo>
                      <a:pt x="298068" y="886491"/>
                    </a:lnTo>
                    <a:lnTo>
                      <a:pt x="352553" y="906609"/>
                    </a:lnTo>
                    <a:lnTo>
                      <a:pt x="421288" y="932035"/>
                    </a:lnTo>
                    <a:cubicBezTo>
                      <a:pt x="433303" y="936506"/>
                      <a:pt x="446994" y="930359"/>
                      <a:pt x="451465" y="918344"/>
                    </a:cubicBezTo>
                    <a:lnTo>
                      <a:pt x="719141" y="197463"/>
                    </a:lnTo>
                    <a:lnTo>
                      <a:pt x="724170" y="184052"/>
                    </a:lnTo>
                    <a:cubicBezTo>
                      <a:pt x="728641" y="171199"/>
                      <a:pt x="722494" y="157787"/>
                      <a:pt x="710200" y="153316"/>
                    </a:cubicBezTo>
                    <a:close/>
                    <a:moveTo>
                      <a:pt x="671920" y="198860"/>
                    </a:moveTo>
                    <a:lnTo>
                      <a:pt x="666332" y="214228"/>
                    </a:lnTo>
                    <a:lnTo>
                      <a:pt x="435818" y="835359"/>
                    </a:lnTo>
                    <a:cubicBezTo>
                      <a:pt x="433303" y="841786"/>
                      <a:pt x="426038" y="845418"/>
                      <a:pt x="419333" y="842903"/>
                    </a:cubicBezTo>
                    <a:lnTo>
                      <a:pt x="368759" y="824183"/>
                    </a:lnTo>
                    <a:lnTo>
                      <a:pt x="307568" y="801550"/>
                    </a:lnTo>
                    <a:lnTo>
                      <a:pt x="181274" y="754609"/>
                    </a:lnTo>
                    <a:lnTo>
                      <a:pt x="123436" y="733095"/>
                    </a:lnTo>
                    <a:lnTo>
                      <a:pt x="77333" y="716051"/>
                    </a:lnTo>
                    <a:cubicBezTo>
                      <a:pt x="72304" y="714095"/>
                      <a:pt x="69230" y="709624"/>
                      <a:pt x="69230" y="704595"/>
                    </a:cubicBezTo>
                    <a:cubicBezTo>
                      <a:pt x="69230" y="702918"/>
                      <a:pt x="69230" y="701242"/>
                      <a:pt x="70069" y="699565"/>
                    </a:cubicBezTo>
                    <a:lnTo>
                      <a:pt x="132098" y="532757"/>
                    </a:lnTo>
                    <a:lnTo>
                      <a:pt x="132098" y="532757"/>
                    </a:lnTo>
                    <a:lnTo>
                      <a:pt x="161995" y="452007"/>
                    </a:lnTo>
                    <a:lnTo>
                      <a:pt x="161995" y="452007"/>
                    </a:lnTo>
                    <a:lnTo>
                      <a:pt x="177921" y="409257"/>
                    </a:lnTo>
                    <a:lnTo>
                      <a:pt x="263142" y="179861"/>
                    </a:lnTo>
                    <a:lnTo>
                      <a:pt x="306450" y="63346"/>
                    </a:lnTo>
                    <a:cubicBezTo>
                      <a:pt x="308965" y="56920"/>
                      <a:pt x="316230" y="53287"/>
                      <a:pt x="322656" y="55802"/>
                    </a:cubicBezTo>
                    <a:lnTo>
                      <a:pt x="403127" y="85699"/>
                    </a:lnTo>
                    <a:lnTo>
                      <a:pt x="568259" y="146890"/>
                    </a:lnTo>
                    <a:lnTo>
                      <a:pt x="598994" y="158346"/>
                    </a:lnTo>
                    <a:lnTo>
                      <a:pt x="657111" y="179861"/>
                    </a:lnTo>
                    <a:lnTo>
                      <a:pt x="664656" y="182655"/>
                    </a:lnTo>
                    <a:cubicBezTo>
                      <a:pt x="671082" y="185169"/>
                      <a:pt x="674435" y="192434"/>
                      <a:pt x="671920" y="198860"/>
                    </a:cubicBezTo>
                    <a:close/>
                  </a:path>
                </a:pathLst>
              </a:custGeom>
              <a:solidFill>
                <a:srgbClr val="EEEDF3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701;p17">
                <a:extLst>
                  <a:ext uri="{FF2B5EF4-FFF2-40B4-BE49-F238E27FC236}">
                    <a16:creationId xmlns:a16="http://schemas.microsoft.com/office/drawing/2014/main" id="{1A9FAB14-2399-40AD-A632-01B62EE3597A}"/>
                  </a:ext>
                </a:extLst>
              </p:cNvPr>
              <p:cNvSpPr/>
              <p:nvPr/>
            </p:nvSpPr>
            <p:spPr>
              <a:xfrm>
                <a:off x="4362675" y="2877548"/>
                <a:ext cx="47500" cy="47500"/>
              </a:xfrm>
              <a:custGeom>
                <a:avLst/>
                <a:gdLst/>
                <a:ahLst/>
                <a:cxnLst/>
                <a:rect l="l" t="t" r="r" b="b"/>
                <a:pathLst>
                  <a:path w="47499" h="47499" extrusionOk="0">
                    <a:moveTo>
                      <a:pt x="16581" y="45081"/>
                    </a:moveTo>
                    <a:lnTo>
                      <a:pt x="16581" y="45081"/>
                    </a:lnTo>
                    <a:cubicBezTo>
                      <a:pt x="5125" y="40890"/>
                      <a:pt x="-742" y="28037"/>
                      <a:pt x="3449" y="16581"/>
                    </a:cubicBezTo>
                    <a:lnTo>
                      <a:pt x="3449" y="16581"/>
                    </a:lnTo>
                    <a:cubicBezTo>
                      <a:pt x="7640" y="5125"/>
                      <a:pt x="20493" y="-742"/>
                      <a:pt x="31949" y="3449"/>
                    </a:cubicBezTo>
                    <a:lnTo>
                      <a:pt x="31949" y="3449"/>
                    </a:lnTo>
                    <a:cubicBezTo>
                      <a:pt x="43405" y="7640"/>
                      <a:pt x="49272" y="20493"/>
                      <a:pt x="45081" y="31949"/>
                    </a:cubicBezTo>
                    <a:lnTo>
                      <a:pt x="45081" y="31949"/>
                    </a:lnTo>
                    <a:cubicBezTo>
                      <a:pt x="40611" y="43684"/>
                      <a:pt x="27758" y="49272"/>
                      <a:pt x="16581" y="45081"/>
                    </a:cubicBezTo>
                    <a:close/>
                  </a:path>
                </a:pathLst>
              </a:custGeom>
              <a:solidFill>
                <a:srgbClr val="C9C7D9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702;p17">
                <a:extLst>
                  <a:ext uri="{FF2B5EF4-FFF2-40B4-BE49-F238E27FC236}">
                    <a16:creationId xmlns:a16="http://schemas.microsoft.com/office/drawing/2014/main" id="{320435EA-4418-4AC8-8C3D-BA475A64B1DB}"/>
                  </a:ext>
                </a:extLst>
              </p:cNvPr>
              <p:cNvSpPr/>
              <p:nvPr/>
            </p:nvSpPr>
            <p:spPr>
              <a:xfrm>
                <a:off x="4065698" y="1813029"/>
                <a:ext cx="673381" cy="405146"/>
              </a:xfrm>
              <a:custGeom>
                <a:avLst/>
                <a:gdLst/>
                <a:ahLst/>
                <a:cxnLst/>
                <a:rect l="l" t="t" r="r" b="b"/>
                <a:pathLst>
                  <a:path w="673380" h="405146" extrusionOk="0">
                    <a:moveTo>
                      <a:pt x="583470" y="3412"/>
                    </a:moveTo>
                    <a:lnTo>
                      <a:pt x="19897" y="190059"/>
                    </a:lnTo>
                    <a:cubicBezTo>
                      <a:pt x="6206" y="194529"/>
                      <a:pt x="-1058" y="209338"/>
                      <a:pt x="3412" y="222750"/>
                    </a:cubicBezTo>
                    <a:lnTo>
                      <a:pt x="58177" y="387603"/>
                    </a:lnTo>
                    <a:cubicBezTo>
                      <a:pt x="62647" y="401294"/>
                      <a:pt x="77456" y="408558"/>
                      <a:pt x="90868" y="404088"/>
                    </a:cubicBezTo>
                    <a:lnTo>
                      <a:pt x="146471" y="385647"/>
                    </a:lnTo>
                    <a:lnTo>
                      <a:pt x="173574" y="376705"/>
                    </a:lnTo>
                    <a:cubicBezTo>
                      <a:pt x="180559" y="381176"/>
                      <a:pt x="197882" y="392911"/>
                      <a:pt x="204868" y="397102"/>
                    </a:cubicBezTo>
                    <a:cubicBezTo>
                      <a:pt x="211294" y="400735"/>
                      <a:pt x="219676" y="397941"/>
                      <a:pt x="222750" y="391235"/>
                    </a:cubicBezTo>
                    <a:cubicBezTo>
                      <a:pt x="226103" y="383691"/>
                      <a:pt x="233088" y="364132"/>
                      <a:pt x="235882" y="356308"/>
                    </a:cubicBezTo>
                    <a:lnTo>
                      <a:pt x="372794" y="310764"/>
                    </a:lnTo>
                    <a:lnTo>
                      <a:pt x="654440" y="217441"/>
                    </a:lnTo>
                    <a:cubicBezTo>
                      <a:pt x="668131" y="212971"/>
                      <a:pt x="675396" y="198162"/>
                      <a:pt x="670925" y="184750"/>
                    </a:cubicBezTo>
                    <a:lnTo>
                      <a:pt x="616161" y="19897"/>
                    </a:lnTo>
                    <a:cubicBezTo>
                      <a:pt x="611690" y="6206"/>
                      <a:pt x="597161" y="-1058"/>
                      <a:pt x="583470" y="3412"/>
                    </a:cubicBezTo>
                    <a:close/>
                  </a:path>
                </a:pathLst>
              </a:custGeom>
              <a:solidFill>
                <a:srgbClr val="3F3F3F">
                  <a:alpha val="9803"/>
                </a:srgbClr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703;p17">
                <a:extLst>
                  <a:ext uri="{FF2B5EF4-FFF2-40B4-BE49-F238E27FC236}">
                    <a16:creationId xmlns:a16="http://schemas.microsoft.com/office/drawing/2014/main" id="{4DA7B2B5-CBE0-44BA-AFEF-2865338AB78C}"/>
                  </a:ext>
                </a:extLst>
              </p:cNvPr>
              <p:cNvSpPr/>
              <p:nvPr/>
            </p:nvSpPr>
            <p:spPr>
              <a:xfrm>
                <a:off x="4023435" y="1769369"/>
                <a:ext cx="720881" cy="435881"/>
              </a:xfrm>
              <a:custGeom>
                <a:avLst/>
                <a:gdLst/>
                <a:ahLst/>
                <a:cxnLst/>
                <a:rect l="l" t="t" r="r" b="b"/>
                <a:pathLst>
                  <a:path w="720880" h="435881" extrusionOk="0">
                    <a:moveTo>
                      <a:pt x="625732" y="3484"/>
                    </a:moveTo>
                    <a:lnTo>
                      <a:pt x="21087" y="203822"/>
                    </a:lnTo>
                    <a:cubicBezTo>
                      <a:pt x="6557" y="208572"/>
                      <a:pt x="-1266" y="224498"/>
                      <a:pt x="3484" y="239027"/>
                    </a:cubicBezTo>
                    <a:lnTo>
                      <a:pt x="62160" y="415895"/>
                    </a:lnTo>
                    <a:cubicBezTo>
                      <a:pt x="66910" y="430424"/>
                      <a:pt x="82837" y="438248"/>
                      <a:pt x="97366" y="433498"/>
                    </a:cubicBezTo>
                    <a:lnTo>
                      <a:pt x="156881" y="413659"/>
                    </a:lnTo>
                    <a:lnTo>
                      <a:pt x="185939" y="404159"/>
                    </a:lnTo>
                    <a:cubicBezTo>
                      <a:pt x="193204" y="409189"/>
                      <a:pt x="211925" y="421483"/>
                      <a:pt x="219469" y="425953"/>
                    </a:cubicBezTo>
                    <a:cubicBezTo>
                      <a:pt x="226175" y="429865"/>
                      <a:pt x="235395" y="426792"/>
                      <a:pt x="238748" y="419527"/>
                    </a:cubicBezTo>
                    <a:cubicBezTo>
                      <a:pt x="242101" y="411424"/>
                      <a:pt x="249924" y="390189"/>
                      <a:pt x="252719" y="382086"/>
                    </a:cubicBezTo>
                    <a:lnTo>
                      <a:pt x="399689" y="333468"/>
                    </a:lnTo>
                    <a:lnTo>
                      <a:pt x="702012" y="233160"/>
                    </a:lnTo>
                    <a:cubicBezTo>
                      <a:pt x="716541" y="228410"/>
                      <a:pt x="724365" y="212483"/>
                      <a:pt x="719615" y="197954"/>
                    </a:cubicBezTo>
                    <a:lnTo>
                      <a:pt x="660938" y="21087"/>
                    </a:lnTo>
                    <a:cubicBezTo>
                      <a:pt x="656188" y="6557"/>
                      <a:pt x="640541" y="-1266"/>
                      <a:pt x="625732" y="3484"/>
                    </a:cubicBezTo>
                    <a:close/>
                  </a:path>
                </a:pathLst>
              </a:custGeom>
              <a:solidFill>
                <a:srgbClr val="6FC7DA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704;p17">
                <a:extLst>
                  <a:ext uri="{FF2B5EF4-FFF2-40B4-BE49-F238E27FC236}">
                    <a16:creationId xmlns:a16="http://schemas.microsoft.com/office/drawing/2014/main" id="{5EC9E999-B49B-4BCB-BCE4-62C388F94143}"/>
                  </a:ext>
                </a:extLst>
              </p:cNvPr>
              <p:cNvSpPr/>
              <p:nvPr/>
            </p:nvSpPr>
            <p:spPr>
              <a:xfrm>
                <a:off x="4130312" y="1992802"/>
                <a:ext cx="122941" cy="145294"/>
              </a:xfrm>
              <a:custGeom>
                <a:avLst/>
                <a:gdLst/>
                <a:ahLst/>
                <a:cxnLst/>
                <a:rect l="l" t="t" r="r" b="b"/>
                <a:pathLst>
                  <a:path w="122940" h="145293" extrusionOk="0">
                    <a:moveTo>
                      <a:pt x="67327" y="63373"/>
                    </a:moveTo>
                    <a:cubicBezTo>
                      <a:pt x="71518" y="56108"/>
                      <a:pt x="72636" y="47167"/>
                      <a:pt x="69842" y="38506"/>
                    </a:cubicBezTo>
                    <a:lnTo>
                      <a:pt x="65092" y="24256"/>
                    </a:lnTo>
                    <a:cubicBezTo>
                      <a:pt x="59783" y="8329"/>
                      <a:pt x="43018" y="-1450"/>
                      <a:pt x="26813" y="3300"/>
                    </a:cubicBezTo>
                    <a:cubicBezTo>
                      <a:pt x="10048" y="8329"/>
                      <a:pt x="1107" y="25932"/>
                      <a:pt x="6415" y="42417"/>
                    </a:cubicBezTo>
                    <a:lnTo>
                      <a:pt x="11445" y="58064"/>
                    </a:lnTo>
                    <a:cubicBezTo>
                      <a:pt x="14239" y="66726"/>
                      <a:pt x="20665" y="73153"/>
                      <a:pt x="28210" y="76505"/>
                    </a:cubicBezTo>
                    <a:cubicBezTo>
                      <a:pt x="10886" y="89638"/>
                      <a:pt x="827" y="110594"/>
                      <a:pt x="2224" y="132667"/>
                    </a:cubicBezTo>
                    <a:cubicBezTo>
                      <a:pt x="2783" y="141329"/>
                      <a:pt x="11445" y="146638"/>
                      <a:pt x="19548" y="144123"/>
                    </a:cubicBezTo>
                    <a:lnTo>
                      <a:pt x="113989" y="112829"/>
                    </a:lnTo>
                    <a:cubicBezTo>
                      <a:pt x="122092" y="110035"/>
                      <a:pt x="125724" y="100535"/>
                      <a:pt x="121253" y="93270"/>
                    </a:cubicBezTo>
                    <a:cubicBezTo>
                      <a:pt x="109518" y="74270"/>
                      <a:pt x="89121" y="63373"/>
                      <a:pt x="67327" y="633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705;p17">
                <a:extLst>
                  <a:ext uri="{FF2B5EF4-FFF2-40B4-BE49-F238E27FC236}">
                    <a16:creationId xmlns:a16="http://schemas.microsoft.com/office/drawing/2014/main" id="{1C282468-6164-4EC6-B1D1-AEDEF4090A98}"/>
                  </a:ext>
                </a:extLst>
              </p:cNvPr>
              <p:cNvSpPr/>
              <p:nvPr/>
            </p:nvSpPr>
            <p:spPr>
              <a:xfrm>
                <a:off x="4289672" y="1903871"/>
                <a:ext cx="181617" cy="156470"/>
              </a:xfrm>
              <a:custGeom>
                <a:avLst/>
                <a:gdLst/>
                <a:ahLst/>
                <a:cxnLst/>
                <a:rect l="l" t="t" r="r" b="b"/>
                <a:pathLst>
                  <a:path w="181617" h="156470" extrusionOk="0">
                    <a:moveTo>
                      <a:pt x="135407" y="3099"/>
                    </a:moveTo>
                    <a:lnTo>
                      <a:pt x="14981" y="43055"/>
                    </a:lnTo>
                    <a:cubicBezTo>
                      <a:pt x="5202" y="46408"/>
                      <a:pt x="-107" y="57026"/>
                      <a:pt x="2967" y="66805"/>
                    </a:cubicBezTo>
                    <a:lnTo>
                      <a:pt x="22525" y="126040"/>
                    </a:lnTo>
                    <a:cubicBezTo>
                      <a:pt x="25878" y="135820"/>
                      <a:pt x="36496" y="141129"/>
                      <a:pt x="46275" y="138055"/>
                    </a:cubicBezTo>
                    <a:lnTo>
                      <a:pt x="58011" y="134143"/>
                    </a:lnTo>
                    <a:cubicBezTo>
                      <a:pt x="58011" y="134143"/>
                      <a:pt x="80363" y="149231"/>
                      <a:pt x="87908" y="153702"/>
                    </a:cubicBezTo>
                    <a:cubicBezTo>
                      <a:pt x="93496" y="156776"/>
                      <a:pt x="101040" y="154540"/>
                      <a:pt x="103555" y="148393"/>
                    </a:cubicBezTo>
                    <a:cubicBezTo>
                      <a:pt x="107187" y="140290"/>
                      <a:pt x="116128" y="114864"/>
                      <a:pt x="116128" y="114864"/>
                    </a:cubicBezTo>
                    <a:lnTo>
                      <a:pt x="166702" y="98099"/>
                    </a:lnTo>
                    <a:cubicBezTo>
                      <a:pt x="176481" y="94746"/>
                      <a:pt x="181790" y="84129"/>
                      <a:pt x="178716" y="74349"/>
                    </a:cubicBezTo>
                    <a:lnTo>
                      <a:pt x="159157" y="15114"/>
                    </a:lnTo>
                    <a:cubicBezTo>
                      <a:pt x="155804" y="5055"/>
                      <a:pt x="145187" y="-254"/>
                      <a:pt x="135407" y="309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706;p17">
                <a:extLst>
                  <a:ext uri="{FF2B5EF4-FFF2-40B4-BE49-F238E27FC236}">
                    <a16:creationId xmlns:a16="http://schemas.microsoft.com/office/drawing/2014/main" id="{55D72022-D8F9-4DE9-A30E-4F98C018222C}"/>
                  </a:ext>
                </a:extLst>
              </p:cNvPr>
              <p:cNvSpPr/>
              <p:nvPr/>
            </p:nvSpPr>
            <p:spPr>
              <a:xfrm>
                <a:off x="4313877" y="1924576"/>
                <a:ext cx="117353" cy="50294"/>
              </a:xfrm>
              <a:custGeom>
                <a:avLst/>
                <a:gdLst/>
                <a:ahLst/>
                <a:cxnLst/>
                <a:rect l="l" t="t" r="r" b="b"/>
                <a:pathLst>
                  <a:path w="117352" h="50294" extrusionOk="0">
                    <a:moveTo>
                      <a:pt x="11732" y="49732"/>
                    </a:moveTo>
                    <a:cubicBezTo>
                      <a:pt x="7820" y="50570"/>
                      <a:pt x="3629" y="48614"/>
                      <a:pt x="2511" y="44702"/>
                    </a:cubicBezTo>
                    <a:cubicBezTo>
                      <a:pt x="1114" y="40511"/>
                      <a:pt x="3350" y="36041"/>
                      <a:pt x="7541" y="34923"/>
                    </a:cubicBezTo>
                    <a:lnTo>
                      <a:pt x="105335" y="2511"/>
                    </a:lnTo>
                    <a:cubicBezTo>
                      <a:pt x="109246" y="1114"/>
                      <a:pt x="113996" y="3350"/>
                      <a:pt x="115114" y="7541"/>
                    </a:cubicBezTo>
                    <a:cubicBezTo>
                      <a:pt x="116511" y="11732"/>
                      <a:pt x="114276" y="16203"/>
                      <a:pt x="110085" y="17320"/>
                    </a:cubicBezTo>
                    <a:lnTo>
                      <a:pt x="12291" y="49732"/>
                    </a:lnTo>
                    <a:cubicBezTo>
                      <a:pt x="12011" y="49732"/>
                      <a:pt x="12011" y="49732"/>
                      <a:pt x="11732" y="49732"/>
                    </a:cubicBez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707;p17">
                <a:extLst>
                  <a:ext uri="{FF2B5EF4-FFF2-40B4-BE49-F238E27FC236}">
                    <a16:creationId xmlns:a16="http://schemas.microsoft.com/office/drawing/2014/main" id="{0DF7DB40-2E6E-4260-845D-A93AAD3CDC58}"/>
                  </a:ext>
                </a:extLst>
              </p:cNvPr>
              <p:cNvSpPr/>
              <p:nvPr/>
            </p:nvSpPr>
            <p:spPr>
              <a:xfrm>
                <a:off x="4322260" y="1950282"/>
                <a:ext cx="117353" cy="50294"/>
              </a:xfrm>
              <a:custGeom>
                <a:avLst/>
                <a:gdLst/>
                <a:ahLst/>
                <a:cxnLst/>
                <a:rect l="l" t="t" r="r" b="b"/>
                <a:pathLst>
                  <a:path w="117352" h="50294" extrusionOk="0">
                    <a:moveTo>
                      <a:pt x="11732" y="49732"/>
                    </a:moveTo>
                    <a:cubicBezTo>
                      <a:pt x="7820" y="50570"/>
                      <a:pt x="3629" y="48614"/>
                      <a:pt x="2511" y="44702"/>
                    </a:cubicBezTo>
                    <a:cubicBezTo>
                      <a:pt x="1114" y="40511"/>
                      <a:pt x="3350" y="36041"/>
                      <a:pt x="7541" y="34923"/>
                    </a:cubicBezTo>
                    <a:lnTo>
                      <a:pt x="105335" y="2511"/>
                    </a:lnTo>
                    <a:cubicBezTo>
                      <a:pt x="109246" y="1114"/>
                      <a:pt x="113996" y="3350"/>
                      <a:pt x="115114" y="7541"/>
                    </a:cubicBezTo>
                    <a:cubicBezTo>
                      <a:pt x="116511" y="11732"/>
                      <a:pt x="114276" y="16203"/>
                      <a:pt x="110085" y="17320"/>
                    </a:cubicBezTo>
                    <a:lnTo>
                      <a:pt x="12291" y="49732"/>
                    </a:lnTo>
                    <a:cubicBezTo>
                      <a:pt x="12291" y="49452"/>
                      <a:pt x="12011" y="49732"/>
                      <a:pt x="11732" y="49732"/>
                    </a:cubicBez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708;p17">
                <a:extLst>
                  <a:ext uri="{FF2B5EF4-FFF2-40B4-BE49-F238E27FC236}">
                    <a16:creationId xmlns:a16="http://schemas.microsoft.com/office/drawing/2014/main" id="{A1D13DD1-4A20-4C25-A4AB-2DA0B9D2F3E4}"/>
                  </a:ext>
                </a:extLst>
              </p:cNvPr>
              <p:cNvSpPr/>
              <p:nvPr/>
            </p:nvSpPr>
            <p:spPr>
              <a:xfrm>
                <a:off x="4330921" y="1993591"/>
                <a:ext cx="61470" cy="33529"/>
              </a:xfrm>
              <a:custGeom>
                <a:avLst/>
                <a:gdLst/>
                <a:ahLst/>
                <a:cxnLst/>
                <a:rect l="l" t="t" r="r" b="b"/>
                <a:pathLst>
                  <a:path w="61470" h="33529" extrusionOk="0">
                    <a:moveTo>
                      <a:pt x="11732" y="31850"/>
                    </a:moveTo>
                    <a:cubicBezTo>
                      <a:pt x="7820" y="32688"/>
                      <a:pt x="3629" y="30732"/>
                      <a:pt x="2511" y="26820"/>
                    </a:cubicBezTo>
                    <a:cubicBezTo>
                      <a:pt x="1114" y="22629"/>
                      <a:pt x="3350" y="18158"/>
                      <a:pt x="7541" y="17041"/>
                    </a:cubicBezTo>
                    <a:lnTo>
                      <a:pt x="51688" y="2511"/>
                    </a:lnTo>
                    <a:cubicBezTo>
                      <a:pt x="55599" y="1114"/>
                      <a:pt x="60070" y="3350"/>
                      <a:pt x="61467" y="7541"/>
                    </a:cubicBezTo>
                    <a:cubicBezTo>
                      <a:pt x="62864" y="11732"/>
                      <a:pt x="60629" y="16203"/>
                      <a:pt x="56438" y="17320"/>
                    </a:cubicBezTo>
                    <a:lnTo>
                      <a:pt x="12291" y="31850"/>
                    </a:lnTo>
                    <a:cubicBezTo>
                      <a:pt x="12011" y="31850"/>
                      <a:pt x="12011" y="31850"/>
                      <a:pt x="11732" y="31850"/>
                    </a:cubicBezTo>
                    <a:close/>
                  </a:path>
                </a:pathLst>
              </a:custGeom>
              <a:solidFill>
                <a:srgbClr val="E2E1E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709;p17">
                <a:extLst>
                  <a:ext uri="{FF2B5EF4-FFF2-40B4-BE49-F238E27FC236}">
                    <a16:creationId xmlns:a16="http://schemas.microsoft.com/office/drawing/2014/main" id="{89BDFD0C-869D-40A0-8115-A2AD461F5E25}"/>
                  </a:ext>
                </a:extLst>
              </p:cNvPr>
              <p:cNvSpPr/>
              <p:nvPr/>
            </p:nvSpPr>
            <p:spPr>
              <a:xfrm>
                <a:off x="4559004" y="1851091"/>
                <a:ext cx="120147" cy="128529"/>
              </a:xfrm>
              <a:custGeom>
                <a:avLst/>
                <a:gdLst/>
                <a:ahLst/>
                <a:cxnLst/>
                <a:rect l="l" t="t" r="r" b="b"/>
                <a:pathLst>
                  <a:path w="120146" h="128529" extrusionOk="0">
                    <a:moveTo>
                      <a:pt x="116987" y="83820"/>
                    </a:moveTo>
                    <a:cubicBezTo>
                      <a:pt x="113075" y="71805"/>
                      <a:pt x="105251" y="61747"/>
                      <a:pt x="95751" y="55041"/>
                    </a:cubicBezTo>
                    <a:lnTo>
                      <a:pt x="91560" y="42188"/>
                    </a:lnTo>
                    <a:cubicBezTo>
                      <a:pt x="84295" y="20673"/>
                      <a:pt x="63060" y="8100"/>
                      <a:pt x="41266" y="11173"/>
                    </a:cubicBezTo>
                    <a:lnTo>
                      <a:pt x="40148" y="7541"/>
                    </a:lnTo>
                    <a:cubicBezTo>
                      <a:pt x="38751" y="3350"/>
                      <a:pt x="34281" y="1114"/>
                      <a:pt x="30090" y="2511"/>
                    </a:cubicBezTo>
                    <a:cubicBezTo>
                      <a:pt x="25898" y="3908"/>
                      <a:pt x="23663" y="8379"/>
                      <a:pt x="25060" y="12570"/>
                    </a:cubicBezTo>
                    <a:lnTo>
                      <a:pt x="26178" y="16203"/>
                    </a:lnTo>
                    <a:cubicBezTo>
                      <a:pt x="6898" y="26541"/>
                      <a:pt x="-2602" y="49452"/>
                      <a:pt x="4384" y="70967"/>
                    </a:cubicBezTo>
                    <a:lnTo>
                      <a:pt x="8575" y="83820"/>
                    </a:lnTo>
                    <a:cubicBezTo>
                      <a:pt x="8575" y="83820"/>
                      <a:pt x="8575" y="83820"/>
                      <a:pt x="8575" y="83820"/>
                    </a:cubicBezTo>
                    <a:cubicBezTo>
                      <a:pt x="4943" y="94996"/>
                      <a:pt x="4663" y="107570"/>
                      <a:pt x="8575" y="119585"/>
                    </a:cubicBezTo>
                    <a:lnTo>
                      <a:pt x="10531" y="125173"/>
                    </a:lnTo>
                    <a:cubicBezTo>
                      <a:pt x="11369" y="127967"/>
                      <a:pt x="14443" y="129643"/>
                      <a:pt x="17237" y="128526"/>
                    </a:cubicBezTo>
                    <a:lnTo>
                      <a:pt x="38751" y="121261"/>
                    </a:lnTo>
                    <a:cubicBezTo>
                      <a:pt x="39031" y="122938"/>
                      <a:pt x="39869" y="124614"/>
                      <a:pt x="41825" y="125173"/>
                    </a:cubicBezTo>
                    <a:cubicBezTo>
                      <a:pt x="50766" y="128246"/>
                      <a:pt x="60825" y="128246"/>
                      <a:pt x="70604" y="125173"/>
                    </a:cubicBezTo>
                    <a:cubicBezTo>
                      <a:pt x="80384" y="122099"/>
                      <a:pt x="88207" y="115952"/>
                      <a:pt x="93795" y="108129"/>
                    </a:cubicBezTo>
                    <a:cubicBezTo>
                      <a:pt x="94913" y="106452"/>
                      <a:pt x="94913" y="104496"/>
                      <a:pt x="94075" y="103099"/>
                    </a:cubicBezTo>
                    <a:lnTo>
                      <a:pt x="115589" y="95835"/>
                    </a:lnTo>
                    <a:cubicBezTo>
                      <a:pt x="118384" y="94996"/>
                      <a:pt x="120060" y="91923"/>
                      <a:pt x="118942" y="89129"/>
                    </a:cubicBezTo>
                    <a:lnTo>
                      <a:pt x="116987" y="838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710;p17">
                <a:extLst>
                  <a:ext uri="{FF2B5EF4-FFF2-40B4-BE49-F238E27FC236}">
                    <a16:creationId xmlns:a16="http://schemas.microsoft.com/office/drawing/2014/main" id="{155FA71D-4E44-478B-9F4C-24C770BA633F}"/>
                  </a:ext>
                </a:extLst>
              </p:cNvPr>
              <p:cNvSpPr/>
              <p:nvPr/>
            </p:nvSpPr>
            <p:spPr>
              <a:xfrm>
                <a:off x="4534927" y="1951688"/>
                <a:ext cx="50294" cy="50294"/>
              </a:xfrm>
              <a:custGeom>
                <a:avLst/>
                <a:gdLst/>
                <a:ahLst/>
                <a:cxnLst/>
                <a:rect l="l" t="t" r="r" b="b"/>
                <a:pathLst>
                  <a:path w="50294" h="50294" extrusionOk="0">
                    <a:moveTo>
                      <a:pt x="49417" y="18708"/>
                    </a:moveTo>
                    <a:cubicBezTo>
                      <a:pt x="53608" y="31282"/>
                      <a:pt x="46623" y="45252"/>
                      <a:pt x="34049" y="49444"/>
                    </a:cubicBezTo>
                    <a:cubicBezTo>
                      <a:pt x="21476" y="53635"/>
                      <a:pt x="7505" y="46649"/>
                      <a:pt x="3314" y="34076"/>
                    </a:cubicBezTo>
                    <a:cubicBezTo>
                      <a:pt x="-877" y="21502"/>
                      <a:pt x="6108" y="7532"/>
                      <a:pt x="18682" y="3341"/>
                    </a:cubicBezTo>
                    <a:cubicBezTo>
                      <a:pt x="31535" y="-850"/>
                      <a:pt x="45226" y="5855"/>
                      <a:pt x="49417" y="18708"/>
                    </a:cubicBezTo>
                    <a:close/>
                  </a:path>
                </a:pathLst>
              </a:custGeom>
              <a:solidFill>
                <a:srgbClr val="E83C3B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711;p17">
                <a:extLst>
                  <a:ext uri="{FF2B5EF4-FFF2-40B4-BE49-F238E27FC236}">
                    <a16:creationId xmlns:a16="http://schemas.microsoft.com/office/drawing/2014/main" id="{81756C2A-CB00-4EF2-9C1D-42CF2D536F17}"/>
                  </a:ext>
                </a:extLst>
              </p:cNvPr>
              <p:cNvSpPr/>
              <p:nvPr/>
            </p:nvSpPr>
            <p:spPr>
              <a:xfrm>
                <a:off x="5068607" y="2270528"/>
                <a:ext cx="201176" cy="201176"/>
              </a:xfrm>
              <a:custGeom>
                <a:avLst/>
                <a:gdLst/>
                <a:ahLst/>
                <a:cxnLst/>
                <a:rect l="l" t="t" r="r" b="b"/>
                <a:pathLst>
                  <a:path w="201176" h="201176" extrusionOk="0">
                    <a:moveTo>
                      <a:pt x="188559" y="20633"/>
                    </a:moveTo>
                    <a:lnTo>
                      <a:pt x="34044" y="2191"/>
                    </a:lnTo>
                    <a:cubicBezTo>
                      <a:pt x="27338" y="1353"/>
                      <a:pt x="21471" y="6103"/>
                      <a:pt x="20633" y="12809"/>
                    </a:cubicBezTo>
                    <a:lnTo>
                      <a:pt x="2191" y="167323"/>
                    </a:lnTo>
                    <a:cubicBezTo>
                      <a:pt x="1353" y="174029"/>
                      <a:pt x="6103" y="179897"/>
                      <a:pt x="12809" y="180735"/>
                    </a:cubicBezTo>
                    <a:lnTo>
                      <a:pt x="167323" y="199176"/>
                    </a:lnTo>
                    <a:cubicBezTo>
                      <a:pt x="174029" y="200015"/>
                      <a:pt x="179897" y="195265"/>
                      <a:pt x="180735" y="188559"/>
                    </a:cubicBezTo>
                    <a:lnTo>
                      <a:pt x="199176" y="34044"/>
                    </a:lnTo>
                    <a:cubicBezTo>
                      <a:pt x="200015" y="27618"/>
                      <a:pt x="195265" y="21471"/>
                      <a:pt x="188559" y="20633"/>
                    </a:cubicBezTo>
                    <a:close/>
                  </a:path>
                </a:pathLst>
              </a:custGeom>
              <a:solidFill>
                <a:srgbClr val="3F3F3F">
                  <a:alpha val="9803"/>
                </a:srgbClr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712;p17">
                <a:extLst>
                  <a:ext uri="{FF2B5EF4-FFF2-40B4-BE49-F238E27FC236}">
                    <a16:creationId xmlns:a16="http://schemas.microsoft.com/office/drawing/2014/main" id="{B4E6C4CA-4F0E-481A-AAF7-B3BDC1A44B55}"/>
                  </a:ext>
                </a:extLst>
              </p:cNvPr>
              <p:cNvSpPr/>
              <p:nvPr/>
            </p:nvSpPr>
            <p:spPr>
              <a:xfrm>
                <a:off x="5087897" y="2233097"/>
                <a:ext cx="215147" cy="215147"/>
              </a:xfrm>
              <a:custGeom>
                <a:avLst/>
                <a:gdLst/>
                <a:ahLst/>
                <a:cxnLst/>
                <a:rect l="l" t="t" r="r" b="b"/>
                <a:pathLst>
                  <a:path w="215146" h="215146" extrusionOk="0">
                    <a:moveTo>
                      <a:pt x="187431" y="215093"/>
                    </a:moveTo>
                    <a:lnTo>
                      <a:pt x="6931" y="193578"/>
                    </a:lnTo>
                    <a:cubicBezTo>
                      <a:pt x="3858" y="193299"/>
                      <a:pt x="1623" y="190505"/>
                      <a:pt x="2181" y="187431"/>
                    </a:cubicBezTo>
                    <a:lnTo>
                      <a:pt x="23696" y="6931"/>
                    </a:lnTo>
                    <a:cubicBezTo>
                      <a:pt x="23976" y="3858"/>
                      <a:pt x="26770" y="1623"/>
                      <a:pt x="29843" y="2181"/>
                    </a:cubicBezTo>
                    <a:lnTo>
                      <a:pt x="210343" y="23696"/>
                    </a:lnTo>
                    <a:cubicBezTo>
                      <a:pt x="213416" y="23976"/>
                      <a:pt x="215652" y="26770"/>
                      <a:pt x="215093" y="29843"/>
                    </a:cubicBezTo>
                    <a:lnTo>
                      <a:pt x="193578" y="210343"/>
                    </a:lnTo>
                    <a:cubicBezTo>
                      <a:pt x="193299" y="213137"/>
                      <a:pt x="190505" y="215372"/>
                      <a:pt x="187431" y="215093"/>
                    </a:cubicBezTo>
                    <a:close/>
                  </a:path>
                </a:pathLst>
              </a:custGeom>
              <a:solidFill>
                <a:srgbClr val="F8AA09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713;p17">
                <a:extLst>
                  <a:ext uri="{FF2B5EF4-FFF2-40B4-BE49-F238E27FC236}">
                    <a16:creationId xmlns:a16="http://schemas.microsoft.com/office/drawing/2014/main" id="{E1182F0D-3F6B-422B-A94B-4FF805146EA4}"/>
                  </a:ext>
                </a:extLst>
              </p:cNvPr>
              <p:cNvSpPr/>
              <p:nvPr/>
            </p:nvSpPr>
            <p:spPr>
              <a:xfrm>
                <a:off x="5107262" y="2252183"/>
                <a:ext cx="176029" cy="176029"/>
              </a:xfrm>
              <a:custGeom>
                <a:avLst/>
                <a:gdLst/>
                <a:ahLst/>
                <a:cxnLst/>
                <a:rect l="l" t="t" r="r" b="b"/>
                <a:pathLst>
                  <a:path w="176029" h="176029" extrusionOk="0">
                    <a:moveTo>
                      <a:pt x="2096" y="154654"/>
                    </a:moveTo>
                    <a:lnTo>
                      <a:pt x="19978" y="5169"/>
                    </a:lnTo>
                    <a:cubicBezTo>
                      <a:pt x="20257" y="3213"/>
                      <a:pt x="21934" y="2096"/>
                      <a:pt x="23610" y="2096"/>
                    </a:cubicBezTo>
                    <a:lnTo>
                      <a:pt x="173095" y="19978"/>
                    </a:lnTo>
                    <a:cubicBezTo>
                      <a:pt x="175051" y="20257"/>
                      <a:pt x="176169" y="21934"/>
                      <a:pt x="176169" y="23610"/>
                    </a:cubicBezTo>
                    <a:lnTo>
                      <a:pt x="158286" y="173095"/>
                    </a:lnTo>
                    <a:cubicBezTo>
                      <a:pt x="158007" y="175051"/>
                      <a:pt x="156331" y="176169"/>
                      <a:pt x="154654" y="176169"/>
                    </a:cubicBezTo>
                    <a:lnTo>
                      <a:pt x="5169" y="158286"/>
                    </a:lnTo>
                    <a:cubicBezTo>
                      <a:pt x="3213" y="158286"/>
                      <a:pt x="2096" y="156610"/>
                      <a:pt x="2096" y="154654"/>
                    </a:cubicBezTo>
                    <a:close/>
                  </a:path>
                </a:pathLst>
              </a:custGeom>
              <a:solidFill>
                <a:srgbClr val="FBBA38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714;p17">
                <a:extLst>
                  <a:ext uri="{FF2B5EF4-FFF2-40B4-BE49-F238E27FC236}">
                    <a16:creationId xmlns:a16="http://schemas.microsoft.com/office/drawing/2014/main" id="{34A028C2-22C4-4CCF-8A6A-DA7677A95F65}"/>
                  </a:ext>
                </a:extLst>
              </p:cNvPr>
              <p:cNvSpPr/>
              <p:nvPr/>
            </p:nvSpPr>
            <p:spPr>
              <a:xfrm>
                <a:off x="5131889" y="2350628"/>
                <a:ext cx="114559" cy="61470"/>
              </a:xfrm>
              <a:custGeom>
                <a:avLst/>
                <a:gdLst/>
                <a:ahLst/>
                <a:cxnLst/>
                <a:rect l="l" t="t" r="r" b="b"/>
                <a:pathLst>
                  <a:path w="114558" h="61470" extrusionOk="0">
                    <a:moveTo>
                      <a:pt x="68277" y="3679"/>
                    </a:moveTo>
                    <a:lnTo>
                      <a:pt x="50954" y="17370"/>
                    </a:lnTo>
                    <a:cubicBezTo>
                      <a:pt x="47880" y="19885"/>
                      <a:pt x="43130" y="19326"/>
                      <a:pt x="40616" y="16253"/>
                    </a:cubicBezTo>
                    <a:lnTo>
                      <a:pt x="40616" y="16253"/>
                    </a:lnTo>
                    <a:cubicBezTo>
                      <a:pt x="38101" y="13179"/>
                      <a:pt x="33630" y="12620"/>
                      <a:pt x="30277" y="15135"/>
                    </a:cubicBezTo>
                    <a:lnTo>
                      <a:pt x="4851" y="35253"/>
                    </a:lnTo>
                    <a:cubicBezTo>
                      <a:pt x="-178" y="39164"/>
                      <a:pt x="2057" y="47547"/>
                      <a:pt x="8483" y="48385"/>
                    </a:cubicBezTo>
                    <a:lnTo>
                      <a:pt x="11557" y="48664"/>
                    </a:lnTo>
                    <a:lnTo>
                      <a:pt x="71630" y="55929"/>
                    </a:lnTo>
                    <a:lnTo>
                      <a:pt x="105439" y="59841"/>
                    </a:lnTo>
                    <a:cubicBezTo>
                      <a:pt x="111865" y="60679"/>
                      <a:pt x="116057" y="53135"/>
                      <a:pt x="112145" y="48106"/>
                    </a:cubicBezTo>
                    <a:lnTo>
                      <a:pt x="78616" y="4797"/>
                    </a:lnTo>
                    <a:cubicBezTo>
                      <a:pt x="76101" y="1723"/>
                      <a:pt x="71351" y="1165"/>
                      <a:pt x="68277" y="3679"/>
                    </a:cubicBezTo>
                    <a:close/>
                  </a:path>
                </a:pathLst>
              </a:custGeom>
              <a:solidFill>
                <a:srgbClr val="EE9F05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715;p17">
                <a:extLst>
                  <a:ext uri="{FF2B5EF4-FFF2-40B4-BE49-F238E27FC236}">
                    <a16:creationId xmlns:a16="http://schemas.microsoft.com/office/drawing/2014/main" id="{28C47261-6312-4B72-A486-E3CEAB49CEFF}"/>
                  </a:ext>
                </a:extLst>
              </p:cNvPr>
              <p:cNvSpPr/>
              <p:nvPr/>
            </p:nvSpPr>
            <p:spPr>
              <a:xfrm>
                <a:off x="5141538" y="2308812"/>
                <a:ext cx="27941" cy="27941"/>
              </a:xfrm>
              <a:custGeom>
                <a:avLst/>
                <a:gdLst/>
                <a:ahLst/>
                <a:cxnLst/>
                <a:rect l="l" t="t" r="r" b="b"/>
                <a:pathLst>
                  <a:path w="27941" h="27941" extrusionOk="0">
                    <a:moveTo>
                      <a:pt x="27613" y="16437"/>
                    </a:moveTo>
                    <a:cubicBezTo>
                      <a:pt x="26775" y="23422"/>
                      <a:pt x="20349" y="28452"/>
                      <a:pt x="13363" y="27613"/>
                    </a:cubicBezTo>
                    <a:cubicBezTo>
                      <a:pt x="6378" y="26775"/>
                      <a:pt x="1349" y="20349"/>
                      <a:pt x="2187" y="13363"/>
                    </a:cubicBezTo>
                    <a:cubicBezTo>
                      <a:pt x="3025" y="6378"/>
                      <a:pt x="9452" y="1349"/>
                      <a:pt x="16437" y="2187"/>
                    </a:cubicBezTo>
                    <a:cubicBezTo>
                      <a:pt x="23422" y="3025"/>
                      <a:pt x="28452" y="9452"/>
                      <a:pt x="27613" y="16437"/>
                    </a:cubicBezTo>
                    <a:close/>
                  </a:path>
                </a:pathLst>
              </a:custGeom>
              <a:solidFill>
                <a:srgbClr val="EE9F05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716;p17">
                <a:extLst>
                  <a:ext uri="{FF2B5EF4-FFF2-40B4-BE49-F238E27FC236}">
                    <a16:creationId xmlns:a16="http://schemas.microsoft.com/office/drawing/2014/main" id="{5725DA61-9976-49C9-A041-69ACF97F8B4A}"/>
                  </a:ext>
                </a:extLst>
              </p:cNvPr>
              <p:cNvSpPr/>
              <p:nvPr/>
            </p:nvSpPr>
            <p:spPr>
              <a:xfrm>
                <a:off x="3980989" y="2702627"/>
                <a:ext cx="349264" cy="326911"/>
              </a:xfrm>
              <a:custGeom>
                <a:avLst/>
                <a:gdLst/>
                <a:ahLst/>
                <a:cxnLst/>
                <a:rect l="l" t="t" r="r" b="b"/>
                <a:pathLst>
                  <a:path w="349263" h="326911" extrusionOk="0">
                    <a:moveTo>
                      <a:pt x="299356" y="26930"/>
                    </a:moveTo>
                    <a:cubicBezTo>
                      <a:pt x="293488" y="8209"/>
                      <a:pt x="273650" y="-2129"/>
                      <a:pt x="254929" y="3739"/>
                    </a:cubicBezTo>
                    <a:lnTo>
                      <a:pt x="26930" y="75827"/>
                    </a:lnTo>
                    <a:cubicBezTo>
                      <a:pt x="8209" y="81694"/>
                      <a:pt x="-2129" y="101533"/>
                      <a:pt x="3739" y="120253"/>
                    </a:cubicBezTo>
                    <a:lnTo>
                      <a:pt x="50680" y="268620"/>
                    </a:lnTo>
                    <a:cubicBezTo>
                      <a:pt x="56547" y="287341"/>
                      <a:pt x="76386" y="297679"/>
                      <a:pt x="95106" y="291812"/>
                    </a:cubicBezTo>
                    <a:lnTo>
                      <a:pt x="117459" y="284826"/>
                    </a:lnTo>
                    <a:cubicBezTo>
                      <a:pt x="117459" y="284826"/>
                      <a:pt x="159091" y="313606"/>
                      <a:pt x="173621" y="322267"/>
                    </a:cubicBezTo>
                    <a:cubicBezTo>
                      <a:pt x="183959" y="328414"/>
                      <a:pt x="198209" y="323944"/>
                      <a:pt x="203238" y="312767"/>
                    </a:cubicBezTo>
                    <a:cubicBezTo>
                      <a:pt x="210224" y="297400"/>
                      <a:pt x="227547" y="249900"/>
                      <a:pt x="227547" y="249900"/>
                    </a:cubicBezTo>
                    <a:lnTo>
                      <a:pt x="323106" y="219723"/>
                    </a:lnTo>
                    <a:cubicBezTo>
                      <a:pt x="341826" y="213856"/>
                      <a:pt x="352164" y="194018"/>
                      <a:pt x="346297" y="175297"/>
                    </a:cubicBezTo>
                    <a:lnTo>
                      <a:pt x="299356" y="26930"/>
                    </a:lnTo>
                    <a:close/>
                  </a:path>
                </a:pathLst>
              </a:custGeom>
              <a:solidFill>
                <a:srgbClr val="3F3F3F">
                  <a:alpha val="9803"/>
                </a:srgbClr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717;p17">
                <a:extLst>
                  <a:ext uri="{FF2B5EF4-FFF2-40B4-BE49-F238E27FC236}">
                    <a16:creationId xmlns:a16="http://schemas.microsoft.com/office/drawing/2014/main" id="{3ACFFF33-CB52-4765-B79C-5E423B2C0AD3}"/>
                  </a:ext>
                </a:extLst>
              </p:cNvPr>
              <p:cNvSpPr/>
              <p:nvPr/>
            </p:nvSpPr>
            <p:spPr>
              <a:xfrm>
                <a:off x="3923362" y="2668645"/>
                <a:ext cx="374411" cy="349264"/>
              </a:xfrm>
              <a:custGeom>
                <a:avLst/>
                <a:gdLst/>
                <a:ahLst/>
                <a:cxnLst/>
                <a:rect l="l" t="t" r="r" b="b"/>
                <a:pathLst>
                  <a:path w="374410" h="349263" extrusionOk="0">
                    <a:moveTo>
                      <a:pt x="273160" y="3912"/>
                    </a:moveTo>
                    <a:lnTo>
                      <a:pt x="28675" y="81309"/>
                    </a:lnTo>
                    <a:cubicBezTo>
                      <a:pt x="8557" y="87735"/>
                      <a:pt x="-2340" y="108970"/>
                      <a:pt x="3807" y="129088"/>
                    </a:cubicBezTo>
                    <a:lnTo>
                      <a:pt x="54101" y="288352"/>
                    </a:lnTo>
                    <a:cubicBezTo>
                      <a:pt x="60528" y="308470"/>
                      <a:pt x="81763" y="319367"/>
                      <a:pt x="101881" y="313220"/>
                    </a:cubicBezTo>
                    <a:lnTo>
                      <a:pt x="125631" y="305676"/>
                    </a:lnTo>
                    <a:cubicBezTo>
                      <a:pt x="125631" y="305676"/>
                      <a:pt x="170336" y="336690"/>
                      <a:pt x="185704" y="345911"/>
                    </a:cubicBezTo>
                    <a:cubicBezTo>
                      <a:pt x="196880" y="352617"/>
                      <a:pt x="212248" y="347587"/>
                      <a:pt x="217557" y="335852"/>
                    </a:cubicBezTo>
                    <a:cubicBezTo>
                      <a:pt x="225101" y="319367"/>
                      <a:pt x="243542" y="268235"/>
                      <a:pt x="243542" y="268235"/>
                    </a:cubicBezTo>
                    <a:lnTo>
                      <a:pt x="346086" y="235823"/>
                    </a:lnTo>
                    <a:cubicBezTo>
                      <a:pt x="366204" y="229397"/>
                      <a:pt x="377101" y="208161"/>
                      <a:pt x="370954" y="188044"/>
                    </a:cubicBezTo>
                    <a:lnTo>
                      <a:pt x="320660" y="28779"/>
                    </a:lnTo>
                    <a:cubicBezTo>
                      <a:pt x="314792" y="8662"/>
                      <a:pt x="293277" y="-2515"/>
                      <a:pt x="273160" y="3912"/>
                    </a:cubicBezTo>
                    <a:close/>
                  </a:path>
                </a:pathLst>
              </a:custGeom>
              <a:solidFill>
                <a:srgbClr val="6FC7DA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718;p17">
                <a:extLst>
                  <a:ext uri="{FF2B5EF4-FFF2-40B4-BE49-F238E27FC236}">
                    <a16:creationId xmlns:a16="http://schemas.microsoft.com/office/drawing/2014/main" id="{1A6E5FAE-6767-4718-AB78-56F3CD7FCCFB}"/>
                  </a:ext>
                </a:extLst>
              </p:cNvPr>
              <p:cNvSpPr/>
              <p:nvPr/>
            </p:nvSpPr>
            <p:spPr>
              <a:xfrm>
                <a:off x="3980985" y="2728863"/>
                <a:ext cx="226323" cy="89412"/>
              </a:xfrm>
              <a:custGeom>
                <a:avLst/>
                <a:gdLst/>
                <a:ahLst/>
                <a:cxnLst/>
                <a:rect l="l" t="t" r="r" b="b"/>
                <a:pathLst>
                  <a:path w="226323" h="89411" extrusionOk="0">
                    <a:moveTo>
                      <a:pt x="216375" y="26119"/>
                    </a:moveTo>
                    <a:lnTo>
                      <a:pt x="17993" y="88987"/>
                    </a:lnTo>
                    <a:cubicBezTo>
                      <a:pt x="11566" y="90943"/>
                      <a:pt x="4581" y="87590"/>
                      <a:pt x="2625" y="80884"/>
                    </a:cubicBezTo>
                    <a:cubicBezTo>
                      <a:pt x="669" y="74458"/>
                      <a:pt x="4302" y="67472"/>
                      <a:pt x="10728" y="65516"/>
                    </a:cubicBezTo>
                    <a:lnTo>
                      <a:pt x="209110" y="2649"/>
                    </a:lnTo>
                    <a:cubicBezTo>
                      <a:pt x="215536" y="693"/>
                      <a:pt x="222522" y="4046"/>
                      <a:pt x="224478" y="10752"/>
                    </a:cubicBezTo>
                    <a:cubicBezTo>
                      <a:pt x="226433" y="17178"/>
                      <a:pt x="222801" y="24164"/>
                      <a:pt x="216375" y="26119"/>
                    </a:cubicBezTo>
                    <a:close/>
                  </a:path>
                </a:pathLst>
              </a:custGeom>
              <a:solidFill>
                <a:srgbClr val="36267C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719;p17">
                <a:extLst>
                  <a:ext uri="{FF2B5EF4-FFF2-40B4-BE49-F238E27FC236}">
                    <a16:creationId xmlns:a16="http://schemas.microsoft.com/office/drawing/2014/main" id="{FE878DA2-B981-4BC5-B53A-9E1757E219F0}"/>
                  </a:ext>
                </a:extLst>
              </p:cNvPr>
              <p:cNvSpPr/>
              <p:nvPr/>
            </p:nvSpPr>
            <p:spPr>
              <a:xfrm>
                <a:off x="3998588" y="2785025"/>
                <a:ext cx="226323" cy="89412"/>
              </a:xfrm>
              <a:custGeom>
                <a:avLst/>
                <a:gdLst/>
                <a:ahLst/>
                <a:cxnLst/>
                <a:rect l="l" t="t" r="r" b="b"/>
                <a:pathLst>
                  <a:path w="226323" h="89411" extrusionOk="0">
                    <a:moveTo>
                      <a:pt x="216375" y="26119"/>
                    </a:moveTo>
                    <a:lnTo>
                      <a:pt x="17993" y="88987"/>
                    </a:lnTo>
                    <a:cubicBezTo>
                      <a:pt x="11566" y="90943"/>
                      <a:pt x="4581" y="87590"/>
                      <a:pt x="2625" y="80884"/>
                    </a:cubicBezTo>
                    <a:cubicBezTo>
                      <a:pt x="669" y="74458"/>
                      <a:pt x="4302" y="67472"/>
                      <a:pt x="10728" y="65516"/>
                    </a:cubicBezTo>
                    <a:lnTo>
                      <a:pt x="209110" y="2649"/>
                    </a:lnTo>
                    <a:cubicBezTo>
                      <a:pt x="215536" y="693"/>
                      <a:pt x="222522" y="4046"/>
                      <a:pt x="224477" y="10752"/>
                    </a:cubicBezTo>
                    <a:cubicBezTo>
                      <a:pt x="226433" y="16899"/>
                      <a:pt x="222801" y="23884"/>
                      <a:pt x="216375" y="26119"/>
                    </a:cubicBezTo>
                    <a:close/>
                  </a:path>
                </a:pathLst>
              </a:custGeom>
              <a:solidFill>
                <a:srgbClr val="36267C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720;p17">
                <a:extLst>
                  <a:ext uri="{FF2B5EF4-FFF2-40B4-BE49-F238E27FC236}">
                    <a16:creationId xmlns:a16="http://schemas.microsoft.com/office/drawing/2014/main" id="{491BCD91-2426-4A50-9181-13FD83A9F530}"/>
                  </a:ext>
                </a:extLst>
              </p:cNvPr>
              <p:cNvSpPr/>
              <p:nvPr/>
            </p:nvSpPr>
            <p:spPr>
              <a:xfrm>
                <a:off x="4016470" y="2875299"/>
                <a:ext cx="117353" cy="55882"/>
              </a:xfrm>
              <a:custGeom>
                <a:avLst/>
                <a:gdLst/>
                <a:ahLst/>
                <a:cxnLst/>
                <a:rect l="l" t="t" r="r" b="b"/>
                <a:pathLst>
                  <a:path w="117352" h="55882" extrusionOk="0">
                    <a:moveTo>
                      <a:pt x="107404" y="26096"/>
                    </a:moveTo>
                    <a:lnTo>
                      <a:pt x="17993" y="54316"/>
                    </a:lnTo>
                    <a:cubicBezTo>
                      <a:pt x="11566" y="56272"/>
                      <a:pt x="4581" y="52640"/>
                      <a:pt x="2625" y="46213"/>
                    </a:cubicBezTo>
                    <a:cubicBezTo>
                      <a:pt x="669" y="39787"/>
                      <a:pt x="4302" y="32801"/>
                      <a:pt x="10728" y="30846"/>
                    </a:cubicBezTo>
                    <a:lnTo>
                      <a:pt x="100140" y="2625"/>
                    </a:lnTo>
                    <a:cubicBezTo>
                      <a:pt x="106566" y="669"/>
                      <a:pt x="113551" y="4302"/>
                      <a:pt x="115507" y="10728"/>
                    </a:cubicBezTo>
                    <a:cubicBezTo>
                      <a:pt x="117463" y="17154"/>
                      <a:pt x="113831" y="24140"/>
                      <a:pt x="107404" y="26096"/>
                    </a:cubicBezTo>
                    <a:close/>
                  </a:path>
                </a:pathLst>
              </a:custGeom>
              <a:solidFill>
                <a:srgbClr val="36267C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721;p17">
                <a:extLst>
                  <a:ext uri="{FF2B5EF4-FFF2-40B4-BE49-F238E27FC236}">
                    <a16:creationId xmlns:a16="http://schemas.microsoft.com/office/drawing/2014/main" id="{1ED4AC12-3B51-4549-8A7A-DA889703E2F0}"/>
                  </a:ext>
                </a:extLst>
              </p:cNvPr>
              <p:cNvSpPr/>
              <p:nvPr/>
            </p:nvSpPr>
            <p:spPr>
              <a:xfrm>
                <a:off x="4358766" y="2344155"/>
                <a:ext cx="366029" cy="307352"/>
              </a:xfrm>
              <a:custGeom>
                <a:avLst/>
                <a:gdLst/>
                <a:ahLst/>
                <a:cxnLst/>
                <a:rect l="l" t="t" r="r" b="b"/>
                <a:pathLst>
                  <a:path w="366028" h="307352" extrusionOk="0">
                    <a:moveTo>
                      <a:pt x="337622" y="50946"/>
                    </a:moveTo>
                    <a:cubicBezTo>
                      <a:pt x="334269" y="36696"/>
                      <a:pt x="315269" y="33623"/>
                      <a:pt x="307446" y="46196"/>
                    </a:cubicBezTo>
                    <a:lnTo>
                      <a:pt x="276151" y="96769"/>
                    </a:lnTo>
                    <a:lnTo>
                      <a:pt x="258549" y="23284"/>
                    </a:lnTo>
                    <a:cubicBezTo>
                      <a:pt x="254916" y="8476"/>
                      <a:pt x="240107" y="-745"/>
                      <a:pt x="225299" y="2887"/>
                    </a:cubicBezTo>
                    <a:lnTo>
                      <a:pt x="23284" y="50946"/>
                    </a:lnTo>
                    <a:cubicBezTo>
                      <a:pt x="8476" y="54578"/>
                      <a:pt x="-745" y="69387"/>
                      <a:pt x="2887" y="84196"/>
                    </a:cubicBezTo>
                    <a:lnTo>
                      <a:pt x="50946" y="286210"/>
                    </a:lnTo>
                    <a:cubicBezTo>
                      <a:pt x="54578" y="301019"/>
                      <a:pt x="69387" y="310240"/>
                      <a:pt x="84196" y="306607"/>
                    </a:cubicBezTo>
                    <a:lnTo>
                      <a:pt x="286210" y="258549"/>
                    </a:lnTo>
                    <a:cubicBezTo>
                      <a:pt x="301019" y="254916"/>
                      <a:pt x="310240" y="240107"/>
                      <a:pt x="306607" y="225299"/>
                    </a:cubicBezTo>
                    <a:lnTo>
                      <a:pt x="289004" y="151813"/>
                    </a:lnTo>
                    <a:lnTo>
                      <a:pt x="339578" y="183108"/>
                    </a:lnTo>
                    <a:cubicBezTo>
                      <a:pt x="352151" y="190931"/>
                      <a:pt x="367798" y="179475"/>
                      <a:pt x="364166" y="165225"/>
                    </a:cubicBezTo>
                    <a:lnTo>
                      <a:pt x="337622" y="50946"/>
                    </a:lnTo>
                    <a:close/>
                  </a:path>
                </a:pathLst>
              </a:custGeom>
              <a:solidFill>
                <a:srgbClr val="3F3F3F">
                  <a:alpha val="9803"/>
                </a:srgbClr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722;p17">
                <a:extLst>
                  <a:ext uri="{FF2B5EF4-FFF2-40B4-BE49-F238E27FC236}">
                    <a16:creationId xmlns:a16="http://schemas.microsoft.com/office/drawing/2014/main" id="{E9F3B15A-95B9-43FE-BEB7-17D57BEED658}"/>
                  </a:ext>
                </a:extLst>
              </p:cNvPr>
              <p:cNvSpPr/>
              <p:nvPr/>
            </p:nvSpPr>
            <p:spPr>
              <a:xfrm>
                <a:off x="4360477" y="2286073"/>
                <a:ext cx="393970" cy="329705"/>
              </a:xfrm>
              <a:custGeom>
                <a:avLst/>
                <a:gdLst/>
                <a:ahLst/>
                <a:cxnLst/>
                <a:rect l="l" t="t" r="r" b="b"/>
                <a:pathLst>
                  <a:path w="393969" h="329705" extrusionOk="0">
                    <a:moveTo>
                      <a:pt x="329764" y="49235"/>
                    </a:moveTo>
                    <a:lnTo>
                      <a:pt x="296234" y="103720"/>
                    </a:lnTo>
                    <a:lnTo>
                      <a:pt x="277514" y="24926"/>
                    </a:lnTo>
                    <a:cubicBezTo>
                      <a:pt x="273602" y="9000"/>
                      <a:pt x="257675" y="-780"/>
                      <a:pt x="241749" y="2853"/>
                    </a:cubicBezTo>
                    <a:lnTo>
                      <a:pt x="24926" y="54544"/>
                    </a:lnTo>
                    <a:cubicBezTo>
                      <a:pt x="9000" y="58455"/>
                      <a:pt x="-780" y="74382"/>
                      <a:pt x="2853" y="90308"/>
                    </a:cubicBezTo>
                    <a:lnTo>
                      <a:pt x="54544" y="307131"/>
                    </a:lnTo>
                    <a:cubicBezTo>
                      <a:pt x="58455" y="323058"/>
                      <a:pt x="74382" y="332837"/>
                      <a:pt x="90308" y="329205"/>
                    </a:cubicBezTo>
                    <a:lnTo>
                      <a:pt x="307131" y="277514"/>
                    </a:lnTo>
                    <a:cubicBezTo>
                      <a:pt x="323058" y="273602"/>
                      <a:pt x="332837" y="257675"/>
                      <a:pt x="329205" y="241749"/>
                    </a:cubicBezTo>
                    <a:lnTo>
                      <a:pt x="310484" y="162955"/>
                    </a:lnTo>
                    <a:lnTo>
                      <a:pt x="364969" y="196484"/>
                    </a:lnTo>
                    <a:cubicBezTo>
                      <a:pt x="378381" y="204867"/>
                      <a:pt x="395146" y="192573"/>
                      <a:pt x="391513" y="177205"/>
                    </a:cubicBezTo>
                    <a:lnTo>
                      <a:pt x="362175" y="54544"/>
                    </a:lnTo>
                    <a:cubicBezTo>
                      <a:pt x="358543" y="39176"/>
                      <a:pt x="338146" y="35823"/>
                      <a:pt x="329764" y="49235"/>
                    </a:cubicBezTo>
                    <a:close/>
                  </a:path>
                </a:pathLst>
              </a:custGeom>
              <a:solidFill>
                <a:srgbClr val="E83B5B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723;p17">
                <a:extLst>
                  <a:ext uri="{FF2B5EF4-FFF2-40B4-BE49-F238E27FC236}">
                    <a16:creationId xmlns:a16="http://schemas.microsoft.com/office/drawing/2014/main" id="{3268BB51-A0FF-4EA7-BECD-32EDFB7DD5D2}"/>
                  </a:ext>
                </a:extLst>
              </p:cNvPr>
              <p:cNvSpPr/>
              <p:nvPr/>
            </p:nvSpPr>
            <p:spPr>
              <a:xfrm>
                <a:off x="4485851" y="2391609"/>
                <a:ext cx="81029" cy="131323"/>
              </a:xfrm>
              <a:custGeom>
                <a:avLst/>
                <a:gdLst/>
                <a:ahLst/>
                <a:cxnLst/>
                <a:rect l="l" t="t" r="r" b="b"/>
                <a:pathLst>
                  <a:path w="81029" h="131323" extrusionOk="0">
                    <a:moveTo>
                      <a:pt x="2096" y="2096"/>
                    </a:moveTo>
                    <a:lnTo>
                      <a:pt x="81448" y="50713"/>
                    </a:lnTo>
                    <a:lnTo>
                      <a:pt x="32551" y="13006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724;p17">
                <a:extLst>
                  <a:ext uri="{FF2B5EF4-FFF2-40B4-BE49-F238E27FC236}">
                    <a16:creationId xmlns:a16="http://schemas.microsoft.com/office/drawing/2014/main" id="{5F3E22B0-6D07-4A1C-BAE3-A2B4A3F2E6AB}"/>
                  </a:ext>
                </a:extLst>
              </p:cNvPr>
              <p:cNvSpPr/>
              <p:nvPr/>
            </p:nvSpPr>
            <p:spPr>
              <a:xfrm>
                <a:off x="4507670" y="2705645"/>
                <a:ext cx="363234" cy="243088"/>
              </a:xfrm>
              <a:custGeom>
                <a:avLst/>
                <a:gdLst/>
                <a:ahLst/>
                <a:cxnLst/>
                <a:rect l="l" t="t" r="r" b="b"/>
                <a:pathLst>
                  <a:path w="363234" h="243087" extrusionOk="0">
                    <a:moveTo>
                      <a:pt x="2399" y="54921"/>
                    </a:moveTo>
                    <a:lnTo>
                      <a:pt x="332122" y="2399"/>
                    </a:lnTo>
                    <a:lnTo>
                      <a:pt x="361789" y="188644"/>
                    </a:lnTo>
                    <a:lnTo>
                      <a:pt x="32066" y="241166"/>
                    </a:lnTo>
                    <a:close/>
                  </a:path>
                </a:pathLst>
              </a:custGeom>
              <a:solidFill>
                <a:srgbClr val="E83C3B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725;p17">
                <a:extLst>
                  <a:ext uri="{FF2B5EF4-FFF2-40B4-BE49-F238E27FC236}">
                    <a16:creationId xmlns:a16="http://schemas.microsoft.com/office/drawing/2014/main" id="{00548FB4-016C-4845-A1C0-23CE7F2FC944}"/>
                  </a:ext>
                </a:extLst>
              </p:cNvPr>
              <p:cNvSpPr/>
              <p:nvPr/>
            </p:nvSpPr>
            <p:spPr>
              <a:xfrm>
                <a:off x="4507925" y="2706226"/>
                <a:ext cx="332499" cy="122941"/>
              </a:xfrm>
              <a:custGeom>
                <a:avLst/>
                <a:gdLst/>
                <a:ahLst/>
                <a:cxnLst/>
                <a:rect l="l" t="t" r="r" b="b"/>
                <a:pathLst>
                  <a:path w="332499" h="122940" extrusionOk="0">
                    <a:moveTo>
                      <a:pt x="181757" y="121404"/>
                    </a:moveTo>
                    <a:lnTo>
                      <a:pt x="331801" y="2096"/>
                    </a:lnTo>
                    <a:lnTo>
                      <a:pt x="2096" y="54625"/>
                    </a:ln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726;p17">
                <a:extLst>
                  <a:ext uri="{FF2B5EF4-FFF2-40B4-BE49-F238E27FC236}">
                    <a16:creationId xmlns:a16="http://schemas.microsoft.com/office/drawing/2014/main" id="{AE9550C4-045A-4E54-956B-AE6A7CC08443}"/>
                  </a:ext>
                </a:extLst>
              </p:cNvPr>
              <p:cNvSpPr/>
              <p:nvPr/>
            </p:nvSpPr>
            <p:spPr>
              <a:xfrm>
                <a:off x="4894351" y="3005195"/>
                <a:ext cx="212352" cy="22353"/>
              </a:xfrm>
              <a:custGeom>
                <a:avLst/>
                <a:gdLst/>
                <a:ahLst/>
                <a:cxnLst/>
                <a:rect l="l" t="t" r="r" b="b"/>
                <a:pathLst>
                  <a:path w="212352" h="22352" extrusionOk="0">
                    <a:moveTo>
                      <a:pt x="12434" y="22772"/>
                    </a:moveTo>
                    <a:lnTo>
                      <a:pt x="201036" y="22772"/>
                    </a:lnTo>
                    <a:cubicBezTo>
                      <a:pt x="206624" y="22772"/>
                      <a:pt x="211375" y="18022"/>
                      <a:pt x="211375" y="12434"/>
                    </a:cubicBezTo>
                    <a:lnTo>
                      <a:pt x="211375" y="12434"/>
                    </a:lnTo>
                    <a:cubicBezTo>
                      <a:pt x="211375" y="6846"/>
                      <a:pt x="206624" y="2096"/>
                      <a:pt x="201036" y="2096"/>
                    </a:cubicBezTo>
                    <a:lnTo>
                      <a:pt x="12434" y="2096"/>
                    </a:lnTo>
                    <a:cubicBezTo>
                      <a:pt x="6846" y="2096"/>
                      <a:pt x="2096" y="6846"/>
                      <a:pt x="2096" y="12434"/>
                    </a:cubicBezTo>
                    <a:lnTo>
                      <a:pt x="2096" y="12434"/>
                    </a:lnTo>
                    <a:cubicBezTo>
                      <a:pt x="2096" y="18301"/>
                      <a:pt x="6566" y="22772"/>
                      <a:pt x="12434" y="22772"/>
                    </a:cubicBezTo>
                    <a:close/>
                  </a:path>
                </a:pathLst>
              </a:custGeom>
              <a:solidFill>
                <a:srgbClr val="E2E2E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727;p17">
                <a:extLst>
                  <a:ext uri="{FF2B5EF4-FFF2-40B4-BE49-F238E27FC236}">
                    <a16:creationId xmlns:a16="http://schemas.microsoft.com/office/drawing/2014/main" id="{DCAFC511-1B64-4F97-B6A4-60F30A26E9AC}"/>
                  </a:ext>
                </a:extLst>
              </p:cNvPr>
              <p:cNvSpPr/>
              <p:nvPr/>
            </p:nvSpPr>
            <p:spPr>
              <a:xfrm>
                <a:off x="4958056" y="2919975"/>
                <a:ext cx="30735" cy="64265"/>
              </a:xfrm>
              <a:custGeom>
                <a:avLst/>
                <a:gdLst/>
                <a:ahLst/>
                <a:cxnLst/>
                <a:rect l="l" t="t" r="r" b="b"/>
                <a:pathLst>
                  <a:path w="30735" h="64264" extrusionOk="0">
                    <a:moveTo>
                      <a:pt x="11037" y="64125"/>
                    </a:moveTo>
                    <a:lnTo>
                      <a:pt x="2096" y="9640"/>
                    </a:lnTo>
                    <a:lnTo>
                      <a:pt x="26684" y="2096"/>
                    </a:lnTo>
                    <a:lnTo>
                      <a:pt x="30596" y="60213"/>
                    </a:lnTo>
                    <a:close/>
                  </a:path>
                </a:pathLst>
              </a:custGeom>
              <a:solidFill>
                <a:srgbClr val="D7DDE9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728;p17">
                <a:extLst>
                  <a:ext uri="{FF2B5EF4-FFF2-40B4-BE49-F238E27FC236}">
                    <a16:creationId xmlns:a16="http://schemas.microsoft.com/office/drawing/2014/main" id="{DC68DE1D-3013-4E89-8722-5B84791261CA}"/>
                  </a:ext>
                </a:extLst>
              </p:cNvPr>
              <p:cNvSpPr/>
              <p:nvPr/>
            </p:nvSpPr>
            <p:spPr>
              <a:xfrm>
                <a:off x="4950093" y="2968842"/>
                <a:ext cx="103382" cy="39118"/>
              </a:xfrm>
              <a:custGeom>
                <a:avLst/>
                <a:gdLst/>
                <a:ahLst/>
                <a:cxnLst/>
                <a:rect l="l" t="t" r="r" b="b"/>
                <a:pathLst>
                  <a:path w="103382" h="39117" extrusionOk="0">
                    <a:moveTo>
                      <a:pt x="39397" y="5479"/>
                    </a:moveTo>
                    <a:cubicBezTo>
                      <a:pt x="41073" y="5758"/>
                      <a:pt x="42470" y="6317"/>
                      <a:pt x="43868" y="7435"/>
                    </a:cubicBezTo>
                    <a:cubicBezTo>
                      <a:pt x="52529" y="14699"/>
                      <a:pt x="79073" y="27552"/>
                      <a:pt x="92485" y="29508"/>
                    </a:cubicBezTo>
                    <a:cubicBezTo>
                      <a:pt x="107014" y="31743"/>
                      <a:pt x="107853" y="38729"/>
                      <a:pt x="87176" y="38729"/>
                    </a:cubicBezTo>
                    <a:cubicBezTo>
                      <a:pt x="66779" y="38729"/>
                      <a:pt x="51691" y="36773"/>
                      <a:pt x="42750" y="37052"/>
                    </a:cubicBezTo>
                    <a:cubicBezTo>
                      <a:pt x="33529" y="37332"/>
                      <a:pt x="36044" y="38729"/>
                      <a:pt x="13691" y="38729"/>
                    </a:cubicBezTo>
                    <a:cubicBezTo>
                      <a:pt x="-3632" y="38729"/>
                      <a:pt x="1956" y="16655"/>
                      <a:pt x="8103" y="6596"/>
                    </a:cubicBezTo>
                    <a:cubicBezTo>
                      <a:pt x="10059" y="3523"/>
                      <a:pt x="12573" y="1846"/>
                      <a:pt x="16206" y="2126"/>
                    </a:cubicBezTo>
                    <a:lnTo>
                      <a:pt x="39397" y="5479"/>
                    </a:lnTo>
                    <a:close/>
                  </a:path>
                </a:pathLst>
              </a:custGeom>
              <a:solidFill>
                <a:srgbClr val="ED9558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729;p17">
                <a:extLst>
                  <a:ext uri="{FF2B5EF4-FFF2-40B4-BE49-F238E27FC236}">
                    <a16:creationId xmlns:a16="http://schemas.microsoft.com/office/drawing/2014/main" id="{2C34DA29-4956-4434-AF1F-E85149D78026}"/>
                  </a:ext>
                </a:extLst>
              </p:cNvPr>
              <p:cNvSpPr/>
              <p:nvPr/>
            </p:nvSpPr>
            <p:spPr>
              <a:xfrm>
                <a:off x="4887924" y="2887843"/>
                <a:ext cx="58676" cy="58676"/>
              </a:xfrm>
              <a:custGeom>
                <a:avLst/>
                <a:gdLst/>
                <a:ahLst/>
                <a:cxnLst/>
                <a:rect l="l" t="t" r="r" b="b"/>
                <a:pathLst>
                  <a:path w="58676" h="58676" extrusionOk="0">
                    <a:moveTo>
                      <a:pt x="2096" y="45404"/>
                    </a:moveTo>
                    <a:lnTo>
                      <a:pt x="36184" y="2096"/>
                    </a:lnTo>
                    <a:lnTo>
                      <a:pt x="58257" y="15228"/>
                    </a:lnTo>
                    <a:lnTo>
                      <a:pt x="18301" y="57140"/>
                    </a:lnTo>
                    <a:close/>
                  </a:path>
                </a:pathLst>
              </a:custGeom>
              <a:solidFill>
                <a:srgbClr val="D7DDE9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730;p17">
                <a:extLst>
                  <a:ext uri="{FF2B5EF4-FFF2-40B4-BE49-F238E27FC236}">
                    <a16:creationId xmlns:a16="http://schemas.microsoft.com/office/drawing/2014/main" id="{B6510E6A-EFD9-49D7-AAA2-D4424E8A7AEF}"/>
                  </a:ext>
                </a:extLst>
              </p:cNvPr>
              <p:cNvSpPr/>
              <p:nvPr/>
            </p:nvSpPr>
            <p:spPr>
              <a:xfrm>
                <a:off x="4863663" y="2916875"/>
                <a:ext cx="75441" cy="89412"/>
              </a:xfrm>
              <a:custGeom>
                <a:avLst/>
                <a:gdLst/>
                <a:ahLst/>
                <a:cxnLst/>
                <a:rect l="l" t="t" r="r" b="b"/>
                <a:pathLst>
                  <a:path w="75441" h="89411" extrusionOk="0">
                    <a:moveTo>
                      <a:pt x="47592" y="24755"/>
                    </a:moveTo>
                    <a:cubicBezTo>
                      <a:pt x="48431" y="26152"/>
                      <a:pt x="49269" y="27549"/>
                      <a:pt x="49269" y="29225"/>
                    </a:cubicBezTo>
                    <a:cubicBezTo>
                      <a:pt x="49828" y="40402"/>
                      <a:pt x="58489" y="69460"/>
                      <a:pt x="68828" y="78681"/>
                    </a:cubicBezTo>
                    <a:cubicBezTo>
                      <a:pt x="79166" y="88181"/>
                      <a:pt x="72460" y="90416"/>
                      <a:pt x="55695" y="82593"/>
                    </a:cubicBezTo>
                    <a:cubicBezTo>
                      <a:pt x="37254" y="73931"/>
                      <a:pt x="33063" y="55210"/>
                      <a:pt x="26637" y="48784"/>
                    </a:cubicBezTo>
                    <a:cubicBezTo>
                      <a:pt x="20210" y="42358"/>
                      <a:pt x="20769" y="44872"/>
                      <a:pt x="5681" y="28387"/>
                    </a:cubicBezTo>
                    <a:cubicBezTo>
                      <a:pt x="-6055" y="15813"/>
                      <a:pt x="13784" y="4916"/>
                      <a:pt x="25519" y="2402"/>
                    </a:cubicBezTo>
                    <a:cubicBezTo>
                      <a:pt x="29151" y="1563"/>
                      <a:pt x="31945" y="2402"/>
                      <a:pt x="34181" y="5475"/>
                    </a:cubicBezTo>
                    <a:lnTo>
                      <a:pt x="47592" y="24755"/>
                    </a:lnTo>
                    <a:close/>
                  </a:path>
                </a:pathLst>
              </a:custGeom>
              <a:solidFill>
                <a:srgbClr val="ED9558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731;p17">
                <a:extLst>
                  <a:ext uri="{FF2B5EF4-FFF2-40B4-BE49-F238E27FC236}">
                    <a16:creationId xmlns:a16="http://schemas.microsoft.com/office/drawing/2014/main" id="{1B957CA2-E2EC-43B0-A7E5-8F595388355A}"/>
                  </a:ext>
                </a:extLst>
              </p:cNvPr>
              <p:cNvSpPr/>
              <p:nvPr/>
            </p:nvSpPr>
            <p:spPr>
              <a:xfrm>
                <a:off x="4870808" y="2010212"/>
                <a:ext cx="25147" cy="92206"/>
              </a:xfrm>
              <a:custGeom>
                <a:avLst/>
                <a:gdLst/>
                <a:ahLst/>
                <a:cxnLst/>
                <a:rect l="l" t="t" r="r" b="b"/>
                <a:pathLst>
                  <a:path w="25147" h="92205" extrusionOk="0">
                    <a:moveTo>
                      <a:pt x="3844" y="2096"/>
                    </a:moveTo>
                    <a:cubicBezTo>
                      <a:pt x="3844" y="2096"/>
                      <a:pt x="-2862" y="46801"/>
                      <a:pt x="9991" y="67478"/>
                    </a:cubicBezTo>
                    <a:cubicBezTo>
                      <a:pt x="22844" y="88154"/>
                      <a:pt x="24800" y="91228"/>
                      <a:pt x="24800" y="91228"/>
                    </a:cubicBezTo>
                  </a:path>
                </a:pathLst>
              </a:custGeom>
              <a:solidFill>
                <a:srgbClr val="ED8C6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732;p17">
                <a:extLst>
                  <a:ext uri="{FF2B5EF4-FFF2-40B4-BE49-F238E27FC236}">
                    <a16:creationId xmlns:a16="http://schemas.microsoft.com/office/drawing/2014/main" id="{249C1092-F455-4B5D-A611-539BFB1F214D}"/>
                  </a:ext>
                </a:extLst>
              </p:cNvPr>
              <p:cNvSpPr/>
              <p:nvPr/>
            </p:nvSpPr>
            <p:spPr>
              <a:xfrm>
                <a:off x="4847857" y="1987032"/>
                <a:ext cx="72647" cy="136911"/>
              </a:xfrm>
              <a:custGeom>
                <a:avLst/>
                <a:gdLst/>
                <a:ahLst/>
                <a:cxnLst/>
                <a:rect l="l" t="t" r="r" b="b"/>
                <a:pathLst>
                  <a:path w="72646" h="136911" extrusionOk="0">
                    <a:moveTo>
                      <a:pt x="59766" y="134246"/>
                    </a:moveTo>
                    <a:cubicBezTo>
                      <a:pt x="56134" y="136482"/>
                      <a:pt x="51942" y="137599"/>
                      <a:pt x="48031" y="137599"/>
                    </a:cubicBezTo>
                    <a:cubicBezTo>
                      <a:pt x="40207" y="137599"/>
                      <a:pt x="32384" y="133688"/>
                      <a:pt x="28193" y="126144"/>
                    </a:cubicBezTo>
                    <a:cubicBezTo>
                      <a:pt x="27913" y="125864"/>
                      <a:pt x="25678" y="121952"/>
                      <a:pt x="13663" y="102952"/>
                    </a:cubicBezTo>
                    <a:cubicBezTo>
                      <a:pt x="5281" y="89541"/>
                      <a:pt x="2487" y="71379"/>
                      <a:pt x="2207" y="55452"/>
                    </a:cubicBezTo>
                    <a:cubicBezTo>
                      <a:pt x="1648" y="39805"/>
                      <a:pt x="3325" y="26394"/>
                      <a:pt x="4163" y="21923"/>
                    </a:cubicBezTo>
                    <a:cubicBezTo>
                      <a:pt x="6119" y="9350"/>
                      <a:pt x="17854" y="409"/>
                      <a:pt x="30707" y="2364"/>
                    </a:cubicBezTo>
                    <a:cubicBezTo>
                      <a:pt x="43281" y="4320"/>
                      <a:pt x="52222" y="16056"/>
                      <a:pt x="50266" y="28908"/>
                    </a:cubicBezTo>
                    <a:cubicBezTo>
                      <a:pt x="49148" y="35614"/>
                      <a:pt x="48869" y="43438"/>
                      <a:pt x="48869" y="50703"/>
                    </a:cubicBezTo>
                    <a:cubicBezTo>
                      <a:pt x="48869" y="58247"/>
                      <a:pt x="49428" y="65511"/>
                      <a:pt x="50545" y="70820"/>
                    </a:cubicBezTo>
                    <a:cubicBezTo>
                      <a:pt x="51104" y="73894"/>
                      <a:pt x="51942" y="76688"/>
                      <a:pt x="53060" y="78364"/>
                    </a:cubicBezTo>
                    <a:cubicBezTo>
                      <a:pt x="66192" y="99320"/>
                      <a:pt x="68148" y="102673"/>
                      <a:pt x="68148" y="102673"/>
                    </a:cubicBezTo>
                    <a:cubicBezTo>
                      <a:pt x="74575" y="113570"/>
                      <a:pt x="70942" y="127820"/>
                      <a:pt x="59766" y="134246"/>
                    </a:cubicBezTo>
                    <a:close/>
                  </a:path>
                </a:pathLst>
              </a:custGeom>
              <a:solidFill>
                <a:srgbClr val="F6AD86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733;p17">
                <a:extLst>
                  <a:ext uri="{FF2B5EF4-FFF2-40B4-BE49-F238E27FC236}">
                    <a16:creationId xmlns:a16="http://schemas.microsoft.com/office/drawing/2014/main" id="{B8BC70B9-DC79-484A-846B-04CDA028471C}"/>
                  </a:ext>
                </a:extLst>
              </p:cNvPr>
              <p:cNvSpPr/>
              <p:nvPr/>
            </p:nvSpPr>
            <p:spPr>
              <a:xfrm>
                <a:off x="4790455" y="2057433"/>
                <a:ext cx="198382" cy="321323"/>
              </a:xfrm>
              <a:custGeom>
                <a:avLst/>
                <a:gdLst/>
                <a:ahLst/>
                <a:cxnLst/>
                <a:rect l="l" t="t" r="r" b="b"/>
                <a:pathLst>
                  <a:path w="198381" h="321322" extrusionOk="0">
                    <a:moveTo>
                      <a:pt x="31388" y="319786"/>
                    </a:moveTo>
                    <a:cubicBezTo>
                      <a:pt x="36138" y="253007"/>
                      <a:pt x="13785" y="87316"/>
                      <a:pt x="2329" y="21375"/>
                    </a:cubicBezTo>
                    <a:cubicBezTo>
                      <a:pt x="653" y="11316"/>
                      <a:pt x="8197" y="2096"/>
                      <a:pt x="18535" y="2096"/>
                    </a:cubicBezTo>
                    <a:lnTo>
                      <a:pt x="155726" y="2096"/>
                    </a:lnTo>
                    <a:cubicBezTo>
                      <a:pt x="162991" y="2096"/>
                      <a:pt x="169697" y="7125"/>
                      <a:pt x="171652" y="14110"/>
                    </a:cubicBezTo>
                    <a:cubicBezTo>
                      <a:pt x="187299" y="73904"/>
                      <a:pt x="197358" y="319507"/>
                      <a:pt x="197358" y="319507"/>
                    </a:cubicBezTo>
                    <a:lnTo>
                      <a:pt x="31388" y="319507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734;p17">
                <a:extLst>
                  <a:ext uri="{FF2B5EF4-FFF2-40B4-BE49-F238E27FC236}">
                    <a16:creationId xmlns:a16="http://schemas.microsoft.com/office/drawing/2014/main" id="{66FEE676-4283-4946-97BB-9522BFCE1B1B}"/>
                  </a:ext>
                </a:extLst>
              </p:cNvPr>
              <p:cNvSpPr/>
              <p:nvPr/>
            </p:nvSpPr>
            <p:spPr>
              <a:xfrm>
                <a:off x="4893200" y="2058179"/>
                <a:ext cx="156470" cy="243088"/>
              </a:xfrm>
              <a:custGeom>
                <a:avLst/>
                <a:gdLst/>
                <a:ahLst/>
                <a:cxnLst/>
                <a:rect l="l" t="t" r="r" b="b"/>
                <a:pathLst>
                  <a:path w="156470" h="243087" extrusionOk="0">
                    <a:moveTo>
                      <a:pt x="155246" y="180173"/>
                    </a:moveTo>
                    <a:cubicBezTo>
                      <a:pt x="153010" y="167599"/>
                      <a:pt x="137643" y="135467"/>
                      <a:pt x="120599" y="101938"/>
                    </a:cubicBezTo>
                    <a:cubicBezTo>
                      <a:pt x="102437" y="66452"/>
                      <a:pt x="82040" y="29011"/>
                      <a:pt x="72540" y="12247"/>
                    </a:cubicBezTo>
                    <a:cubicBezTo>
                      <a:pt x="67231" y="2747"/>
                      <a:pt x="55216" y="-606"/>
                      <a:pt x="45716" y="4423"/>
                    </a:cubicBezTo>
                    <a:cubicBezTo>
                      <a:pt x="36216" y="9732"/>
                      <a:pt x="32864" y="21747"/>
                      <a:pt x="37893" y="31247"/>
                    </a:cubicBezTo>
                    <a:cubicBezTo>
                      <a:pt x="52422" y="57511"/>
                      <a:pt x="67231" y="85173"/>
                      <a:pt x="80363" y="110041"/>
                    </a:cubicBezTo>
                    <a:cubicBezTo>
                      <a:pt x="95172" y="138540"/>
                      <a:pt x="109422" y="155864"/>
                      <a:pt x="115290" y="169834"/>
                    </a:cubicBezTo>
                    <a:cubicBezTo>
                      <a:pt x="104672" y="179055"/>
                      <a:pt x="78128" y="179893"/>
                      <a:pt x="57172" y="178496"/>
                    </a:cubicBezTo>
                    <a:cubicBezTo>
                      <a:pt x="51305" y="177937"/>
                      <a:pt x="28952" y="176261"/>
                      <a:pt x="14143" y="189952"/>
                    </a:cubicBezTo>
                    <a:cubicBezTo>
                      <a:pt x="8275" y="195261"/>
                      <a:pt x="1569" y="205040"/>
                      <a:pt x="2128" y="220408"/>
                    </a:cubicBezTo>
                    <a:cubicBezTo>
                      <a:pt x="2687" y="231026"/>
                      <a:pt x="4084" y="235217"/>
                      <a:pt x="13584" y="239967"/>
                    </a:cubicBezTo>
                    <a:cubicBezTo>
                      <a:pt x="17496" y="241923"/>
                      <a:pt x="22525" y="242202"/>
                      <a:pt x="26716" y="241923"/>
                    </a:cubicBezTo>
                    <a:cubicBezTo>
                      <a:pt x="37613" y="240526"/>
                      <a:pt x="38452" y="234658"/>
                      <a:pt x="38452" y="222084"/>
                    </a:cubicBezTo>
                    <a:cubicBezTo>
                      <a:pt x="38452" y="213143"/>
                      <a:pt x="43202" y="204202"/>
                      <a:pt x="43202" y="204202"/>
                    </a:cubicBezTo>
                    <a:cubicBezTo>
                      <a:pt x="43202" y="204202"/>
                      <a:pt x="75055" y="212026"/>
                      <a:pt x="101599" y="215379"/>
                    </a:cubicBezTo>
                    <a:cubicBezTo>
                      <a:pt x="128143" y="218731"/>
                      <a:pt x="139040" y="213423"/>
                      <a:pt x="148819" y="202526"/>
                    </a:cubicBezTo>
                    <a:cubicBezTo>
                      <a:pt x="154407" y="196099"/>
                      <a:pt x="156643" y="187996"/>
                      <a:pt x="155246" y="180173"/>
                    </a:cubicBezTo>
                    <a:close/>
                  </a:path>
                </a:pathLst>
              </a:custGeom>
              <a:solidFill>
                <a:srgbClr val="F6AD86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735;p17">
                <a:extLst>
                  <a:ext uri="{FF2B5EF4-FFF2-40B4-BE49-F238E27FC236}">
                    <a16:creationId xmlns:a16="http://schemas.microsoft.com/office/drawing/2014/main" id="{8C7B4885-CD55-4E36-BCA3-C417B5D995AD}"/>
                  </a:ext>
                </a:extLst>
              </p:cNvPr>
              <p:cNvSpPr/>
              <p:nvPr/>
            </p:nvSpPr>
            <p:spPr>
              <a:xfrm>
                <a:off x="4815457" y="2375123"/>
                <a:ext cx="173235" cy="111764"/>
              </a:xfrm>
              <a:custGeom>
                <a:avLst/>
                <a:gdLst/>
                <a:ahLst/>
                <a:cxnLst/>
                <a:rect l="l" t="t" r="r" b="b"/>
                <a:pathLst>
                  <a:path w="173234" h="111764" extrusionOk="0">
                    <a:moveTo>
                      <a:pt x="13651" y="109948"/>
                    </a:moveTo>
                    <a:cubicBezTo>
                      <a:pt x="13651" y="109948"/>
                      <a:pt x="-6466" y="73066"/>
                      <a:pt x="6387" y="2096"/>
                    </a:cubicBezTo>
                    <a:lnTo>
                      <a:pt x="172077" y="2096"/>
                    </a:lnTo>
                    <a:cubicBezTo>
                      <a:pt x="172077" y="2096"/>
                      <a:pt x="174313" y="56022"/>
                      <a:pt x="170680" y="109948"/>
                    </a:cubicBezTo>
                    <a:lnTo>
                      <a:pt x="13651" y="109948"/>
                    </a:lnTo>
                    <a:close/>
                  </a:path>
                </a:pathLst>
              </a:custGeom>
              <a:solidFill>
                <a:srgbClr val="3A63A9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736;p17">
                <a:extLst>
                  <a:ext uri="{FF2B5EF4-FFF2-40B4-BE49-F238E27FC236}">
                    <a16:creationId xmlns:a16="http://schemas.microsoft.com/office/drawing/2014/main" id="{22FC7EEF-1E80-404A-B422-E5F08DFEAD98}"/>
                  </a:ext>
                </a:extLst>
              </p:cNvPr>
              <p:cNvSpPr/>
              <p:nvPr/>
            </p:nvSpPr>
            <p:spPr>
              <a:xfrm>
                <a:off x="4926546" y="2058055"/>
                <a:ext cx="86617" cy="111764"/>
              </a:xfrm>
              <a:custGeom>
                <a:avLst/>
                <a:gdLst/>
                <a:ahLst/>
                <a:cxnLst/>
                <a:rect l="l" t="t" r="r" b="b"/>
                <a:pathLst>
                  <a:path w="86617" h="111764" extrusionOk="0">
                    <a:moveTo>
                      <a:pt x="86973" y="102061"/>
                    </a:moveTo>
                    <a:lnTo>
                      <a:pt x="67694" y="105973"/>
                    </a:lnTo>
                    <a:lnTo>
                      <a:pt x="47017" y="110164"/>
                    </a:lnTo>
                    <a:cubicBezTo>
                      <a:pt x="34165" y="85297"/>
                      <a:pt x="19076" y="57356"/>
                      <a:pt x="4547" y="31370"/>
                    </a:cubicBezTo>
                    <a:cubicBezTo>
                      <a:pt x="-762" y="21870"/>
                      <a:pt x="2870" y="9856"/>
                      <a:pt x="12370" y="4547"/>
                    </a:cubicBezTo>
                    <a:cubicBezTo>
                      <a:pt x="21870" y="-762"/>
                      <a:pt x="33885" y="2870"/>
                      <a:pt x="39194" y="12370"/>
                    </a:cubicBezTo>
                    <a:cubicBezTo>
                      <a:pt x="48415" y="29135"/>
                      <a:pt x="68812" y="66576"/>
                      <a:pt x="86973" y="102061"/>
                    </a:cubicBezTo>
                    <a:close/>
                  </a:path>
                </a:pathLst>
              </a:custGeom>
              <a:solidFill>
                <a:srgbClr val="ED8C6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737;p17">
                <a:extLst>
                  <a:ext uri="{FF2B5EF4-FFF2-40B4-BE49-F238E27FC236}">
                    <a16:creationId xmlns:a16="http://schemas.microsoft.com/office/drawing/2014/main" id="{754825EB-F739-4926-88FD-FB0F6759C174}"/>
                  </a:ext>
                </a:extLst>
              </p:cNvPr>
              <p:cNvSpPr/>
              <p:nvPr/>
            </p:nvSpPr>
            <p:spPr>
              <a:xfrm>
                <a:off x="4645674" y="2058176"/>
                <a:ext cx="181617" cy="206764"/>
              </a:xfrm>
              <a:custGeom>
                <a:avLst/>
                <a:gdLst/>
                <a:ahLst/>
                <a:cxnLst/>
                <a:rect l="l" t="t" r="r" b="b"/>
                <a:pathLst>
                  <a:path w="181617" h="206764" extrusionOk="0">
                    <a:moveTo>
                      <a:pt x="181478" y="16999"/>
                    </a:moveTo>
                    <a:cubicBezTo>
                      <a:pt x="178963" y="6382"/>
                      <a:pt x="168066" y="-45"/>
                      <a:pt x="157728" y="2749"/>
                    </a:cubicBezTo>
                    <a:cubicBezTo>
                      <a:pt x="110228" y="14485"/>
                      <a:pt x="77257" y="25102"/>
                      <a:pt x="54346" y="34882"/>
                    </a:cubicBezTo>
                    <a:cubicBezTo>
                      <a:pt x="1537" y="57234"/>
                      <a:pt x="2096" y="73720"/>
                      <a:pt x="2096" y="82102"/>
                    </a:cubicBezTo>
                    <a:cubicBezTo>
                      <a:pt x="2375" y="91602"/>
                      <a:pt x="4331" y="110323"/>
                      <a:pt x="118051" y="151675"/>
                    </a:cubicBezTo>
                    <a:cubicBezTo>
                      <a:pt x="118051" y="155028"/>
                      <a:pt x="114419" y="167881"/>
                      <a:pt x="112184" y="172072"/>
                    </a:cubicBezTo>
                    <a:cubicBezTo>
                      <a:pt x="106875" y="181572"/>
                      <a:pt x="112463" y="190793"/>
                      <a:pt x="118051" y="200014"/>
                    </a:cubicBezTo>
                    <a:cubicBezTo>
                      <a:pt x="120007" y="203087"/>
                      <a:pt x="124478" y="206999"/>
                      <a:pt x="129787" y="206999"/>
                    </a:cubicBezTo>
                    <a:cubicBezTo>
                      <a:pt x="136772" y="206999"/>
                      <a:pt x="145434" y="198058"/>
                      <a:pt x="146551" y="190793"/>
                    </a:cubicBezTo>
                    <a:cubicBezTo>
                      <a:pt x="150743" y="164249"/>
                      <a:pt x="150184" y="148602"/>
                      <a:pt x="148787" y="145528"/>
                    </a:cubicBezTo>
                    <a:cubicBezTo>
                      <a:pt x="148787" y="145528"/>
                      <a:pt x="148787" y="145528"/>
                      <a:pt x="148787" y="145528"/>
                    </a:cubicBezTo>
                    <a:cubicBezTo>
                      <a:pt x="148787" y="145528"/>
                      <a:pt x="148787" y="145528"/>
                      <a:pt x="148787" y="145528"/>
                    </a:cubicBezTo>
                    <a:cubicBezTo>
                      <a:pt x="148787" y="145249"/>
                      <a:pt x="148507" y="144970"/>
                      <a:pt x="148507" y="144690"/>
                    </a:cubicBezTo>
                    <a:cubicBezTo>
                      <a:pt x="147948" y="143852"/>
                      <a:pt x="147669" y="143014"/>
                      <a:pt x="147110" y="142175"/>
                    </a:cubicBezTo>
                    <a:cubicBezTo>
                      <a:pt x="146831" y="141617"/>
                      <a:pt x="146272" y="141337"/>
                      <a:pt x="145993" y="140778"/>
                    </a:cubicBezTo>
                    <a:cubicBezTo>
                      <a:pt x="145434" y="140220"/>
                      <a:pt x="145154" y="139661"/>
                      <a:pt x="144596" y="139381"/>
                    </a:cubicBezTo>
                    <a:cubicBezTo>
                      <a:pt x="143757" y="138543"/>
                      <a:pt x="142919" y="137984"/>
                      <a:pt x="142081" y="137425"/>
                    </a:cubicBezTo>
                    <a:cubicBezTo>
                      <a:pt x="141801" y="137425"/>
                      <a:pt x="141801" y="137146"/>
                      <a:pt x="141522" y="137146"/>
                    </a:cubicBezTo>
                    <a:cubicBezTo>
                      <a:pt x="140125" y="136308"/>
                      <a:pt x="138728" y="135470"/>
                      <a:pt x="137331" y="134911"/>
                    </a:cubicBezTo>
                    <a:cubicBezTo>
                      <a:pt x="98772" y="118984"/>
                      <a:pt x="62728" y="93279"/>
                      <a:pt x="46802" y="82102"/>
                    </a:cubicBezTo>
                    <a:cubicBezTo>
                      <a:pt x="52390" y="79029"/>
                      <a:pt x="60213" y="75117"/>
                      <a:pt x="69993" y="71484"/>
                    </a:cubicBezTo>
                    <a:cubicBezTo>
                      <a:pt x="94302" y="61705"/>
                      <a:pt x="130066" y="50249"/>
                      <a:pt x="166669" y="41308"/>
                    </a:cubicBezTo>
                    <a:cubicBezTo>
                      <a:pt x="177566" y="38235"/>
                      <a:pt x="183992" y="27617"/>
                      <a:pt x="181478" y="16999"/>
                    </a:cubicBezTo>
                    <a:close/>
                  </a:path>
                </a:pathLst>
              </a:custGeom>
              <a:solidFill>
                <a:srgbClr val="F6AD86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738;p17">
                <a:extLst>
                  <a:ext uri="{FF2B5EF4-FFF2-40B4-BE49-F238E27FC236}">
                    <a16:creationId xmlns:a16="http://schemas.microsoft.com/office/drawing/2014/main" id="{3B04FAB9-8E4C-4223-8DD0-270D1D9EF505}"/>
                  </a:ext>
                </a:extLst>
              </p:cNvPr>
              <p:cNvSpPr/>
              <p:nvPr/>
            </p:nvSpPr>
            <p:spPr>
              <a:xfrm>
                <a:off x="4920796" y="2057324"/>
                <a:ext cx="97794" cy="106176"/>
              </a:xfrm>
              <a:custGeom>
                <a:avLst/>
                <a:gdLst/>
                <a:ahLst/>
                <a:cxnLst/>
                <a:rect l="l" t="t" r="r" b="b"/>
                <a:pathLst>
                  <a:path w="97793" h="106176" extrusionOk="0">
                    <a:moveTo>
                      <a:pt x="95797" y="94130"/>
                    </a:moveTo>
                    <a:lnTo>
                      <a:pt x="69253" y="99160"/>
                    </a:lnTo>
                    <a:lnTo>
                      <a:pt x="48576" y="103072"/>
                    </a:lnTo>
                    <a:lnTo>
                      <a:pt x="48576" y="103072"/>
                    </a:lnTo>
                    <a:lnTo>
                      <a:pt x="30973" y="106424"/>
                    </a:lnTo>
                    <a:cubicBezTo>
                      <a:pt x="8341" y="61998"/>
                      <a:pt x="3032" y="51939"/>
                      <a:pt x="2194" y="36851"/>
                    </a:cubicBezTo>
                    <a:cubicBezTo>
                      <a:pt x="1356" y="19807"/>
                      <a:pt x="5826" y="11145"/>
                      <a:pt x="17003" y="4998"/>
                    </a:cubicBezTo>
                    <a:cubicBezTo>
                      <a:pt x="28179" y="-1149"/>
                      <a:pt x="42150" y="2763"/>
                      <a:pt x="48297" y="13939"/>
                    </a:cubicBezTo>
                    <a:cubicBezTo>
                      <a:pt x="48856" y="14778"/>
                      <a:pt x="72885" y="49145"/>
                      <a:pt x="95797" y="94130"/>
                    </a:cubicBez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739;p17">
                <a:extLst>
                  <a:ext uri="{FF2B5EF4-FFF2-40B4-BE49-F238E27FC236}">
                    <a16:creationId xmlns:a16="http://schemas.microsoft.com/office/drawing/2014/main" id="{97F58851-9BCF-4C74-98D3-1A7D95D510F7}"/>
                  </a:ext>
                </a:extLst>
              </p:cNvPr>
              <p:cNvSpPr/>
              <p:nvPr/>
            </p:nvSpPr>
            <p:spPr>
              <a:xfrm>
                <a:off x="4898262" y="2411467"/>
                <a:ext cx="192794" cy="528087"/>
              </a:xfrm>
              <a:custGeom>
                <a:avLst/>
                <a:gdLst/>
                <a:ahLst/>
                <a:cxnLst/>
                <a:rect l="l" t="t" r="r" b="b"/>
                <a:pathLst>
                  <a:path w="192793" h="528087" extrusionOk="0">
                    <a:moveTo>
                      <a:pt x="190419" y="292663"/>
                    </a:moveTo>
                    <a:cubicBezTo>
                      <a:pt x="187904" y="308868"/>
                      <a:pt x="179242" y="326471"/>
                      <a:pt x="166948" y="347986"/>
                    </a:cubicBezTo>
                    <a:cubicBezTo>
                      <a:pt x="146272" y="383751"/>
                      <a:pt x="114698" y="423706"/>
                      <a:pt x="86198" y="456956"/>
                    </a:cubicBezTo>
                    <a:cubicBezTo>
                      <a:pt x="66360" y="480147"/>
                      <a:pt x="48198" y="500265"/>
                      <a:pt x="36743" y="513956"/>
                    </a:cubicBezTo>
                    <a:cubicBezTo>
                      <a:pt x="31713" y="519824"/>
                      <a:pt x="27801" y="524574"/>
                      <a:pt x="25566" y="527647"/>
                    </a:cubicBezTo>
                    <a:lnTo>
                      <a:pt x="2096" y="497471"/>
                    </a:lnTo>
                    <a:cubicBezTo>
                      <a:pt x="10757" y="485177"/>
                      <a:pt x="18860" y="468692"/>
                      <a:pt x="28919" y="453324"/>
                    </a:cubicBezTo>
                    <a:cubicBezTo>
                      <a:pt x="29198" y="453045"/>
                      <a:pt x="29478" y="452486"/>
                      <a:pt x="29757" y="452206"/>
                    </a:cubicBezTo>
                    <a:cubicBezTo>
                      <a:pt x="48757" y="423427"/>
                      <a:pt x="69154" y="391015"/>
                      <a:pt x="85360" y="361398"/>
                    </a:cubicBezTo>
                    <a:cubicBezTo>
                      <a:pt x="85919" y="360280"/>
                      <a:pt x="86478" y="359442"/>
                      <a:pt x="87037" y="358324"/>
                    </a:cubicBezTo>
                    <a:cubicBezTo>
                      <a:pt x="104360" y="327030"/>
                      <a:pt x="117213" y="299368"/>
                      <a:pt x="119728" y="283163"/>
                    </a:cubicBezTo>
                    <a:cubicBezTo>
                      <a:pt x="124198" y="254383"/>
                      <a:pt x="80890" y="164413"/>
                      <a:pt x="38140" y="85060"/>
                    </a:cubicBezTo>
                    <a:cubicBezTo>
                      <a:pt x="33390" y="75840"/>
                      <a:pt x="28360" y="66898"/>
                      <a:pt x="23610" y="58237"/>
                    </a:cubicBezTo>
                    <a:cubicBezTo>
                      <a:pt x="21934" y="55163"/>
                      <a:pt x="21096" y="52090"/>
                      <a:pt x="20816" y="48737"/>
                    </a:cubicBezTo>
                    <a:cubicBezTo>
                      <a:pt x="19698" y="34207"/>
                      <a:pt x="30316" y="17443"/>
                      <a:pt x="43448" y="10178"/>
                    </a:cubicBezTo>
                    <a:cubicBezTo>
                      <a:pt x="59375" y="1237"/>
                      <a:pt x="80051" y="-3234"/>
                      <a:pt x="88992" y="12693"/>
                    </a:cubicBezTo>
                    <a:cubicBezTo>
                      <a:pt x="107154" y="45663"/>
                      <a:pt x="201316" y="221972"/>
                      <a:pt x="190419" y="292663"/>
                    </a:cubicBezTo>
                    <a:close/>
                  </a:path>
                </a:pathLst>
              </a:custGeom>
              <a:solidFill>
                <a:srgbClr val="3A63A9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740;p17">
                <a:extLst>
                  <a:ext uri="{FF2B5EF4-FFF2-40B4-BE49-F238E27FC236}">
                    <a16:creationId xmlns:a16="http://schemas.microsoft.com/office/drawing/2014/main" id="{BEB1D4C5-EE7E-4A85-9157-5CAFFEC13D2D}"/>
                  </a:ext>
                </a:extLst>
              </p:cNvPr>
              <p:cNvSpPr/>
              <p:nvPr/>
            </p:nvSpPr>
            <p:spPr>
              <a:xfrm>
                <a:off x="4925924" y="2770490"/>
                <a:ext cx="58676" cy="156470"/>
              </a:xfrm>
              <a:custGeom>
                <a:avLst/>
                <a:gdLst/>
                <a:ahLst/>
                <a:cxnLst/>
                <a:rect l="l" t="t" r="r" b="b"/>
                <a:pathLst>
                  <a:path w="58676" h="156470" extrusionOk="0">
                    <a:moveTo>
                      <a:pt x="58537" y="97934"/>
                    </a:moveTo>
                    <a:cubicBezTo>
                      <a:pt x="38698" y="121125"/>
                      <a:pt x="20537" y="141242"/>
                      <a:pt x="9081" y="154934"/>
                    </a:cubicBezTo>
                    <a:cubicBezTo>
                      <a:pt x="7125" y="138728"/>
                      <a:pt x="5169" y="121125"/>
                      <a:pt x="3213" y="103242"/>
                    </a:cubicBezTo>
                    <a:cubicBezTo>
                      <a:pt x="2934" y="99889"/>
                      <a:pt x="2375" y="96257"/>
                      <a:pt x="2096" y="92904"/>
                    </a:cubicBezTo>
                    <a:cubicBezTo>
                      <a:pt x="21096" y="64125"/>
                      <a:pt x="41493" y="31713"/>
                      <a:pt x="57698" y="2096"/>
                    </a:cubicBezTo>
                    <a:cubicBezTo>
                      <a:pt x="58816" y="31434"/>
                      <a:pt x="58816" y="65801"/>
                      <a:pt x="58537" y="97934"/>
                    </a:cubicBezTo>
                    <a:close/>
                  </a:path>
                </a:pathLst>
              </a:custGeom>
              <a:solidFill>
                <a:srgbClr val="2D548D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741;p17">
                <a:extLst>
                  <a:ext uri="{FF2B5EF4-FFF2-40B4-BE49-F238E27FC236}">
                    <a16:creationId xmlns:a16="http://schemas.microsoft.com/office/drawing/2014/main" id="{BB2DDC51-95D5-42AE-BAE4-D6B6C2BF6B18}"/>
                  </a:ext>
                </a:extLst>
              </p:cNvPr>
              <p:cNvSpPr/>
              <p:nvPr/>
            </p:nvSpPr>
            <p:spPr>
              <a:xfrm>
                <a:off x="4821736" y="2430611"/>
                <a:ext cx="176029" cy="533675"/>
              </a:xfrm>
              <a:custGeom>
                <a:avLst/>
                <a:gdLst/>
                <a:ahLst/>
                <a:cxnLst/>
                <a:rect l="l" t="t" r="r" b="b"/>
                <a:pathLst>
                  <a:path w="176029" h="533675" extrusionOk="0">
                    <a:moveTo>
                      <a:pt x="158533" y="282460"/>
                    </a:moveTo>
                    <a:cubicBezTo>
                      <a:pt x="150430" y="216239"/>
                      <a:pt x="94828" y="38254"/>
                      <a:pt x="86166" y="18696"/>
                    </a:cubicBezTo>
                    <a:cubicBezTo>
                      <a:pt x="78901" y="1931"/>
                      <a:pt x="38666" y="-1701"/>
                      <a:pt x="21901" y="5843"/>
                    </a:cubicBezTo>
                    <a:cubicBezTo>
                      <a:pt x="5137" y="13107"/>
                      <a:pt x="-2407" y="32666"/>
                      <a:pt x="4857" y="49431"/>
                    </a:cubicBezTo>
                    <a:cubicBezTo>
                      <a:pt x="27210" y="100284"/>
                      <a:pt x="90636" y="236357"/>
                      <a:pt x="97063" y="284416"/>
                    </a:cubicBezTo>
                    <a:cubicBezTo>
                      <a:pt x="100695" y="313195"/>
                      <a:pt x="105725" y="371033"/>
                      <a:pt x="114666" y="420489"/>
                    </a:cubicBezTo>
                    <a:cubicBezTo>
                      <a:pt x="121092" y="454856"/>
                      <a:pt x="127519" y="488386"/>
                      <a:pt x="132269" y="512695"/>
                    </a:cubicBezTo>
                    <a:cubicBezTo>
                      <a:pt x="136460" y="533930"/>
                      <a:pt x="136460" y="530018"/>
                      <a:pt x="136739" y="531974"/>
                    </a:cubicBezTo>
                    <a:lnTo>
                      <a:pt x="176416" y="525827"/>
                    </a:lnTo>
                    <a:cubicBezTo>
                      <a:pt x="176416" y="525827"/>
                      <a:pt x="168033" y="360695"/>
                      <a:pt x="158533" y="282460"/>
                    </a:cubicBezTo>
                    <a:close/>
                  </a:path>
                </a:pathLst>
              </a:custGeom>
              <a:solidFill>
                <a:srgbClr val="3A63A9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742;p17">
                <a:extLst>
                  <a:ext uri="{FF2B5EF4-FFF2-40B4-BE49-F238E27FC236}">
                    <a16:creationId xmlns:a16="http://schemas.microsoft.com/office/drawing/2014/main" id="{07A13404-61F5-4F99-BEDC-EAD00FAD6156}"/>
                  </a:ext>
                </a:extLst>
              </p:cNvPr>
              <p:cNvSpPr/>
              <p:nvPr/>
            </p:nvSpPr>
            <p:spPr>
              <a:xfrm>
                <a:off x="4697645" y="2058005"/>
                <a:ext cx="131323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131323" h="72646" extrusionOk="0">
                    <a:moveTo>
                      <a:pt x="114978" y="40920"/>
                    </a:moveTo>
                    <a:cubicBezTo>
                      <a:pt x="78375" y="49861"/>
                      <a:pt x="42610" y="61317"/>
                      <a:pt x="18301" y="71097"/>
                    </a:cubicBezTo>
                    <a:lnTo>
                      <a:pt x="2096" y="34773"/>
                    </a:lnTo>
                    <a:cubicBezTo>
                      <a:pt x="25007" y="25273"/>
                      <a:pt x="57978" y="14376"/>
                      <a:pt x="105478" y="2641"/>
                    </a:cubicBezTo>
                    <a:cubicBezTo>
                      <a:pt x="116095" y="126"/>
                      <a:pt x="126713" y="6553"/>
                      <a:pt x="129228" y="16891"/>
                    </a:cubicBezTo>
                    <a:cubicBezTo>
                      <a:pt x="132022" y="27788"/>
                      <a:pt x="125595" y="38406"/>
                      <a:pt x="114978" y="40920"/>
                    </a:cubicBezTo>
                    <a:close/>
                  </a:path>
                </a:pathLst>
              </a:custGeom>
              <a:solidFill>
                <a:srgbClr val="ED8C6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743;p17">
                <a:extLst>
                  <a:ext uri="{FF2B5EF4-FFF2-40B4-BE49-F238E27FC236}">
                    <a16:creationId xmlns:a16="http://schemas.microsoft.com/office/drawing/2014/main" id="{14C8CE95-2F72-4A87-AC84-614E85085653}"/>
                  </a:ext>
                </a:extLst>
              </p:cNvPr>
              <p:cNvSpPr/>
              <p:nvPr/>
            </p:nvSpPr>
            <p:spPr>
              <a:xfrm>
                <a:off x="4704072" y="2057634"/>
                <a:ext cx="125735" cy="78235"/>
              </a:xfrm>
              <a:custGeom>
                <a:avLst/>
                <a:gdLst/>
                <a:ahLst/>
                <a:cxnLst/>
                <a:rect l="l" t="t" r="r" b="b"/>
                <a:pathLst>
                  <a:path w="125735" h="78235" extrusionOk="0">
                    <a:moveTo>
                      <a:pt x="99610" y="2453"/>
                    </a:moveTo>
                    <a:cubicBezTo>
                      <a:pt x="112184" y="497"/>
                      <a:pt x="121404" y="6644"/>
                      <a:pt x="124757" y="18938"/>
                    </a:cubicBezTo>
                    <a:cubicBezTo>
                      <a:pt x="128110" y="31233"/>
                      <a:pt x="119728" y="40733"/>
                      <a:pt x="108551" y="47159"/>
                    </a:cubicBezTo>
                    <a:cubicBezTo>
                      <a:pt x="95139" y="54982"/>
                      <a:pt x="90390" y="56659"/>
                      <a:pt x="33669" y="76218"/>
                    </a:cubicBezTo>
                    <a:lnTo>
                      <a:pt x="2096" y="32630"/>
                    </a:lnTo>
                    <a:cubicBezTo>
                      <a:pt x="74742" y="4409"/>
                      <a:pt x="78375" y="5527"/>
                      <a:pt x="99610" y="2453"/>
                    </a:cubicBez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744;p17">
                <a:extLst>
                  <a:ext uri="{FF2B5EF4-FFF2-40B4-BE49-F238E27FC236}">
                    <a16:creationId xmlns:a16="http://schemas.microsoft.com/office/drawing/2014/main" id="{522341D8-2A1F-42D9-B211-5D1C4C4F96FF}"/>
                  </a:ext>
                </a:extLst>
              </p:cNvPr>
              <p:cNvSpPr/>
              <p:nvPr/>
            </p:nvSpPr>
            <p:spPr>
              <a:xfrm>
                <a:off x="4847857" y="1987032"/>
                <a:ext cx="50294" cy="72647"/>
              </a:xfrm>
              <a:custGeom>
                <a:avLst/>
                <a:gdLst/>
                <a:ahLst/>
                <a:cxnLst/>
                <a:rect l="l" t="t" r="r" b="b"/>
                <a:pathLst>
                  <a:path w="50294" h="72646" extrusionOk="0">
                    <a:moveTo>
                      <a:pt x="50266" y="70820"/>
                    </a:moveTo>
                    <a:cubicBezTo>
                      <a:pt x="49148" y="70820"/>
                      <a:pt x="48031" y="70820"/>
                      <a:pt x="47193" y="70820"/>
                    </a:cubicBezTo>
                    <a:cubicBezTo>
                      <a:pt x="30148" y="70820"/>
                      <a:pt x="14501" y="65232"/>
                      <a:pt x="2207" y="55452"/>
                    </a:cubicBezTo>
                    <a:cubicBezTo>
                      <a:pt x="1648" y="39805"/>
                      <a:pt x="3325" y="26394"/>
                      <a:pt x="4163" y="21923"/>
                    </a:cubicBezTo>
                    <a:cubicBezTo>
                      <a:pt x="6119" y="9350"/>
                      <a:pt x="17854" y="409"/>
                      <a:pt x="30707" y="2364"/>
                    </a:cubicBezTo>
                    <a:cubicBezTo>
                      <a:pt x="43281" y="4320"/>
                      <a:pt x="52222" y="16056"/>
                      <a:pt x="50266" y="28908"/>
                    </a:cubicBezTo>
                    <a:cubicBezTo>
                      <a:pt x="49148" y="35614"/>
                      <a:pt x="48869" y="43438"/>
                      <a:pt x="48869" y="50703"/>
                    </a:cubicBezTo>
                    <a:cubicBezTo>
                      <a:pt x="48310" y="57967"/>
                      <a:pt x="48869" y="65232"/>
                      <a:pt x="50266" y="70820"/>
                    </a:cubicBezTo>
                    <a:close/>
                  </a:path>
                </a:pathLst>
              </a:custGeom>
              <a:solidFill>
                <a:srgbClr val="ED8C6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745;p17">
                <a:extLst>
                  <a:ext uri="{FF2B5EF4-FFF2-40B4-BE49-F238E27FC236}">
                    <a16:creationId xmlns:a16="http://schemas.microsoft.com/office/drawing/2014/main" id="{35CF4DB9-0EB9-4FB0-9FDA-FDF5FB1BF74E}"/>
                  </a:ext>
                </a:extLst>
              </p:cNvPr>
              <p:cNvSpPr/>
              <p:nvPr/>
            </p:nvSpPr>
            <p:spPr>
              <a:xfrm>
                <a:off x="4812860" y="1893417"/>
                <a:ext cx="153676" cy="156470"/>
              </a:xfrm>
              <a:custGeom>
                <a:avLst/>
                <a:gdLst/>
                <a:ahLst/>
                <a:cxnLst/>
                <a:rect l="l" t="t" r="r" b="b"/>
                <a:pathLst>
                  <a:path w="153676" h="156470" extrusionOk="0">
                    <a:moveTo>
                      <a:pt x="150924" y="81729"/>
                    </a:moveTo>
                    <a:cubicBezTo>
                      <a:pt x="141704" y="124479"/>
                      <a:pt x="117954" y="155773"/>
                      <a:pt x="76880" y="155773"/>
                    </a:cubicBezTo>
                    <a:cubicBezTo>
                      <a:pt x="36086" y="155773"/>
                      <a:pt x="10380" y="124759"/>
                      <a:pt x="2836" y="81729"/>
                    </a:cubicBezTo>
                    <a:cubicBezTo>
                      <a:pt x="-3870" y="41494"/>
                      <a:pt x="36086" y="2097"/>
                      <a:pt x="76880" y="2097"/>
                    </a:cubicBezTo>
                    <a:cubicBezTo>
                      <a:pt x="118233" y="1818"/>
                      <a:pt x="159586" y="41773"/>
                      <a:pt x="150924" y="81729"/>
                    </a:cubicBezTo>
                    <a:close/>
                  </a:path>
                </a:pathLst>
              </a:custGeom>
              <a:solidFill>
                <a:srgbClr val="F6AD86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746;p17">
                <a:extLst>
                  <a:ext uri="{FF2B5EF4-FFF2-40B4-BE49-F238E27FC236}">
                    <a16:creationId xmlns:a16="http://schemas.microsoft.com/office/drawing/2014/main" id="{A92ADE0B-6244-498B-B7AD-330A9FEF4B04}"/>
                  </a:ext>
                </a:extLst>
              </p:cNvPr>
              <p:cNvSpPr/>
              <p:nvPr/>
            </p:nvSpPr>
            <p:spPr>
              <a:xfrm>
                <a:off x="4833288" y="2373447"/>
                <a:ext cx="139706" cy="589557"/>
              </a:xfrm>
              <a:custGeom>
                <a:avLst/>
                <a:gdLst/>
                <a:ahLst/>
                <a:cxnLst/>
                <a:rect l="l" t="t" r="r" b="b"/>
                <a:pathLst>
                  <a:path w="139705" h="589557" extrusionOk="0">
                    <a:moveTo>
                      <a:pt x="136084" y="589418"/>
                    </a:moveTo>
                    <a:lnTo>
                      <a:pt x="135805" y="588300"/>
                    </a:lnTo>
                    <a:cubicBezTo>
                      <a:pt x="124628" y="519006"/>
                      <a:pt x="107584" y="414506"/>
                      <a:pt x="99202" y="348565"/>
                    </a:cubicBezTo>
                    <a:cubicBezTo>
                      <a:pt x="93055" y="300507"/>
                      <a:pt x="33540" y="158007"/>
                      <a:pt x="11188" y="107154"/>
                    </a:cubicBezTo>
                    <a:cubicBezTo>
                      <a:pt x="10908" y="106875"/>
                      <a:pt x="10908" y="106316"/>
                      <a:pt x="10908" y="106037"/>
                    </a:cubicBezTo>
                    <a:cubicBezTo>
                      <a:pt x="10908" y="105757"/>
                      <a:pt x="10908" y="105757"/>
                      <a:pt x="10629" y="105478"/>
                    </a:cubicBezTo>
                    <a:cubicBezTo>
                      <a:pt x="6996" y="95698"/>
                      <a:pt x="-3901" y="59375"/>
                      <a:pt x="6437" y="2096"/>
                    </a:cubicBezTo>
                    <a:lnTo>
                      <a:pt x="9790" y="2654"/>
                    </a:lnTo>
                    <a:cubicBezTo>
                      <a:pt x="-548" y="59095"/>
                      <a:pt x="10349" y="94581"/>
                      <a:pt x="13702" y="104360"/>
                    </a:cubicBezTo>
                    <a:cubicBezTo>
                      <a:pt x="13702" y="104639"/>
                      <a:pt x="13982" y="104919"/>
                      <a:pt x="13982" y="105198"/>
                    </a:cubicBezTo>
                    <a:cubicBezTo>
                      <a:pt x="13982" y="105478"/>
                      <a:pt x="13982" y="105757"/>
                      <a:pt x="14261" y="106037"/>
                    </a:cubicBezTo>
                    <a:cubicBezTo>
                      <a:pt x="36614" y="156889"/>
                      <a:pt x="96128" y="299948"/>
                      <a:pt x="102276" y="348286"/>
                    </a:cubicBezTo>
                    <a:cubicBezTo>
                      <a:pt x="110937" y="413948"/>
                      <a:pt x="127702" y="518727"/>
                      <a:pt x="138878" y="588021"/>
                    </a:cubicBezTo>
                    <a:lnTo>
                      <a:pt x="139158" y="589138"/>
                    </a:lnTo>
                    <a:lnTo>
                      <a:pt x="136084" y="589418"/>
                    </a:lnTo>
                    <a:close/>
                  </a:path>
                </a:pathLst>
              </a:custGeom>
              <a:solidFill>
                <a:srgbClr val="658BC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747;p17">
                <a:extLst>
                  <a:ext uri="{FF2B5EF4-FFF2-40B4-BE49-F238E27FC236}">
                    <a16:creationId xmlns:a16="http://schemas.microsoft.com/office/drawing/2014/main" id="{B09A3AB3-3565-4A48-840B-E18965840A21}"/>
                  </a:ext>
                </a:extLst>
              </p:cNvPr>
              <p:cNvSpPr/>
              <p:nvPr/>
            </p:nvSpPr>
            <p:spPr>
              <a:xfrm>
                <a:off x="4830086" y="2057712"/>
                <a:ext cx="86617" cy="30735"/>
              </a:xfrm>
              <a:custGeom>
                <a:avLst/>
                <a:gdLst/>
                <a:ahLst/>
                <a:cxnLst/>
                <a:rect l="l" t="t" r="r" b="b"/>
                <a:pathLst>
                  <a:path w="86617" h="30735" extrusionOk="0">
                    <a:moveTo>
                      <a:pt x="86198" y="2096"/>
                    </a:moveTo>
                    <a:cubicBezTo>
                      <a:pt x="86198" y="12154"/>
                      <a:pt x="82287" y="28919"/>
                      <a:pt x="56022" y="28919"/>
                    </a:cubicBezTo>
                    <a:cubicBezTo>
                      <a:pt x="37022" y="28919"/>
                      <a:pt x="12993" y="20816"/>
                      <a:pt x="4051" y="5449"/>
                    </a:cubicBezTo>
                    <a:lnTo>
                      <a:pt x="2096" y="2096"/>
                    </a:lnTo>
                    <a:lnTo>
                      <a:pt x="86198" y="2096"/>
                    </a:lnTo>
                    <a:close/>
                  </a:path>
                </a:pathLst>
              </a:custGeom>
              <a:solidFill>
                <a:srgbClr val="C8D6DB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48;p17">
                <a:extLst>
                  <a:ext uri="{FF2B5EF4-FFF2-40B4-BE49-F238E27FC236}">
                    <a16:creationId xmlns:a16="http://schemas.microsoft.com/office/drawing/2014/main" id="{FF4AFEBA-CA9A-4C6C-924F-E9D5A86B8542}"/>
                  </a:ext>
                </a:extLst>
              </p:cNvPr>
              <p:cNvSpPr/>
              <p:nvPr/>
            </p:nvSpPr>
            <p:spPr>
              <a:xfrm>
                <a:off x="4837910" y="2057712"/>
                <a:ext cx="72647" cy="22353"/>
              </a:xfrm>
              <a:custGeom>
                <a:avLst/>
                <a:gdLst/>
                <a:ahLst/>
                <a:cxnLst/>
                <a:rect l="l" t="t" r="r" b="b"/>
                <a:pathLst>
                  <a:path w="72646" h="22352" extrusionOk="0">
                    <a:moveTo>
                      <a:pt x="2096" y="2096"/>
                    </a:moveTo>
                    <a:cubicBezTo>
                      <a:pt x="9081" y="14390"/>
                      <a:pt x="30037" y="22213"/>
                      <a:pt x="48198" y="22213"/>
                    </a:cubicBezTo>
                    <a:cubicBezTo>
                      <a:pt x="66360" y="22213"/>
                      <a:pt x="71669" y="13272"/>
                      <a:pt x="71669" y="2096"/>
                    </a:cubicBezTo>
                    <a:lnTo>
                      <a:pt x="2096" y="2096"/>
                    </a:lnTo>
                    <a:close/>
                  </a:path>
                </a:pathLst>
              </a:custGeom>
              <a:solidFill>
                <a:srgbClr val="F6AD86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49;p17">
                <a:extLst>
                  <a:ext uri="{FF2B5EF4-FFF2-40B4-BE49-F238E27FC236}">
                    <a16:creationId xmlns:a16="http://schemas.microsoft.com/office/drawing/2014/main" id="{37CBEE3D-704A-4C87-A5C1-011F68B19C77}"/>
                  </a:ext>
                </a:extLst>
              </p:cNvPr>
              <p:cNvSpPr/>
              <p:nvPr/>
            </p:nvSpPr>
            <p:spPr>
              <a:xfrm>
                <a:off x="4926762" y="2230109"/>
                <a:ext cx="25147" cy="39118"/>
              </a:xfrm>
              <a:custGeom>
                <a:avLst/>
                <a:gdLst/>
                <a:ahLst/>
                <a:cxnLst/>
                <a:rect l="l" t="t" r="r" b="b"/>
                <a:pathLst>
                  <a:path w="25147" h="39117" extrusionOk="0">
                    <a:moveTo>
                      <a:pt x="12713" y="36184"/>
                    </a:moveTo>
                    <a:cubicBezTo>
                      <a:pt x="12713" y="35904"/>
                      <a:pt x="13831" y="24728"/>
                      <a:pt x="2096" y="8522"/>
                    </a:cubicBezTo>
                    <a:lnTo>
                      <a:pt x="12993" y="2096"/>
                    </a:lnTo>
                    <a:cubicBezTo>
                      <a:pt x="26684" y="22493"/>
                      <a:pt x="25287" y="37022"/>
                      <a:pt x="25287" y="37860"/>
                    </a:cubicBezTo>
                    <a:lnTo>
                      <a:pt x="12713" y="36184"/>
                    </a:lnTo>
                    <a:close/>
                  </a:path>
                </a:pathLst>
              </a:custGeom>
              <a:solidFill>
                <a:srgbClr val="82AACE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50;p17">
                <a:extLst>
                  <a:ext uri="{FF2B5EF4-FFF2-40B4-BE49-F238E27FC236}">
                    <a16:creationId xmlns:a16="http://schemas.microsoft.com/office/drawing/2014/main" id="{C18B77BD-5453-449D-9730-316B108CE24F}"/>
                  </a:ext>
                </a:extLst>
              </p:cNvPr>
              <p:cNvSpPr/>
              <p:nvPr/>
            </p:nvSpPr>
            <p:spPr>
              <a:xfrm>
                <a:off x="4922715" y="2228947"/>
                <a:ext cx="30735" cy="22353"/>
              </a:xfrm>
              <a:custGeom>
                <a:avLst/>
                <a:gdLst/>
                <a:ahLst/>
                <a:cxnLst/>
                <a:rect l="l" t="t" r="r" b="b"/>
                <a:pathLst>
                  <a:path w="30735" h="22352" extrusionOk="0">
                    <a:moveTo>
                      <a:pt x="8378" y="3537"/>
                    </a:moveTo>
                    <a:cubicBezTo>
                      <a:pt x="14525" y="743"/>
                      <a:pt x="22628" y="2140"/>
                      <a:pt x="26819" y="6611"/>
                    </a:cubicBezTo>
                    <a:cubicBezTo>
                      <a:pt x="30731" y="11081"/>
                      <a:pt x="29054" y="17228"/>
                      <a:pt x="22628" y="20022"/>
                    </a:cubicBezTo>
                    <a:cubicBezTo>
                      <a:pt x="16481" y="22816"/>
                      <a:pt x="8378" y="21419"/>
                      <a:pt x="4187" y="16949"/>
                    </a:cubicBezTo>
                    <a:cubicBezTo>
                      <a:pt x="275" y="12199"/>
                      <a:pt x="1951" y="6331"/>
                      <a:pt x="8378" y="3537"/>
                    </a:cubicBezTo>
                    <a:close/>
                  </a:path>
                </a:pathLst>
              </a:custGeom>
              <a:solidFill>
                <a:srgbClr val="4E7DB0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51;p17">
                <a:extLst>
                  <a:ext uri="{FF2B5EF4-FFF2-40B4-BE49-F238E27FC236}">
                    <a16:creationId xmlns:a16="http://schemas.microsoft.com/office/drawing/2014/main" id="{806BCD7D-64F1-498B-B858-199C88A16450}"/>
                  </a:ext>
                </a:extLst>
              </p:cNvPr>
              <p:cNvSpPr/>
              <p:nvPr/>
            </p:nvSpPr>
            <p:spPr>
              <a:xfrm>
                <a:off x="4812788" y="1879949"/>
                <a:ext cx="162058" cy="106176"/>
              </a:xfrm>
              <a:custGeom>
                <a:avLst/>
                <a:gdLst/>
                <a:ahLst/>
                <a:cxnLst/>
                <a:rect l="l" t="t" r="r" b="b"/>
                <a:pathLst>
                  <a:path w="162058" h="106176" extrusionOk="0">
                    <a:moveTo>
                      <a:pt x="149320" y="40433"/>
                    </a:moveTo>
                    <a:cubicBezTo>
                      <a:pt x="126967" y="4389"/>
                      <a:pt x="71923" y="1595"/>
                      <a:pt x="61305" y="2154"/>
                    </a:cubicBezTo>
                    <a:cubicBezTo>
                      <a:pt x="55717" y="2433"/>
                      <a:pt x="43423" y="5786"/>
                      <a:pt x="38114" y="14169"/>
                    </a:cubicBezTo>
                    <a:cubicBezTo>
                      <a:pt x="37835" y="8301"/>
                      <a:pt x="38114" y="2992"/>
                      <a:pt x="38114" y="2992"/>
                    </a:cubicBezTo>
                    <a:cubicBezTo>
                      <a:pt x="33364" y="8860"/>
                      <a:pt x="32526" y="13889"/>
                      <a:pt x="33364" y="17801"/>
                    </a:cubicBezTo>
                    <a:cubicBezTo>
                      <a:pt x="30011" y="13330"/>
                      <a:pt x="27776" y="8580"/>
                      <a:pt x="27776" y="8580"/>
                    </a:cubicBezTo>
                    <a:cubicBezTo>
                      <a:pt x="26937" y="14727"/>
                      <a:pt x="28614" y="18360"/>
                      <a:pt x="31129" y="20316"/>
                    </a:cubicBezTo>
                    <a:cubicBezTo>
                      <a:pt x="16040" y="23948"/>
                      <a:pt x="-3239" y="45183"/>
                      <a:pt x="3467" y="88771"/>
                    </a:cubicBezTo>
                    <a:cubicBezTo>
                      <a:pt x="6261" y="107771"/>
                      <a:pt x="49290" y="93242"/>
                      <a:pt x="61305" y="74242"/>
                    </a:cubicBezTo>
                    <a:cubicBezTo>
                      <a:pt x="69408" y="87374"/>
                      <a:pt x="85614" y="90168"/>
                      <a:pt x="85614" y="90168"/>
                    </a:cubicBezTo>
                    <a:cubicBezTo>
                      <a:pt x="80026" y="84580"/>
                      <a:pt x="74996" y="76198"/>
                      <a:pt x="71084" y="67815"/>
                    </a:cubicBezTo>
                    <a:cubicBezTo>
                      <a:pt x="93996" y="81786"/>
                      <a:pt x="124452" y="96874"/>
                      <a:pt x="128084" y="106095"/>
                    </a:cubicBezTo>
                    <a:cubicBezTo>
                      <a:pt x="128084" y="106095"/>
                      <a:pt x="134790" y="91286"/>
                      <a:pt x="129761" y="81786"/>
                    </a:cubicBezTo>
                    <a:cubicBezTo>
                      <a:pt x="129761" y="81786"/>
                      <a:pt x="147923" y="86257"/>
                      <a:pt x="150158" y="104418"/>
                    </a:cubicBezTo>
                    <a:cubicBezTo>
                      <a:pt x="149878" y="103860"/>
                      <a:pt x="173070" y="78992"/>
                      <a:pt x="149320" y="40433"/>
                    </a:cubicBezTo>
                    <a:close/>
                  </a:path>
                </a:pathLst>
              </a:custGeom>
              <a:solidFill>
                <a:srgbClr val="424344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52;p17">
                <a:extLst>
                  <a:ext uri="{FF2B5EF4-FFF2-40B4-BE49-F238E27FC236}">
                    <a16:creationId xmlns:a16="http://schemas.microsoft.com/office/drawing/2014/main" id="{B73C89EE-8D01-48C4-823B-F4B77B9FE0DE}"/>
                  </a:ext>
                </a:extLst>
              </p:cNvPr>
              <p:cNvSpPr/>
              <p:nvPr/>
            </p:nvSpPr>
            <p:spPr>
              <a:xfrm>
                <a:off x="4902889" y="2373049"/>
                <a:ext cx="25147" cy="114559"/>
              </a:xfrm>
              <a:custGeom>
                <a:avLst/>
                <a:gdLst/>
                <a:ahLst/>
                <a:cxnLst/>
                <a:rect l="l" t="t" r="r" b="b"/>
                <a:pathLst>
                  <a:path w="25147" h="114558" extrusionOk="0">
                    <a:moveTo>
                      <a:pt x="2403" y="2938"/>
                    </a:moveTo>
                    <a:lnTo>
                      <a:pt x="5713" y="2403"/>
                    </a:lnTo>
                    <a:lnTo>
                      <a:pt x="23807" y="114392"/>
                    </a:lnTo>
                    <a:lnTo>
                      <a:pt x="20497" y="114927"/>
                    </a:lnTo>
                    <a:close/>
                  </a:path>
                </a:pathLst>
              </a:custGeom>
              <a:solidFill>
                <a:srgbClr val="658BC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3;p17">
                <a:extLst>
                  <a:ext uri="{FF2B5EF4-FFF2-40B4-BE49-F238E27FC236}">
                    <a16:creationId xmlns:a16="http://schemas.microsoft.com/office/drawing/2014/main" id="{38CA0168-790F-4665-96C9-E438A4AC9991}"/>
                  </a:ext>
                </a:extLst>
              </p:cNvPr>
              <p:cNvSpPr/>
              <p:nvPr/>
            </p:nvSpPr>
            <p:spPr>
              <a:xfrm>
                <a:off x="4918939" y="2371771"/>
                <a:ext cx="19559" cy="95000"/>
              </a:xfrm>
              <a:custGeom>
                <a:avLst/>
                <a:gdLst/>
                <a:ahLst/>
                <a:cxnLst/>
                <a:rect l="l" t="t" r="r" b="b"/>
                <a:pathLst>
                  <a:path w="19558" h="94999" extrusionOk="0">
                    <a:moveTo>
                      <a:pt x="2654" y="94860"/>
                    </a:moveTo>
                    <a:lnTo>
                      <a:pt x="2096" y="91507"/>
                    </a:lnTo>
                    <a:cubicBezTo>
                      <a:pt x="2096" y="91507"/>
                      <a:pt x="9081" y="90389"/>
                      <a:pt x="12713" y="85081"/>
                    </a:cubicBezTo>
                    <a:cubicBezTo>
                      <a:pt x="14949" y="82007"/>
                      <a:pt x="15507" y="78095"/>
                      <a:pt x="14949" y="73625"/>
                    </a:cubicBezTo>
                    <a:lnTo>
                      <a:pt x="3493" y="2654"/>
                    </a:lnTo>
                    <a:lnTo>
                      <a:pt x="6846" y="2096"/>
                    </a:lnTo>
                    <a:lnTo>
                      <a:pt x="18301" y="73066"/>
                    </a:lnTo>
                    <a:cubicBezTo>
                      <a:pt x="19140" y="78654"/>
                      <a:pt x="18301" y="83404"/>
                      <a:pt x="15507" y="87037"/>
                    </a:cubicBezTo>
                    <a:cubicBezTo>
                      <a:pt x="11037" y="93742"/>
                      <a:pt x="2934" y="94860"/>
                      <a:pt x="2654" y="94860"/>
                    </a:cubicBezTo>
                    <a:close/>
                  </a:path>
                </a:pathLst>
              </a:custGeom>
              <a:solidFill>
                <a:srgbClr val="658BC1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54;p17">
                <a:extLst>
                  <a:ext uri="{FF2B5EF4-FFF2-40B4-BE49-F238E27FC236}">
                    <a16:creationId xmlns:a16="http://schemas.microsoft.com/office/drawing/2014/main" id="{AC66297D-0655-4F5F-B964-508EFB067919}"/>
                  </a:ext>
                </a:extLst>
              </p:cNvPr>
              <p:cNvSpPr/>
              <p:nvPr/>
            </p:nvSpPr>
            <p:spPr>
              <a:xfrm>
                <a:off x="4809085" y="1953973"/>
                <a:ext cx="33529" cy="44706"/>
              </a:xfrm>
              <a:custGeom>
                <a:avLst/>
                <a:gdLst/>
                <a:ahLst/>
                <a:cxnLst/>
                <a:rect l="l" t="t" r="r" b="b"/>
                <a:pathLst>
                  <a:path w="33529" h="44705" extrusionOk="0">
                    <a:moveTo>
                      <a:pt x="4376" y="16703"/>
                    </a:moveTo>
                    <a:cubicBezTo>
                      <a:pt x="1023" y="23968"/>
                      <a:pt x="1582" y="31791"/>
                      <a:pt x="4655" y="38497"/>
                    </a:cubicBezTo>
                    <a:cubicBezTo>
                      <a:pt x="8288" y="46321"/>
                      <a:pt x="19744" y="45762"/>
                      <a:pt x="23097" y="37939"/>
                    </a:cubicBezTo>
                    <a:lnTo>
                      <a:pt x="32597" y="16703"/>
                    </a:lnTo>
                    <a:cubicBezTo>
                      <a:pt x="36229" y="8880"/>
                      <a:pt x="28964" y="218"/>
                      <a:pt x="20582" y="2453"/>
                    </a:cubicBezTo>
                    <a:cubicBezTo>
                      <a:pt x="13597" y="4689"/>
                      <a:pt x="7450" y="9718"/>
                      <a:pt x="4376" y="16703"/>
                    </a:cubicBezTo>
                    <a:close/>
                  </a:path>
                </a:pathLst>
              </a:custGeom>
              <a:solidFill>
                <a:srgbClr val="F6AD86"/>
              </a:solidFill>
              <a:ln>
                <a:noFill/>
              </a:ln>
            </p:spPr>
            <p:txBody>
              <a:bodyPr spcFirstLastPara="1" wrap="square" lIns="91426" tIns="45700" rIns="91426" bIns="45700" anchor="ctr" anchorCtr="0">
                <a:noAutofit/>
              </a:bodyPr>
              <a:lstStyle/>
              <a:p>
                <a:endParaRPr sz="180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3ED1251-0FD5-2272-3785-720148D86FFB}"/>
              </a:ext>
            </a:extLst>
          </p:cNvPr>
          <p:cNvSpPr txBox="1"/>
          <p:nvPr/>
        </p:nvSpPr>
        <p:spPr>
          <a:xfrm>
            <a:off x="3537198" y="3619837"/>
            <a:ext cx="792275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1595" indent="540385" algn="just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 реализацию МП «Молодежь Гайского городского округа»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реализацию мероприятий по обеспечению жильем молодых семей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22,89 млн рублей;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61595" indent="540385" algn="just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 реализацию МП 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«Создание комфортных условий проживания на территории Гайского округа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обеспечение жилыми помещениями детей-сирот и детей, оставшихся без попечения родителей, лицам из их числа по договорам найма специализированных жилых помещений -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93,76 млн рублей;</a:t>
            </a:r>
          </a:p>
          <a:p>
            <a:pPr marR="61595" algn="just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содержание ребенка в семье опекуна –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7,94 млн рублей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R="61595" algn="just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содержание ребенка в приемной семье, а также выплате вознаграждения, причитающегося приемному родителю –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12,79 млн рублей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R="61595" algn="just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выплата компенсации части родительской платы за присмотр и уход за детьми, посещающими образовательные организации, реализующие образовательную программу дошкольного образования -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4,27 млн рублей</a:t>
            </a:r>
            <a:r>
              <a:rPr lang="ru-RU" sz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351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1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73DF999-A778-4F70-8EA5-534B7332B6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graphicEl>
                                              <a:dgm id="{B73DF999-A778-4F70-8EA5-534B7332B6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B73DF999-A778-4F70-8EA5-534B7332B6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B73DF999-A778-4F70-8EA5-534B7332B6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graphicEl>
                                              <a:dgm id="{B73DF999-A778-4F70-8EA5-534B7332B6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171F16-3341-47F7-89BE-8AC3D21DE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B5171F16-3341-47F7-89BE-8AC3D21DE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B5171F16-3341-47F7-89BE-8AC3D21DE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graphicEl>
                                              <a:dgm id="{B5171F16-3341-47F7-89BE-8AC3D21DE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graphicEl>
                                              <a:dgm id="{B5171F16-3341-47F7-89BE-8AC3D21DE1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8F3DEDC-9BF7-4836-8F02-83CFFC34F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38F3DEDC-9BF7-4836-8F02-83CFFC34F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graphicEl>
                                              <a:dgm id="{38F3DEDC-9BF7-4836-8F02-83CFFC34F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graphicEl>
                                              <a:dgm id="{38F3DEDC-9BF7-4836-8F02-83CFFC34F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graphicEl>
                                              <a:dgm id="{38F3DEDC-9BF7-4836-8F02-83CFFC34FD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67AFA95-A05D-4EE4-AED9-DE8708D546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0">
                                            <p:graphicEl>
                                              <a:dgm id="{E67AFA95-A05D-4EE4-AED9-DE8708D546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">
                                            <p:graphicEl>
                                              <a:dgm id="{E67AFA95-A05D-4EE4-AED9-DE8708D546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0">
                                            <p:graphicEl>
                                              <a:dgm id="{E67AFA95-A05D-4EE4-AED9-DE8708D546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D1BA192-E3CB-4CA1-9366-B9BDE568F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>
                                            <p:graphicEl>
                                              <a:dgm id="{4D1BA192-E3CB-4CA1-9366-B9BDE568F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>
                                            <p:graphicEl>
                                              <a:dgm id="{4D1BA192-E3CB-4CA1-9366-B9BDE568F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0">
                                            <p:graphicEl>
                                              <a:dgm id="{4D1BA192-E3CB-4CA1-9366-B9BDE568FD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D40E5F8-C54E-486E-84B4-38921FF71E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0527165"/>
              </p:ext>
            </p:extLst>
          </p:nvPr>
        </p:nvGraphicFramePr>
        <p:xfrm>
          <a:off x="677010" y="1218512"/>
          <a:ext cx="10310559" cy="533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2DB81-883F-4C65-9C45-8075F6247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10" y="214587"/>
            <a:ext cx="11112842" cy="56523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– 80,84 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9B78DD2-E5F6-4882-93F2-02F8962DFDE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855" y="4274109"/>
            <a:ext cx="1941428" cy="1852372"/>
          </a:xfrm>
          <a:prstGeom prst="rect">
            <a:avLst/>
          </a:prstGeom>
        </p:spPr>
      </p:pic>
      <p:sp>
        <p:nvSpPr>
          <p:cNvPr id="12" name="Номер слайда 3">
            <a:extLst>
              <a:ext uri="{FF2B5EF4-FFF2-40B4-BE49-F238E27FC236}">
                <a16:creationId xmlns:a16="http://schemas.microsoft.com/office/drawing/2014/main" id="{0F0334F8-A77B-4DE9-8D54-6C452CF524E6}"/>
              </a:ext>
            </a:extLst>
          </p:cNvPr>
          <p:cNvSpPr txBox="1">
            <a:spLocks/>
          </p:cNvSpPr>
          <p:nvPr/>
        </p:nvSpPr>
        <p:spPr>
          <a:xfrm>
            <a:off x="11375376" y="6469382"/>
            <a:ext cx="294460" cy="18736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EC3B89-E2B4-4DEF-D34C-AB0A7DFD320D}"/>
              </a:ext>
            </a:extLst>
          </p:cNvPr>
          <p:cNvSpPr txBox="1"/>
          <p:nvPr/>
        </p:nvSpPr>
        <p:spPr>
          <a:xfrm>
            <a:off x="9732981" y="879958"/>
            <a:ext cx="14484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  <a:endParaRPr lang="ru-RU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296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3C38B4-A075-434D-9C42-5DDBC0E5C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3C38B4-A075-434D-9C42-5DDBC0E5C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3C38B4-A075-434D-9C42-5DDBC0E5C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3C38B4-A075-434D-9C42-5DDBC0E5C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graphicEl>
                                              <a:dgm id="{E63C38B4-A075-434D-9C42-5DDBC0E5C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3C38B4-A075-434D-9C42-5DDBC0E5C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3C38B4-A075-434D-9C42-5DDBC0E5C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3C38B4-A075-434D-9C42-5DDBC0E5C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3C38B4-A075-434D-9C42-5DDBC0E5C0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11242B-B451-4F7D-9C17-4FB22C326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11242B-B451-4F7D-9C17-4FB22C326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11242B-B451-4F7D-9C17-4FB22C326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11242B-B451-4F7D-9C17-4FB22C326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graphicEl>
                                              <a:dgm id="{6E11242B-B451-4F7D-9C17-4FB22C326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11242B-B451-4F7D-9C17-4FB22C326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11242B-B451-4F7D-9C17-4FB22C326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11242B-B451-4F7D-9C17-4FB22C3260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11242B-B451-4F7D-9C17-4FB22C3260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38B41D-78E0-4EBC-B100-BAB90FDFDE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38B41D-78E0-4EBC-B100-BAB90FDFDE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38B41D-78E0-4EBC-B100-BAB90FDFDE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38B41D-78E0-4EBC-B100-BAB90FDFDE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A938B41D-78E0-4EBC-B100-BAB90FDFDE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38B41D-78E0-4EBC-B100-BAB90FDFDE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38B41D-78E0-4EBC-B100-BAB90FDFDE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38B41D-78E0-4EBC-B100-BAB90FDFDE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38B41D-78E0-4EBC-B100-BAB90FDFDE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75820C-3576-4D82-9465-7A84C3F4A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75820C-3576-4D82-9465-7A84C3F4A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75820C-3576-4D82-9465-7A84C3F4A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75820C-3576-4D82-9465-7A84C3F4A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graphicEl>
                                              <a:dgm id="{3075820C-3576-4D82-9465-7A84C3F4A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75820C-3576-4D82-9465-7A84C3F4A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75820C-3576-4D82-9465-7A84C3F4A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75820C-3576-4D82-9465-7A84C3F4A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75820C-3576-4D82-9465-7A84C3F4AA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9AA8BE-32D6-4CD9-AE36-8098F7D16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9AA8BE-32D6-4CD9-AE36-8098F7D16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9AA8BE-32D6-4CD9-AE36-8098F7D16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9AA8BE-32D6-4CD9-AE36-8098F7D16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graphicEl>
                                              <a:dgm id="{069AA8BE-32D6-4CD9-AE36-8098F7D16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9AA8BE-32D6-4CD9-AE36-8098F7D16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9AA8BE-32D6-4CD9-AE36-8098F7D16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9AA8BE-32D6-4CD9-AE36-8098F7D16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9AA8BE-32D6-4CD9-AE36-8098F7D160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7A02DE-A6DC-40D5-A012-E9411D037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7A02DE-A6DC-40D5-A012-E9411D037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7A02DE-A6DC-40D5-A012-E9411D037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7A02DE-A6DC-40D5-A012-E9411D037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graphicEl>
                                              <a:dgm id="{337A02DE-A6DC-40D5-A012-E9411D037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7A02DE-A6DC-40D5-A012-E9411D037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7A02DE-A6DC-40D5-A012-E9411D037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7A02DE-A6DC-40D5-A012-E9411D037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7A02DE-A6DC-40D5-A012-E9411D037E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D9B766-3C5A-40AC-B3C0-D20B8AB335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D9B766-3C5A-40AC-B3C0-D20B8AB335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D9B766-3C5A-40AC-B3C0-D20B8AB335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D9B766-3C5A-40AC-B3C0-D20B8AB335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graphicEl>
                                              <a:dgm id="{B4D9B766-3C5A-40AC-B3C0-D20B8AB335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D9B766-3C5A-40AC-B3C0-D20B8AB335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D9B766-3C5A-40AC-B3C0-D20B8AB335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D9B766-3C5A-40AC-B3C0-D20B8AB335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D9B766-3C5A-40AC-B3C0-D20B8AB335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B7A34E-CEF1-47FB-9F17-F178BC32FE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B7A34E-CEF1-47FB-9F17-F178BC32FE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B7A34E-CEF1-47FB-9F17-F178BC32FE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B7A34E-CEF1-47FB-9F17-F178BC32FE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>
                                            <p:graphicEl>
                                              <a:dgm id="{58B7A34E-CEF1-47FB-9F17-F178BC32FE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B7A34E-CEF1-47FB-9F17-F178BC32FE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B7A34E-CEF1-47FB-9F17-F178BC32FE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B7A34E-CEF1-47FB-9F17-F178BC32FE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B7A34E-CEF1-47FB-9F17-F178BC32FE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436558-4936-4E9A-A66C-7F649DF55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436558-4936-4E9A-A66C-7F649DF55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436558-4936-4E9A-A66C-7F649DF55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436558-4936-4E9A-A66C-7F649DF55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">
                                            <p:graphicEl>
                                              <a:dgm id="{6C436558-4936-4E9A-A66C-7F649DF55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436558-4936-4E9A-A66C-7F649DF55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436558-4936-4E9A-A66C-7F649DF55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436558-4936-4E9A-A66C-7F649DF55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436558-4936-4E9A-A66C-7F649DF55D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6653931" y="6377129"/>
            <a:ext cx="613186" cy="468501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СВЕДЕНИЯ</a:t>
            </a:r>
            <a:b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о достижении значений показателей (индикаторов) муниципальных программ (подпрограмм) </a:t>
            </a:r>
            <a:b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Гайского округа за 2025 год</a:t>
            </a:r>
            <a:br>
              <a:rPr lang="ru-RU" sz="2000" dirty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42</a:t>
            </a:fld>
            <a:endParaRPr lang="ru-RU" noProof="0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4F66F06-ABB4-45AA-9796-AD131CFDB0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51477"/>
              </p:ext>
            </p:extLst>
          </p:nvPr>
        </p:nvGraphicFramePr>
        <p:xfrm>
          <a:off x="407000" y="1252817"/>
          <a:ext cx="11575213" cy="556271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58052">
                  <a:extLst>
                    <a:ext uri="{9D8B030D-6E8A-4147-A177-3AD203B41FA5}">
                      <a16:colId xmlns:a16="http://schemas.microsoft.com/office/drawing/2014/main" val="578830916"/>
                    </a:ext>
                  </a:extLst>
                </a:gridCol>
                <a:gridCol w="5087108">
                  <a:extLst>
                    <a:ext uri="{9D8B030D-6E8A-4147-A177-3AD203B41FA5}">
                      <a16:colId xmlns:a16="http://schemas.microsoft.com/office/drawing/2014/main" val="3344692935"/>
                    </a:ext>
                  </a:extLst>
                </a:gridCol>
                <a:gridCol w="876108">
                  <a:extLst>
                    <a:ext uri="{9D8B030D-6E8A-4147-A177-3AD203B41FA5}">
                      <a16:colId xmlns:a16="http://schemas.microsoft.com/office/drawing/2014/main" val="1123800978"/>
                    </a:ext>
                  </a:extLst>
                </a:gridCol>
                <a:gridCol w="789709">
                  <a:extLst>
                    <a:ext uri="{9D8B030D-6E8A-4147-A177-3AD203B41FA5}">
                      <a16:colId xmlns:a16="http://schemas.microsoft.com/office/drawing/2014/main" val="868958209"/>
                    </a:ext>
                  </a:extLst>
                </a:gridCol>
                <a:gridCol w="623454">
                  <a:extLst>
                    <a:ext uri="{9D8B030D-6E8A-4147-A177-3AD203B41FA5}">
                      <a16:colId xmlns:a16="http://schemas.microsoft.com/office/drawing/2014/main" val="2678765923"/>
                    </a:ext>
                  </a:extLst>
                </a:gridCol>
                <a:gridCol w="631768">
                  <a:extLst>
                    <a:ext uri="{9D8B030D-6E8A-4147-A177-3AD203B41FA5}">
                      <a16:colId xmlns:a16="http://schemas.microsoft.com/office/drawing/2014/main" val="2161545539"/>
                    </a:ext>
                  </a:extLst>
                </a:gridCol>
                <a:gridCol w="162983">
                  <a:extLst>
                    <a:ext uri="{9D8B030D-6E8A-4147-A177-3AD203B41FA5}">
                      <a16:colId xmlns:a16="http://schemas.microsoft.com/office/drawing/2014/main" val="4121602752"/>
                    </a:ext>
                  </a:extLst>
                </a:gridCol>
                <a:gridCol w="3046031">
                  <a:extLst>
                    <a:ext uri="{9D8B030D-6E8A-4147-A177-3AD203B41FA5}">
                      <a16:colId xmlns:a16="http://schemas.microsoft.com/office/drawing/2014/main" val="1999253235"/>
                    </a:ext>
                  </a:extLst>
                </a:gridCol>
              </a:tblGrid>
              <a:tr h="38006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показателя (индикатора)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Ед. измерения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 gridSpan="4">
                  <a:txBody>
                    <a:bodyPr/>
                    <a:lstStyle/>
                    <a:p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Значение показателя (индикатора)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Обоснование отклонения значения показателя (индикатора) (при наличии)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6972" marR="26972" marT="44373" marB="44373"/>
                </a:tc>
                <a:tc rowSpan="3">
                  <a:txBody>
                    <a:bodyPr/>
                    <a:lstStyle/>
                    <a:p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Обоснование отклонения значения показателя (индикатора) (при наличии)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3654763904"/>
                  </a:ext>
                </a:extLst>
              </a:tr>
              <a:tr h="232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год, предшествующий отчетному (текущему) году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6972" marR="26972" marT="44373" marB="44373"/>
                </a:tc>
                <a:tc gridSpan="3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отчетный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134073"/>
                  </a:ext>
                </a:extLst>
              </a:tr>
              <a:tr h="735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план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факт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128754"/>
                  </a:ext>
                </a:extLst>
              </a:tr>
              <a:tr h="240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3154900449"/>
                  </a:ext>
                </a:extLst>
              </a:tr>
              <a:tr h="301717">
                <a:tc gridSpan="8"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«Развитие физической культуры и массового спорта на территории Гайского округа»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801471165"/>
                  </a:ext>
                </a:extLst>
              </a:tr>
              <a:tr h="419460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Уровень обеспеченности граждан спортивными сооружениями исходя из единовременной пропускной способностями объектов спорта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86,9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87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87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Исполнено 100% за 4 кв. 2025г.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2289796165"/>
                  </a:ext>
                </a:extLst>
              </a:tr>
              <a:tr h="566639"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Доля населения муниципального образования, систематически занимающегося физической культурой и спортом, в общей численности населения муниципального образования в возрасте 3-79 лет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56,0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60,4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62,0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Исполнено 100% за 4 кв. 2025г.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274740986"/>
                  </a:ext>
                </a:extLst>
              </a:tr>
              <a:tr h="419460"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Количество человек, привлеченных к участию в массовых спортивных мероприятиях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Кол-во чел.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8933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15777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15777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Исполнено 100% за 4 кв. 2025г.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73807653"/>
                  </a:ext>
                </a:extLst>
              </a:tr>
              <a:tr h="276725"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Проведение тестирования выполнения нормативов испытаний (тестов) ГТО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Кол-во чел.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130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600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600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Исполнено 100% за 4 кв. 2025г.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3363087759"/>
                  </a:ext>
                </a:extLst>
              </a:tr>
              <a:tr h="272281"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Спортивная подготовка по олимпийским видам спорта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Кол-во чел.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634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465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465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Исполнено 100% за 4 кв. 2025г.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2441428126"/>
                  </a:ext>
                </a:extLst>
              </a:tr>
              <a:tr h="272281"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Спортивная подготовка по не олимпийским видам спорта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Кол-во чел.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57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Исполнено 100% за 4 кв. 2025г.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2434514128"/>
                  </a:ext>
                </a:extLst>
              </a:tr>
              <a:tr h="419460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Реализация дополнительных образовательных программ спортивной подготовки по олимпийским видам спорта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Кол-во чел.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85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85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Исполнено 100% за 4 кв. 2025г.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3402553203"/>
                  </a:ext>
                </a:extLst>
              </a:tr>
              <a:tr h="419460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Реализация дополнительных образовательных программ спортивной подготовки по неолимпийским видам спорта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Кол-во чел.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Исполнено 100% за 4 кв. 2025г.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798427374"/>
                  </a:ext>
                </a:extLst>
              </a:tr>
              <a:tr h="419460"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Реализация дополнительных общеразвивающих программ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Кол-во чел/час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35763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35763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Исполнено 100% за 4 кв. 2025г.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467489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3353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698" y="228036"/>
            <a:ext cx="10859928" cy="428669"/>
          </a:xfrm>
        </p:spPr>
        <p:txBody>
          <a:bodyPr>
            <a:normAutofit fontScale="90000"/>
          </a:bodyPr>
          <a:lstStyle/>
          <a:p>
            <a:pPr algn="r"/>
            <a:r>
              <a:rPr lang="ru-RU" sz="1600" dirty="0">
                <a:solidFill>
                  <a:schemeClr val="bg1"/>
                </a:solidFill>
              </a:rPr>
              <a:t>Продолжение</a:t>
            </a:r>
            <a:br>
              <a:rPr lang="ru-RU" sz="1600" dirty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43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6227126" y="6161962"/>
            <a:ext cx="613186" cy="475947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1E00E78-2BF1-4930-99BC-523937E038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673068"/>
              </p:ext>
            </p:extLst>
          </p:nvPr>
        </p:nvGraphicFramePr>
        <p:xfrm>
          <a:off x="465374" y="834097"/>
          <a:ext cx="11523503" cy="2682058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453183">
                  <a:extLst>
                    <a:ext uri="{9D8B030D-6E8A-4147-A177-3AD203B41FA5}">
                      <a16:colId xmlns:a16="http://schemas.microsoft.com/office/drawing/2014/main" val="2939602682"/>
                    </a:ext>
                  </a:extLst>
                </a:gridCol>
                <a:gridCol w="5419034">
                  <a:extLst>
                    <a:ext uri="{9D8B030D-6E8A-4147-A177-3AD203B41FA5}">
                      <a16:colId xmlns:a16="http://schemas.microsoft.com/office/drawing/2014/main" val="1762229075"/>
                    </a:ext>
                  </a:extLst>
                </a:gridCol>
                <a:gridCol w="447146">
                  <a:extLst>
                    <a:ext uri="{9D8B030D-6E8A-4147-A177-3AD203B41FA5}">
                      <a16:colId xmlns:a16="http://schemas.microsoft.com/office/drawing/2014/main" val="3587943766"/>
                    </a:ext>
                  </a:extLst>
                </a:gridCol>
                <a:gridCol w="565266">
                  <a:extLst>
                    <a:ext uri="{9D8B030D-6E8A-4147-A177-3AD203B41FA5}">
                      <a16:colId xmlns:a16="http://schemas.microsoft.com/office/drawing/2014/main" val="1213545447"/>
                    </a:ext>
                  </a:extLst>
                </a:gridCol>
                <a:gridCol w="573578">
                  <a:extLst>
                    <a:ext uri="{9D8B030D-6E8A-4147-A177-3AD203B41FA5}">
                      <a16:colId xmlns:a16="http://schemas.microsoft.com/office/drawing/2014/main" val="984448652"/>
                    </a:ext>
                  </a:extLst>
                </a:gridCol>
                <a:gridCol w="681643">
                  <a:extLst>
                    <a:ext uri="{9D8B030D-6E8A-4147-A177-3AD203B41FA5}">
                      <a16:colId xmlns:a16="http://schemas.microsoft.com/office/drawing/2014/main" val="449947238"/>
                    </a:ext>
                  </a:extLst>
                </a:gridCol>
                <a:gridCol w="3383653">
                  <a:extLst>
                    <a:ext uri="{9D8B030D-6E8A-4147-A177-3AD203B41FA5}">
                      <a16:colId xmlns:a16="http://schemas.microsoft.com/office/drawing/2014/main" val="437624105"/>
                    </a:ext>
                  </a:extLst>
                </a:gridCol>
              </a:tblGrid>
              <a:tr h="265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4142265929"/>
                  </a:ext>
                </a:extLst>
              </a:tr>
              <a:tr h="199944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«Обеспечение условий для доступа к объектам спорта на территории муниципального образования Гайский округ»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132145661"/>
                  </a:ext>
                </a:extLst>
              </a:tr>
              <a:tr h="29564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Предоставлен доступ к объектам спорта учреждения МАУ «Физкультурно-оздоровительный комплекс «Горняк»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Да/нет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Да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Да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4020514132"/>
                  </a:ext>
                </a:extLst>
              </a:tr>
              <a:tr h="273866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«Ведение бухгалтерского учета и составление отчетности учредителя и подведомственных учреждений физической культуры»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312971184"/>
                  </a:ext>
                </a:extLst>
              </a:tr>
              <a:tr h="187497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«Выполнение функций по бухгалтерскому учету учредителя и подведомственных учреждений»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Да/нет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Да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Да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3048753401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«Обеспечение выполнения муниципальной политики, обеспечивающей развитие системы физической культуры и массового спорта в округе»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213164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Эффективное функционирование системы управления физической культуры и спорта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Да/нет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Да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Да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4060428365"/>
                  </a:ext>
                </a:extLst>
              </a:tr>
              <a:tr h="239547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</a:rPr>
                        <a:t>2. Муниципальная программа «Доступная среда муниципального образования Гайский округ Оренбургской области»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598" marR="22598" marT="37178" marB="37178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598" marR="22598" marT="37178" marB="37178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22598" marR="22598" marT="37178" marB="3717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598" marR="22598" marT="37178" marB="37178"/>
                </a:tc>
                <a:extLst>
                  <a:ext uri="{0D108BD9-81ED-4DB2-BD59-A6C34878D82A}">
                    <a16:rowId xmlns:a16="http://schemas.microsoft.com/office/drawing/2014/main" val="1253017497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89CB6AA-B821-D4E6-25D1-F0EB0799F7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33571"/>
              </p:ext>
            </p:extLst>
          </p:nvPr>
        </p:nvGraphicFramePr>
        <p:xfrm>
          <a:off x="465373" y="3503686"/>
          <a:ext cx="11523503" cy="245364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409765">
                  <a:extLst>
                    <a:ext uri="{9D8B030D-6E8A-4147-A177-3AD203B41FA5}">
                      <a16:colId xmlns:a16="http://schemas.microsoft.com/office/drawing/2014/main" val="517303690"/>
                    </a:ext>
                  </a:extLst>
                </a:gridCol>
                <a:gridCol w="5474136">
                  <a:extLst>
                    <a:ext uri="{9D8B030D-6E8A-4147-A177-3AD203B41FA5}">
                      <a16:colId xmlns:a16="http://schemas.microsoft.com/office/drawing/2014/main" val="1794015686"/>
                    </a:ext>
                  </a:extLst>
                </a:gridCol>
                <a:gridCol w="440574">
                  <a:extLst>
                    <a:ext uri="{9D8B030D-6E8A-4147-A177-3AD203B41FA5}">
                      <a16:colId xmlns:a16="http://schemas.microsoft.com/office/drawing/2014/main" val="3430416462"/>
                    </a:ext>
                  </a:extLst>
                </a:gridCol>
                <a:gridCol w="548733">
                  <a:extLst>
                    <a:ext uri="{9D8B030D-6E8A-4147-A177-3AD203B41FA5}">
                      <a16:colId xmlns:a16="http://schemas.microsoft.com/office/drawing/2014/main" val="2380678583"/>
                    </a:ext>
                  </a:extLst>
                </a:gridCol>
                <a:gridCol w="581798">
                  <a:extLst>
                    <a:ext uri="{9D8B030D-6E8A-4147-A177-3AD203B41FA5}">
                      <a16:colId xmlns:a16="http://schemas.microsoft.com/office/drawing/2014/main" val="992686643"/>
                    </a:ext>
                  </a:extLst>
                </a:gridCol>
                <a:gridCol w="665019">
                  <a:extLst>
                    <a:ext uri="{9D8B030D-6E8A-4147-A177-3AD203B41FA5}">
                      <a16:colId xmlns:a16="http://schemas.microsoft.com/office/drawing/2014/main" val="1671865525"/>
                    </a:ext>
                  </a:extLst>
                </a:gridCol>
                <a:gridCol w="3403478">
                  <a:extLst>
                    <a:ext uri="{9D8B030D-6E8A-4147-A177-3AD203B41FA5}">
                      <a16:colId xmlns:a16="http://schemas.microsoft.com/office/drawing/2014/main" val="39895062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</a:rPr>
                        <a:t>Доля доступных для инвалидов и других маломобильных групп населения приоритетных объектов социальной инфраструктуры в общем количестве приоритетных объектов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35" dirty="0">
                          <a:effectLst/>
                        </a:rPr>
                        <a:t>8,38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17,47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16,07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766455885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Комплекс процессных мероприятий «Развитие безбарьерной среды»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778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effectLst/>
                        </a:rPr>
                        <a:t>Мероприятие (результат) «Формирование безбарьерного доступа к муниципальным учреждениям спорта»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35">
                          <a:effectLst/>
                        </a:rPr>
                        <a:t>60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65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65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Ремонтные работы завершены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363275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3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effectLst/>
                        </a:rPr>
                        <a:t>Мероприятие (результат) «Формирование безбарьерного доступа к муниципальным учреждениям образования»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35">
                          <a:effectLst/>
                        </a:rPr>
                        <a:t>20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Ремонтные работы завершены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8397971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effectLst/>
                        </a:rPr>
                        <a:t>Мероприятие (результат) «Формирование безбарьерного доступа к муниципальным учреждениям культуры»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35">
                          <a:effectLst/>
                        </a:rPr>
                        <a:t>20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Ремонтные работы завершены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93183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effectLst/>
                        </a:rPr>
                        <a:t>Мероприятие (результат) «Формирование безбарьерного доступа к муниципальным учреждениям ОМСУ»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35" dirty="0">
                          <a:effectLst/>
                        </a:rPr>
                        <a:t>16,66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На 2025 год не были предоставлены сметы на ремонтные работы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468513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1411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44</a:t>
            </a:fld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6063"/>
            <a:ext cx="11150600" cy="542925"/>
          </a:xfrm>
        </p:spPr>
        <p:txBody>
          <a:bodyPr>
            <a:normAutofit fontScale="90000"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bg1"/>
                </a:solidFill>
              </a:rPr>
            </a:b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5784645" y="6379816"/>
            <a:ext cx="613186" cy="444799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A19D591-CE47-402D-BF2F-44CAA3390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963729"/>
              </p:ext>
            </p:extLst>
          </p:nvPr>
        </p:nvGraphicFramePr>
        <p:xfrm>
          <a:off x="322693" y="565718"/>
          <a:ext cx="11537090" cy="6103658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655994339"/>
                    </a:ext>
                  </a:extLst>
                </a:gridCol>
                <a:gridCol w="7228034">
                  <a:extLst>
                    <a:ext uri="{9D8B030D-6E8A-4147-A177-3AD203B41FA5}">
                      <a16:colId xmlns:a16="http://schemas.microsoft.com/office/drawing/2014/main" val="670620118"/>
                    </a:ext>
                  </a:extLst>
                </a:gridCol>
                <a:gridCol w="449631">
                  <a:extLst>
                    <a:ext uri="{9D8B030D-6E8A-4147-A177-3AD203B41FA5}">
                      <a16:colId xmlns:a16="http://schemas.microsoft.com/office/drawing/2014/main" val="2937075319"/>
                    </a:ext>
                  </a:extLst>
                </a:gridCol>
                <a:gridCol w="461319">
                  <a:extLst>
                    <a:ext uri="{9D8B030D-6E8A-4147-A177-3AD203B41FA5}">
                      <a16:colId xmlns:a16="http://schemas.microsoft.com/office/drawing/2014/main" val="2085002553"/>
                    </a:ext>
                  </a:extLst>
                </a:gridCol>
                <a:gridCol w="659027">
                  <a:extLst>
                    <a:ext uri="{9D8B030D-6E8A-4147-A177-3AD203B41FA5}">
                      <a16:colId xmlns:a16="http://schemas.microsoft.com/office/drawing/2014/main" val="270820710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81467112"/>
                    </a:ext>
                  </a:extLst>
                </a:gridCol>
                <a:gridCol w="1519879">
                  <a:extLst>
                    <a:ext uri="{9D8B030D-6E8A-4147-A177-3AD203B41FA5}">
                      <a16:colId xmlns:a16="http://schemas.microsoft.com/office/drawing/2014/main" val="2430373755"/>
                    </a:ext>
                  </a:extLst>
                </a:gridCol>
              </a:tblGrid>
              <a:tr h="1862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3779037794"/>
                  </a:ext>
                </a:extLst>
              </a:tr>
              <a:tr h="186254">
                <a:tc gridSpan="7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3.  Муниципальная программа «Гармонизация межэтнических и межконфессиональных отношений на территории муниципального образования Гайский округ Оренбургской области»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28368"/>
                  </a:ext>
                </a:extLst>
              </a:tr>
              <a:tr h="186254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Доля граждан, положительно оценивающих состояние межнациональных (межэтнических) отношений, в общей численности граждан муниципального образования Гайский округ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82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1000">
                          <a:effectLst/>
                        </a:rPr>
                        <a:t>83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-1905" algn="ctr"/>
                      <a:r>
                        <a:rPr lang="ru-RU" sz="1000">
                          <a:effectLst/>
                        </a:rPr>
                        <a:t>83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367857684"/>
                  </a:ext>
                </a:extLst>
              </a:tr>
              <a:tr h="255380">
                <a:tc gridSpan="7">
                  <a:txBody>
                    <a:bodyPr/>
                    <a:lstStyle/>
                    <a:p>
                      <a:pPr marL="457200" algn="ctr"/>
                      <a:r>
                        <a:rPr lang="ru-RU" sz="1000">
                          <a:effectLst/>
                        </a:rPr>
                        <a:t>Комплекс процессных мероприятий «Укрепление единства российской нации, формирование общероссийской гражданской идентичности и этнокультурное развитие народов России»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761112"/>
                  </a:ext>
                </a:extLst>
              </a:tr>
              <a:tr h="269175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Проведение мероприятий, направленных на укрепление гражданского единства и гармонизацию межнациональных отношений (семинары, совещания, тренинги, конкурсы и другие аналогичные мероприятия)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812732385"/>
                  </a:ext>
                </a:extLst>
              </a:tr>
              <a:tr h="269175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Размещение в СМИ Гайского городского округа, информации, содействующей взаимному позитивному отношению народов, проживающих в муниципальном образовании и повышение этнокультурной компетентности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94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487759488"/>
                  </a:ext>
                </a:extLst>
              </a:tr>
              <a:tr h="286816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Проведение мероприятий, направленных на содействие этнокультурному многообразию народов России, проживающих на территории Гайского округа (праздники, фестивали, концерты, конкурсы и другие аналогичные мероприятия)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400085327"/>
                  </a:ext>
                </a:extLst>
              </a:tr>
              <a:tr h="269175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«Своевременное, качественное исполнение переданных государственных полномочий»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175339"/>
                  </a:ext>
                </a:extLst>
              </a:tr>
              <a:tr h="178016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spc="10">
                          <a:solidFill>
                            <a:srgbClr val="000000"/>
                          </a:solidFill>
                          <a:effectLst/>
                        </a:rPr>
                        <a:t>Уровень исполнения администрацией Гайского городского округа обязательств по переданным государственным полномочиям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262487421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Комплекс процессных мероприятий «Своевременное, качественное исполнение полномочий по решению вопросов местного значения»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021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Уровень исполнения администрацией Гайского округа полномочий по решению вопросов местного значения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99,9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99,99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0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635225799"/>
                  </a:ext>
                </a:extLst>
              </a:tr>
              <a:tr h="178016">
                <a:tc gridSpan="7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Комплекс процессных мероприятий «Прохождение диспансеризации муниципальных служащих»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29221"/>
                  </a:ext>
                </a:extLst>
              </a:tr>
              <a:tr h="178016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муниципальных служащих, прошедших диспансеризацию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127216477"/>
                  </a:ext>
                </a:extLst>
              </a:tr>
              <a:tr h="178016">
                <a:tc gridSpan="7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Комплекс процессных мероприятий «Внедрение информационных технологий»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642045"/>
                  </a:ext>
                </a:extLst>
              </a:tr>
              <a:tr h="178016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Выполнение показателей рейтинга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60,5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80,5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177242723"/>
                  </a:ext>
                </a:extLst>
              </a:tr>
              <a:tr h="17801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«Своевременное, качественное исполнение переданных государственных полномочий»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848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spc="10" dirty="0">
                          <a:solidFill>
                            <a:srgbClr val="000000"/>
                          </a:solidFill>
                          <a:effectLst/>
                        </a:rPr>
                        <a:t>Уровень исполнения администрацией Гайского округа обязательств по переданным государственным полномочиям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284113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02007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6063"/>
            <a:ext cx="11150600" cy="690562"/>
          </a:xfrm>
        </p:spPr>
        <p:txBody>
          <a:bodyPr>
            <a:norm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45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5784645" y="6290801"/>
            <a:ext cx="613186" cy="495300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E633205-565B-474A-8934-F90F4974C7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081576"/>
              </p:ext>
            </p:extLst>
          </p:nvPr>
        </p:nvGraphicFramePr>
        <p:xfrm>
          <a:off x="300681" y="677237"/>
          <a:ext cx="11590638" cy="5766218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417076">
                  <a:extLst>
                    <a:ext uri="{9D8B030D-6E8A-4147-A177-3AD203B41FA5}">
                      <a16:colId xmlns:a16="http://schemas.microsoft.com/office/drawing/2014/main" val="1460713454"/>
                    </a:ext>
                  </a:extLst>
                </a:gridCol>
                <a:gridCol w="8521621">
                  <a:extLst>
                    <a:ext uri="{9D8B030D-6E8A-4147-A177-3AD203B41FA5}">
                      <a16:colId xmlns:a16="http://schemas.microsoft.com/office/drawing/2014/main" val="1399352837"/>
                    </a:ext>
                  </a:extLst>
                </a:gridCol>
                <a:gridCol w="535460">
                  <a:extLst>
                    <a:ext uri="{9D8B030D-6E8A-4147-A177-3AD203B41FA5}">
                      <a16:colId xmlns:a16="http://schemas.microsoft.com/office/drawing/2014/main" val="655616650"/>
                    </a:ext>
                  </a:extLst>
                </a:gridCol>
                <a:gridCol w="428367">
                  <a:extLst>
                    <a:ext uri="{9D8B030D-6E8A-4147-A177-3AD203B41FA5}">
                      <a16:colId xmlns:a16="http://schemas.microsoft.com/office/drawing/2014/main" val="3481848819"/>
                    </a:ext>
                  </a:extLst>
                </a:gridCol>
                <a:gridCol w="535460">
                  <a:extLst>
                    <a:ext uri="{9D8B030D-6E8A-4147-A177-3AD203B41FA5}">
                      <a16:colId xmlns:a16="http://schemas.microsoft.com/office/drawing/2014/main" val="25312631"/>
                    </a:ext>
                  </a:extLst>
                </a:gridCol>
                <a:gridCol w="510746">
                  <a:extLst>
                    <a:ext uri="{9D8B030D-6E8A-4147-A177-3AD203B41FA5}">
                      <a16:colId xmlns:a16="http://schemas.microsoft.com/office/drawing/2014/main" val="2348499940"/>
                    </a:ext>
                  </a:extLst>
                </a:gridCol>
                <a:gridCol w="641908">
                  <a:extLst>
                    <a:ext uri="{9D8B030D-6E8A-4147-A177-3AD203B41FA5}">
                      <a16:colId xmlns:a16="http://schemas.microsoft.com/office/drawing/2014/main" val="21759156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2206740934"/>
                  </a:ext>
                </a:extLst>
              </a:tr>
              <a:tr h="228977">
                <a:tc gridSpan="7"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Комплекс процессных мероприятий «Осуществление транспортного обеспечения администрации Гайского округа»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916192"/>
                  </a:ext>
                </a:extLst>
              </a:tr>
              <a:tr h="275474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spc="-30" dirty="0">
                          <a:solidFill>
                            <a:srgbClr val="000000"/>
                          </a:solidFill>
                          <a:effectLst/>
                        </a:rPr>
                        <a:t>Доля исполненных заявок на предоставление транспорта поступающих от структурных подразделений администрации Гайского округа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584747044"/>
                  </a:ext>
                </a:extLst>
              </a:tr>
              <a:tr h="275474">
                <a:tc gridSpan="7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Комплекс процессных мероприятий «Оперативное реагирование на угрозу и возникновение ЧС, информирование населения и организаций о факторах их возникновения и принятым по ним мерам»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868531"/>
                  </a:ext>
                </a:extLst>
              </a:tr>
              <a:tr h="222036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spc="-30">
                          <a:solidFill>
                            <a:srgbClr val="000000"/>
                          </a:solidFill>
                          <a:effectLst/>
                        </a:rPr>
                        <a:t>Исполнение бюджета МКУ поделам ГО, ПБ и ЧС, ЕДДС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99,9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42440231"/>
                  </a:ext>
                </a:extLst>
              </a:tr>
              <a:tr h="275474">
                <a:tc gridSpan="7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Комплекс процессных мероприятий «Осуществление бухгалтерского и налогового учета   отчетности, обязательных и хозяйственных операций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547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Своевременная сдача бухгалтерской, налоговой и статистической отчетности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да/нет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да-1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нет-0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394404957"/>
                  </a:ext>
                </a:extLst>
              </a:tr>
              <a:tr h="235676">
                <a:tc gridSpan="7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Комплекс процессных мероприятий «Решение вопросов местного значения в разрезе каждого населенного пункта Гайского городского округа»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81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выполнения заключенных контрактов на содержание МКУ «УСТ»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457200"/>
                      <a:r>
                        <a:rPr lang="ru-RU" sz="11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062823315"/>
                  </a:ext>
                </a:extLst>
              </a:tr>
              <a:tr h="157396">
                <a:tc gridSpan="7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Комплекс процессных мероприятий «Осуществление административно-хозяйственной деятельности»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359201"/>
                  </a:ext>
                </a:extLst>
              </a:tr>
              <a:tr h="200634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Своевременное административно-хозяйственное обслуживание администрации Гайского округа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да/нет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да-1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нет-0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229450961"/>
                  </a:ext>
                </a:extLst>
              </a:tr>
              <a:tr h="198192">
                <a:tc gridSpan="7"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Комплекс процессных мероприятий «Информирование населения о деятельности МО Гайский округ»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920932"/>
                  </a:ext>
                </a:extLst>
              </a:tr>
              <a:tr h="206773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размещенной информации в сети Интернет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3061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2600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0" algn="l"/>
                      <a:r>
                        <a:rPr lang="ru-RU" sz="1000" dirty="0">
                          <a:effectLst/>
                        </a:rPr>
                        <a:t>2956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824913087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Комплекс процессных мероприятий «Развитие муниципальной службы в муниципальном образовании Гайский округ»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31839"/>
                  </a:ext>
                </a:extLst>
              </a:tr>
              <a:tr h="181054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принятых нормативных правовых актов, регулирующих вопросы муниципальной службы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559649152"/>
                  </a:ext>
                </a:extLst>
              </a:tr>
              <a:tr h="236622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проведенных координационно-методических мероприятий (семинаров, совещаний, в том числе выездных)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472715164"/>
                  </a:ext>
                </a:extLst>
              </a:tr>
              <a:tr h="201575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размещенных (актуализированных) материалов по вопросам развития муниципальной службы в информационно-телекоммуникационной сети «Интернет»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831287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5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6699045" y="6348458"/>
            <a:ext cx="613186" cy="495300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6063"/>
            <a:ext cx="11150600" cy="690562"/>
          </a:xfrm>
        </p:spPr>
        <p:txBody>
          <a:bodyPr>
            <a:norm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bg1"/>
                </a:solidFill>
              </a:rPr>
            </a:b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46</a:t>
            </a:fld>
            <a:endParaRPr lang="ru-RU" noProof="0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E633205-565B-474A-8934-F90F4974C7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535361"/>
              </p:ext>
            </p:extLst>
          </p:nvPr>
        </p:nvGraphicFramePr>
        <p:xfrm>
          <a:off x="337194" y="565718"/>
          <a:ext cx="11590638" cy="623496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417076">
                  <a:extLst>
                    <a:ext uri="{9D8B030D-6E8A-4147-A177-3AD203B41FA5}">
                      <a16:colId xmlns:a16="http://schemas.microsoft.com/office/drawing/2014/main" val="1460713454"/>
                    </a:ext>
                  </a:extLst>
                </a:gridCol>
                <a:gridCol w="8047302">
                  <a:extLst>
                    <a:ext uri="{9D8B030D-6E8A-4147-A177-3AD203B41FA5}">
                      <a16:colId xmlns:a16="http://schemas.microsoft.com/office/drawing/2014/main" val="1399352837"/>
                    </a:ext>
                  </a:extLst>
                </a:gridCol>
                <a:gridCol w="1009779">
                  <a:extLst>
                    <a:ext uri="{9D8B030D-6E8A-4147-A177-3AD203B41FA5}">
                      <a16:colId xmlns:a16="http://schemas.microsoft.com/office/drawing/2014/main" val="2670848908"/>
                    </a:ext>
                  </a:extLst>
                </a:gridCol>
                <a:gridCol w="428367">
                  <a:extLst>
                    <a:ext uri="{9D8B030D-6E8A-4147-A177-3AD203B41FA5}">
                      <a16:colId xmlns:a16="http://schemas.microsoft.com/office/drawing/2014/main" val="3481848819"/>
                    </a:ext>
                  </a:extLst>
                </a:gridCol>
                <a:gridCol w="535460">
                  <a:extLst>
                    <a:ext uri="{9D8B030D-6E8A-4147-A177-3AD203B41FA5}">
                      <a16:colId xmlns:a16="http://schemas.microsoft.com/office/drawing/2014/main" val="25312631"/>
                    </a:ext>
                  </a:extLst>
                </a:gridCol>
                <a:gridCol w="510746">
                  <a:extLst>
                    <a:ext uri="{9D8B030D-6E8A-4147-A177-3AD203B41FA5}">
                      <a16:colId xmlns:a16="http://schemas.microsoft.com/office/drawing/2014/main" val="2348499940"/>
                    </a:ext>
                  </a:extLst>
                </a:gridCol>
                <a:gridCol w="641908">
                  <a:extLst>
                    <a:ext uri="{9D8B030D-6E8A-4147-A177-3AD203B41FA5}">
                      <a16:colId xmlns:a16="http://schemas.microsoft.com/office/drawing/2014/main" val="2175915617"/>
                    </a:ext>
                  </a:extLst>
                </a:gridCol>
              </a:tblGrid>
              <a:tr h="244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2206740934"/>
                  </a:ext>
                </a:extLst>
              </a:tr>
              <a:tr h="317191">
                <a:tc gridSpan="7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5.  Муниципальная программа «Безопасность населения Гайского округа»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916192"/>
                  </a:ext>
                </a:extLst>
              </a:tr>
              <a:tr h="277012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Комплекс процессных мероприятий «Социальная адаптация лиц, вышедших из мест лишения свободы и лиц, осужденных без изоляции от общества»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747044"/>
                  </a:ext>
                </a:extLst>
              </a:tr>
              <a:tr h="42674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tabLst>
                          <a:tab pos="160020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размещенных тематических материалов СМИ по вопросу ресоциализации осужденных, освобожденных их мест лишения свободы и осужденных к иным мерам уголовно-правового характера, не связанных с изоляцией от общества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905868531"/>
                  </a:ext>
                </a:extLst>
              </a:tr>
              <a:tr h="42674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228600" indent="-228600" algn="just">
                        <a:tabLst>
                          <a:tab pos="228600" algn="l"/>
                          <a:tab pos="449580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психологической и правовой консультативной помощи лицам, вышедшим из мест лишения свободы, и лицам осужденным без изоляции от общества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42440231"/>
                  </a:ext>
                </a:extLst>
              </a:tr>
              <a:tr h="42674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tabLst>
                          <a:tab pos="160020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Количество проведенных заседаний наблюдательной комиссии по социальной адаптации лиц, вышедших из мест лишения свободы и лиц, осужденных без изоляции от общества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423547831"/>
                  </a:ext>
                </a:extLst>
              </a:tr>
              <a:tr h="277012">
                <a:tc gridSpan="7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Комплекс процессных мероприятий «Противодействие экстремизму и профилактика терроризма на территории муниципального образования Гайский округ Оренбургской области»</a:t>
                      </a:r>
                      <a:endParaRPr lang="ru-RU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04957"/>
                  </a:ext>
                </a:extLst>
              </a:tr>
              <a:tr h="277012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Количество распространенных печатных изданий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918281578"/>
                  </a:ext>
                </a:extLst>
              </a:tr>
              <a:tr h="42674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Количество размещений в СМИ и сети Интернет информационно-пропагандистских материалов по профилактике терроризма и экстремизма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062823315"/>
                  </a:ext>
                </a:extLst>
              </a:tr>
              <a:tr h="277012">
                <a:tc gridSpan="7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Комплекс процессных мероприятий «Создание и содержание муниципальной автоматизированной системы оповещения населения»</a:t>
                      </a:r>
                      <a:endParaRPr lang="ru-RU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359201"/>
                  </a:ext>
                </a:extLst>
              </a:tr>
              <a:tr h="277012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доведения информации и сигналов оповещения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465010384"/>
                  </a:ext>
                </a:extLst>
              </a:tr>
              <a:tr h="277012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Комплекс процессных мероприятий «Организация и проведение обучения работников органов местного самоуправления»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613002"/>
                  </a:ext>
                </a:extLst>
              </a:tr>
              <a:tr h="277012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работников органов местного самоуправления, прошедших обучение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855140556"/>
                  </a:ext>
                </a:extLst>
              </a:tr>
              <a:tr h="277012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Комплекс процессных мероприятий «Создание необходимых условий для укрепления пожарной безопасности и эффективности защиты населения от ЧС на территории округа»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649143"/>
                  </a:ext>
                </a:extLst>
              </a:tr>
              <a:tr h="277012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Уровень создания условий для укрепления пожарной безопасности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618846452"/>
                  </a:ext>
                </a:extLst>
              </a:tr>
              <a:tr h="317876">
                <a:tc gridSpan="7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Комплекс процессных мероприятий «Реализация мероприятий по гражданской обороне»</a:t>
                      </a:r>
                      <a:endParaRPr lang="ru-RU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21381"/>
                  </a:ext>
                </a:extLst>
              </a:tr>
              <a:tr h="42674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tabLst>
                          <a:tab pos="160020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должностных лиц органов местного самоуправления, прошедших обучение по решению задач в области гражданской обороны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182397971"/>
                  </a:ext>
                </a:extLst>
              </a:tr>
              <a:tr h="317876">
                <a:tc gridSpan="7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Комплекс процессных мероприятий «Пропаганда безопасного поведения на водных объектах»</a:t>
                      </a:r>
                      <a:endParaRPr lang="ru-RU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745175"/>
                  </a:ext>
                </a:extLst>
              </a:tr>
              <a:tr h="31787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tabLst>
                          <a:tab pos="160020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Количество распространенных печатных изданий о правилах безопасности поведения на водных объектах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550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824587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87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6063"/>
            <a:ext cx="11150600" cy="690562"/>
          </a:xfrm>
        </p:spPr>
        <p:txBody>
          <a:bodyPr>
            <a:norm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bg1"/>
                </a:solidFill>
              </a:rPr>
            </a:b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47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6091238" y="6362700"/>
            <a:ext cx="613186" cy="495300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D191B5D-1C28-4528-B995-BD1E12E86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428686"/>
              </p:ext>
            </p:extLst>
          </p:nvPr>
        </p:nvGraphicFramePr>
        <p:xfrm>
          <a:off x="407324" y="632227"/>
          <a:ext cx="11646476" cy="6175666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287001">
                  <a:extLst>
                    <a:ext uri="{9D8B030D-6E8A-4147-A177-3AD203B41FA5}">
                      <a16:colId xmlns:a16="http://schemas.microsoft.com/office/drawing/2014/main" val="3272036411"/>
                    </a:ext>
                  </a:extLst>
                </a:gridCol>
                <a:gridCol w="5929162">
                  <a:extLst>
                    <a:ext uri="{9D8B030D-6E8A-4147-A177-3AD203B41FA5}">
                      <a16:colId xmlns:a16="http://schemas.microsoft.com/office/drawing/2014/main" val="4270138686"/>
                    </a:ext>
                  </a:extLst>
                </a:gridCol>
                <a:gridCol w="560000">
                  <a:extLst>
                    <a:ext uri="{9D8B030D-6E8A-4147-A177-3AD203B41FA5}">
                      <a16:colId xmlns:a16="http://schemas.microsoft.com/office/drawing/2014/main" val="3791878505"/>
                    </a:ext>
                  </a:extLst>
                </a:gridCol>
                <a:gridCol w="453081">
                  <a:extLst>
                    <a:ext uri="{9D8B030D-6E8A-4147-A177-3AD203B41FA5}">
                      <a16:colId xmlns:a16="http://schemas.microsoft.com/office/drawing/2014/main" val="476851181"/>
                    </a:ext>
                  </a:extLst>
                </a:gridCol>
                <a:gridCol w="395416">
                  <a:extLst>
                    <a:ext uri="{9D8B030D-6E8A-4147-A177-3AD203B41FA5}">
                      <a16:colId xmlns:a16="http://schemas.microsoft.com/office/drawing/2014/main" val="1994284520"/>
                    </a:ext>
                  </a:extLst>
                </a:gridCol>
                <a:gridCol w="107092">
                  <a:extLst>
                    <a:ext uri="{9D8B030D-6E8A-4147-A177-3AD203B41FA5}">
                      <a16:colId xmlns:a16="http://schemas.microsoft.com/office/drawing/2014/main" val="3843401017"/>
                    </a:ext>
                  </a:extLst>
                </a:gridCol>
                <a:gridCol w="727264">
                  <a:extLst>
                    <a:ext uri="{9D8B030D-6E8A-4147-A177-3AD203B41FA5}">
                      <a16:colId xmlns:a16="http://schemas.microsoft.com/office/drawing/2014/main" val="1525352665"/>
                    </a:ext>
                  </a:extLst>
                </a:gridCol>
                <a:gridCol w="3187460">
                  <a:extLst>
                    <a:ext uri="{9D8B030D-6E8A-4147-A177-3AD203B41FA5}">
                      <a16:colId xmlns:a16="http://schemas.microsoft.com/office/drawing/2014/main" val="3376824401"/>
                    </a:ext>
                  </a:extLst>
                </a:gridCol>
              </a:tblGrid>
              <a:tr h="209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/>
                        <a:t>7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1553547910"/>
                  </a:ext>
                </a:extLst>
              </a:tr>
              <a:tr h="287699">
                <a:tc grid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</a:rPr>
                        <a:t>6. Муниципальная программа «Развитие системы 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effectLst/>
                        </a:rPr>
                        <a:t>градорегулирования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</a:rPr>
                        <a:t> муниципального образования Гайский округ Оренбургской области»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610840372"/>
                  </a:ext>
                </a:extLst>
              </a:tr>
              <a:tr h="287699">
                <a:tc>
                  <a:txBody>
                    <a:bodyPr/>
                    <a:lstStyle/>
                    <a:p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Ввод жилья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Кв.м.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7196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7745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9578,1</a:t>
                      </a:r>
                    </a:p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9578,1</a:t>
                      </a:r>
                    </a:p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5522945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Объем многоквартирного жилья в стадии строительства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Кв.м.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2600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33639,96</a:t>
                      </a:r>
                    </a:p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33639,96</a:t>
                      </a:r>
                    </a:p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842793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Площадь земельных участков, вовлеченных в оборот в целях жилищного строительства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Кв.м.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28230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30090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64281</a:t>
                      </a:r>
                    </a:p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64281</a:t>
                      </a:r>
                    </a:p>
                    <a:p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506273545"/>
                  </a:ext>
                </a:extLst>
              </a:tr>
              <a:tr h="287699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Комплекс процессных мероприятий «Разработка и внесение изменений в документы территориального планирования градостроительного зонирования и планировки территории муниципального образования Гайский округ Оренбургской области, повышение эффективности землепользования и застройки территории городского округа»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910229"/>
                  </a:ext>
                </a:extLst>
              </a:tr>
              <a:tr h="26578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Мероприятие (результат) Разработка местных нормативов градостроительного проектирования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</a:p>
                    <a:p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695902326"/>
                  </a:ext>
                </a:extLst>
              </a:tr>
              <a:tr h="42598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Мероприятие (результат) Подготовка документов для внесения сведений о границах населенных пунктов в ЕГРН»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94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</a:p>
                    <a:p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796750406"/>
                  </a:ext>
                </a:extLst>
              </a:tr>
              <a:tr h="425980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Мероприятие (результат) Подготовка документов для внесения сведений о границах функциональных и территориальных зон в ЕГРН»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</a:p>
                    <a:p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623464160"/>
                  </a:ext>
                </a:extLst>
              </a:tr>
              <a:tr h="287699">
                <a:tc gridSpan="8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200" b="1" spc="-25" dirty="0">
                          <a:effectLst/>
                        </a:rPr>
                        <a:t>7.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</a:rPr>
                        <a:t>Муниципальная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</a:rPr>
                        <a:t>программа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</a:rPr>
                        <a:t> «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</a:rPr>
                        <a:t>Управление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</a:rPr>
                        <a:t>муниципальными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</a:rPr>
                        <a:t>финансами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</a:rPr>
                        <a:t>Гайского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</a:rPr>
                        <a:t>округа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</a:rPr>
                        <a:t>»</a:t>
                      </a:r>
                      <a:endParaRPr lang="ru-RU" sz="120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ru-RU" sz="100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839925608"/>
                  </a:ext>
                </a:extLst>
              </a:tr>
              <a:tr h="160656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Темп роста налоговых и неналоговых доходов по итогам исполнения консолидированного бюджета городского округа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333333"/>
                          </a:solidFill>
                          <a:effectLst/>
                        </a:rPr>
                        <a:t>115,8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542290" algn="ctr"/>
                      <a:r>
                        <a:rPr lang="ru-RU" sz="1000">
                          <a:solidFill>
                            <a:srgbClr val="333333"/>
                          </a:solidFill>
                          <a:effectLst/>
                        </a:rPr>
                        <a:t>≤87,4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124,01</a:t>
                      </a:r>
                    </a:p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548612439"/>
                  </a:ext>
                </a:extLst>
              </a:tr>
              <a:tr h="160656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Количество субъектов малого и среднего предпринимательства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847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791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862</a:t>
                      </a:r>
                    </a:p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42070179"/>
                  </a:ext>
                </a:extLst>
              </a:tr>
              <a:tr h="160656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Снижение недоимки по неналоговым доходам в консолидированный бюджет городского округа (за исключением недоимки, в отношении которой предприняты меры взыскания в судебном порядке), главными администраторами которых являются органы местного самоуправления муниципального образования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333333"/>
                          </a:solidFill>
                          <a:effectLst/>
                        </a:rPr>
                        <a:t>85,8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333333"/>
                          </a:solidFill>
                          <a:effectLst/>
                        </a:rPr>
                        <a:t>≤95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299,16</a:t>
                      </a:r>
                    </a:p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913890121"/>
                  </a:ext>
                </a:extLst>
              </a:tr>
              <a:tr h="160656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effectLst/>
                        </a:rPr>
                        <a:t>Размер средней заработной платы отдельных категорий работников бюджетной сферы, в соответствии с Указами Президента Российской Федерации и соглашениями, заключенными между соответствующими органами исполнительной власти и городскими округами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100</a:t>
                      </a:r>
                    </a:p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330039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53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7238" y="246063"/>
            <a:ext cx="10498195" cy="327025"/>
          </a:xfrm>
        </p:spPr>
        <p:txBody>
          <a:bodyPr>
            <a:normAutofit fontScale="90000"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bg1"/>
                </a:solidFill>
              </a:rPr>
            </a:b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48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5789407" y="6239439"/>
            <a:ext cx="613186" cy="638175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3E6A4BC-CC67-472A-8FA5-2408D16D7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182809"/>
              </p:ext>
            </p:extLst>
          </p:nvPr>
        </p:nvGraphicFramePr>
        <p:xfrm>
          <a:off x="378942" y="523501"/>
          <a:ext cx="11603271" cy="5868338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271847">
                  <a:extLst>
                    <a:ext uri="{9D8B030D-6E8A-4147-A177-3AD203B41FA5}">
                      <a16:colId xmlns:a16="http://schemas.microsoft.com/office/drawing/2014/main" val="2417387712"/>
                    </a:ext>
                  </a:extLst>
                </a:gridCol>
                <a:gridCol w="6473218">
                  <a:extLst>
                    <a:ext uri="{9D8B030D-6E8A-4147-A177-3AD203B41FA5}">
                      <a16:colId xmlns:a16="http://schemas.microsoft.com/office/drawing/2014/main" val="2292753003"/>
                    </a:ext>
                  </a:extLst>
                </a:gridCol>
                <a:gridCol w="773084">
                  <a:extLst>
                    <a:ext uri="{9D8B030D-6E8A-4147-A177-3AD203B41FA5}">
                      <a16:colId xmlns:a16="http://schemas.microsoft.com/office/drawing/2014/main" val="1867565168"/>
                    </a:ext>
                  </a:extLst>
                </a:gridCol>
                <a:gridCol w="515389">
                  <a:extLst>
                    <a:ext uri="{9D8B030D-6E8A-4147-A177-3AD203B41FA5}">
                      <a16:colId xmlns:a16="http://schemas.microsoft.com/office/drawing/2014/main" val="1698468358"/>
                    </a:ext>
                  </a:extLst>
                </a:gridCol>
                <a:gridCol w="689956">
                  <a:extLst>
                    <a:ext uri="{9D8B030D-6E8A-4147-A177-3AD203B41FA5}">
                      <a16:colId xmlns:a16="http://schemas.microsoft.com/office/drawing/2014/main" val="279767064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064507966"/>
                    </a:ext>
                  </a:extLst>
                </a:gridCol>
                <a:gridCol w="2148257">
                  <a:extLst>
                    <a:ext uri="{9D8B030D-6E8A-4147-A177-3AD203B41FA5}">
                      <a16:colId xmlns:a16="http://schemas.microsoft.com/office/drawing/2014/main" val="3936885911"/>
                    </a:ext>
                  </a:extLst>
                </a:gridCol>
              </a:tblGrid>
              <a:tr h="312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r>
                        <a:rPr lang="ru-RU" sz="1000" b="1" dirty="0"/>
                        <a:t>6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/>
                        <a:t>7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792468086"/>
                  </a:ext>
                </a:extLst>
              </a:tr>
              <a:tr h="296782">
                <a:tc gridSpan="7">
                  <a:txBody>
                    <a:bodyPr/>
                    <a:lstStyle/>
                    <a:p>
                      <a:pPr algn="ctr">
                        <a:tabLst>
                          <a:tab pos="2257425" algn="l"/>
                        </a:tabLst>
                      </a:pPr>
                      <a:r>
                        <a:rPr lang="ru-RU" sz="1200" b="1" dirty="0">
                          <a:effectLst/>
                        </a:rPr>
                        <a:t>8.  Муниципальная программа «Экономическое развитие Гайского округа»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tabLst>
                          <a:tab pos="2257425" algn="l"/>
                        </a:tabLs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474418974"/>
                  </a:ext>
                </a:extLst>
              </a:tr>
              <a:tr h="26782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Индекс физического объема инвестиций в основной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25">
                          <a:solidFill>
                            <a:srgbClr val="000000"/>
                          </a:solidFill>
                          <a:effectLst/>
                        </a:rPr>
                        <a:t>114,9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25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111,7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005313309"/>
                  </a:ext>
                </a:extLst>
              </a:tr>
              <a:tr h="26782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Численность занятых в сфере МСП, включая индивидуальных предпринимателей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человек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25">
                          <a:solidFill>
                            <a:srgbClr val="000000"/>
                          </a:solidFill>
                          <a:effectLst/>
                        </a:rPr>
                        <a:t>2627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25">
                          <a:solidFill>
                            <a:srgbClr val="000000"/>
                          </a:solidFill>
                          <a:effectLst/>
                        </a:rPr>
                        <a:t>2627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2633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920523928"/>
                  </a:ext>
                </a:extLst>
              </a:tr>
              <a:tr h="41260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Индекс физического объема оборота розничной торговли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 к предыд. году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25">
                          <a:solidFill>
                            <a:srgbClr val="000000"/>
                          </a:solidFill>
                          <a:effectLst/>
                        </a:rPr>
                        <a:t>110,8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pc="-25">
                          <a:solidFill>
                            <a:srgbClr val="000000"/>
                          </a:solidFill>
                          <a:effectLst/>
                        </a:rPr>
                        <a:t>104,8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118,8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269993459"/>
                  </a:ext>
                </a:extLst>
              </a:tr>
              <a:tr h="26782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внесенных торговых объектов в ИАС «Торговый реестр»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128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136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136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94105756"/>
                  </a:ext>
                </a:extLst>
              </a:tr>
              <a:tr h="26782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Пробег общественного автомобильного транспорта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тыс.км.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264,8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284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287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644378377"/>
                  </a:ext>
                </a:extLst>
              </a:tr>
              <a:tr h="26782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приобретенного пассажирского транспорта общего пользования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92252599"/>
                  </a:ext>
                </a:extLst>
              </a:tr>
              <a:tr h="271773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приобретенной контрольно-кассовой техники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86604852"/>
                  </a:ext>
                </a:extLst>
              </a:tr>
              <a:tr h="26782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приобретенных комплектов пассажирских сидений для установки на автобусы ПАЗ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880229428"/>
                  </a:ext>
                </a:extLst>
              </a:tr>
              <a:tr h="41260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Уровень удовлетворенности граждан качеством организации предоставления государственных и муниципальных услуг в МАУ «ГМФЦ»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99,99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97,0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99,99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854878281"/>
                  </a:ext>
                </a:extLst>
              </a:tr>
              <a:tr h="557372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обращений за получением массовых социально значимых государственных и муниципальных услуг в электронном виде с использованием ЕПГУ, без необходимости личного посещения органов государственной власти, органов местного самоуправления и МФЦ, от общего количества таких услуг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89,4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99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487890485"/>
                  </a:ext>
                </a:extLst>
              </a:tr>
              <a:tr h="271773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Комплекс процессных мероприятий «Организационное обеспечение деятельности по повышению инвестиционной привлекательности»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14350715"/>
                  </a:ext>
                </a:extLst>
              </a:tr>
              <a:tr h="45998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Реализация мероприятий направленных на улучшение инвестиционного имиджа муниципального образования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16843000"/>
                  </a:ext>
                </a:extLst>
              </a:tr>
              <a:tr h="459985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Комплекс процессных мероприятий «Организация проезда пассажиров автомобильным транспортом на территории муниципального образования Гайский округ»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481253"/>
                  </a:ext>
                </a:extLst>
              </a:tr>
              <a:tr h="459985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Приобретение товаров, работ, услуг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пробег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284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284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287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331044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00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6063"/>
            <a:ext cx="11150600" cy="527050"/>
          </a:xfrm>
        </p:spPr>
        <p:txBody>
          <a:bodyPr>
            <a:normAutofit fontScale="90000"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49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5789407" y="6239439"/>
            <a:ext cx="613186" cy="638175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F05A89B-5B3E-4D71-BFE1-B24F7FEC6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692603"/>
              </p:ext>
            </p:extLst>
          </p:nvPr>
        </p:nvGraphicFramePr>
        <p:xfrm>
          <a:off x="427811" y="701994"/>
          <a:ext cx="11409404" cy="5690099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284205">
                  <a:extLst>
                    <a:ext uri="{9D8B030D-6E8A-4147-A177-3AD203B41FA5}">
                      <a16:colId xmlns:a16="http://schemas.microsoft.com/office/drawing/2014/main" val="3320432423"/>
                    </a:ext>
                  </a:extLst>
                </a:gridCol>
                <a:gridCol w="7155086">
                  <a:extLst>
                    <a:ext uri="{9D8B030D-6E8A-4147-A177-3AD203B41FA5}">
                      <a16:colId xmlns:a16="http://schemas.microsoft.com/office/drawing/2014/main" val="2205385711"/>
                    </a:ext>
                  </a:extLst>
                </a:gridCol>
                <a:gridCol w="473826">
                  <a:extLst>
                    <a:ext uri="{9D8B030D-6E8A-4147-A177-3AD203B41FA5}">
                      <a16:colId xmlns:a16="http://schemas.microsoft.com/office/drawing/2014/main" val="3978749815"/>
                    </a:ext>
                  </a:extLst>
                </a:gridCol>
                <a:gridCol w="575973">
                  <a:extLst>
                    <a:ext uri="{9D8B030D-6E8A-4147-A177-3AD203B41FA5}">
                      <a16:colId xmlns:a16="http://schemas.microsoft.com/office/drawing/2014/main" val="1510701817"/>
                    </a:ext>
                  </a:extLst>
                </a:gridCol>
                <a:gridCol w="922639">
                  <a:extLst>
                    <a:ext uri="{9D8B030D-6E8A-4147-A177-3AD203B41FA5}">
                      <a16:colId xmlns:a16="http://schemas.microsoft.com/office/drawing/2014/main" val="3627702224"/>
                    </a:ext>
                  </a:extLst>
                </a:gridCol>
                <a:gridCol w="642550">
                  <a:extLst>
                    <a:ext uri="{9D8B030D-6E8A-4147-A177-3AD203B41FA5}">
                      <a16:colId xmlns:a16="http://schemas.microsoft.com/office/drawing/2014/main" val="992586492"/>
                    </a:ext>
                  </a:extLst>
                </a:gridCol>
                <a:gridCol w="1355125">
                  <a:extLst>
                    <a:ext uri="{9D8B030D-6E8A-4147-A177-3AD203B41FA5}">
                      <a16:colId xmlns:a16="http://schemas.microsoft.com/office/drawing/2014/main" val="1827811409"/>
                    </a:ext>
                  </a:extLst>
                </a:gridCol>
              </a:tblGrid>
              <a:tr h="233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735645354"/>
                  </a:ext>
                </a:extLst>
              </a:tr>
              <a:tr h="233591">
                <a:tc gridSpan="7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9.  Муниципальная программа «Управление муниципальным имуществом и земельными ресурсами на территории муниципального образования Гайский округ Оренбургской области»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848527"/>
                  </a:ext>
                </a:extLst>
              </a:tr>
              <a:tr h="233591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Доля площади земельных участков, по которым проведены кадастровые работы Оренбургской области от общей площади МО Гайский округ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0,313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0,005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0,0028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85666509"/>
                  </a:ext>
                </a:extLst>
              </a:tr>
              <a:tr h="39987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Доля объектов недвижимости, поставленных на кадастровый учет от общего количества объектов недвижимости, учитываемых в реестре муниципальной собственности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0,25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29,6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9291164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Исполнение бюджета МКУ КУИ и МКУ УН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99,2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Не менее 90 %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99,56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251811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земельных участков, по которым проведены кадастровые работы от требуемого количества земельных участков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57984834"/>
                  </a:ext>
                </a:extLst>
              </a:tr>
              <a:tr h="27587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Доля объектов недвижимости, по которым проведена техническая инвентаризация, от общего количества объектов недвижимости, учитываемых в реестре муниципальной собственности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0,25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0,23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10660806"/>
                  </a:ext>
                </a:extLst>
              </a:tr>
              <a:tr h="23803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Доля объектов недвижимости, по которым проведена рыночная оценка, от требуемого количества проведенных оценок объектов недвижимости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454056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Доля дохода, поступающего в бюджет от арендной платы за муниципальное имущество, от общего количества неналоговых доходов бюджета муниципального образования Гайский округ Оренбургской области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2,35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4,75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23952169"/>
                  </a:ext>
                </a:extLst>
              </a:tr>
              <a:tr h="27587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Заключение договоров на содержание муниципального имущества, не переданного в чье-либо пользование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02038664"/>
                  </a:ext>
                </a:extLst>
              </a:tr>
              <a:tr h="205471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Отсутствие просроченной дебиторской и кредиторской задолженностей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36838614"/>
                  </a:ext>
                </a:extLst>
              </a:tr>
              <a:tr h="27587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Кассовое исполнение сметы расходов МКУ КУИ и МКУ УН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99,2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99,56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672372139"/>
                  </a:ext>
                </a:extLst>
              </a:tr>
              <a:tr h="165293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900" dirty="0" err="1">
                          <a:solidFill>
                            <a:srgbClr val="000000"/>
                          </a:solidFill>
                          <a:effectLst/>
                        </a:rPr>
                        <a:t>Своевременная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effectLst/>
                        </a:rPr>
                        <a:t>сдача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effectLst/>
                        </a:rPr>
                        <a:t>отчетов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335117299"/>
                  </a:ext>
                </a:extLst>
              </a:tr>
              <a:tr h="355627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Инвентаризация муниципального движимого и недвижимого имущества, числящегося в  Реестре муниципальной казны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640554779"/>
                  </a:ext>
                </a:extLst>
              </a:tr>
              <a:tr h="355627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Доля извещений, опубликованных в газете «Гайская новь», от требуемого количества публикаций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493409908"/>
                  </a:ext>
                </a:extLst>
              </a:tr>
              <a:tr h="355627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Выявление собственников незарегистрированной недвижимости и внесение сведений в ЕГРН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511810" indent="-511810"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76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511810" indent="-511810"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771659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21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41400" y="0"/>
            <a:ext cx="10222345" cy="688975"/>
          </a:xfrm>
        </p:spPr>
        <p:txBody>
          <a:bodyPr>
            <a:norm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50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8207433" y="6194261"/>
            <a:ext cx="613186" cy="638175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AD41CAA-C331-4630-89C6-3606592CA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423089"/>
              </p:ext>
            </p:extLst>
          </p:nvPr>
        </p:nvGraphicFramePr>
        <p:xfrm>
          <a:off x="488083" y="463545"/>
          <a:ext cx="11494130" cy="6269138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220371">
                  <a:extLst>
                    <a:ext uri="{9D8B030D-6E8A-4147-A177-3AD203B41FA5}">
                      <a16:colId xmlns:a16="http://schemas.microsoft.com/office/drawing/2014/main" val="414610757"/>
                    </a:ext>
                  </a:extLst>
                </a:gridCol>
                <a:gridCol w="7795045">
                  <a:extLst>
                    <a:ext uri="{9D8B030D-6E8A-4147-A177-3AD203B41FA5}">
                      <a16:colId xmlns:a16="http://schemas.microsoft.com/office/drawing/2014/main" val="3895347072"/>
                    </a:ext>
                  </a:extLst>
                </a:gridCol>
                <a:gridCol w="920888">
                  <a:extLst>
                    <a:ext uri="{9D8B030D-6E8A-4147-A177-3AD203B41FA5}">
                      <a16:colId xmlns:a16="http://schemas.microsoft.com/office/drawing/2014/main" val="364603962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126756630"/>
                    </a:ext>
                  </a:extLst>
                </a:gridCol>
                <a:gridCol w="735557">
                  <a:extLst>
                    <a:ext uri="{9D8B030D-6E8A-4147-A177-3AD203B41FA5}">
                      <a16:colId xmlns:a16="http://schemas.microsoft.com/office/drawing/2014/main" val="2486077003"/>
                    </a:ext>
                  </a:extLst>
                </a:gridCol>
                <a:gridCol w="601362">
                  <a:extLst>
                    <a:ext uri="{9D8B030D-6E8A-4147-A177-3AD203B41FA5}">
                      <a16:colId xmlns:a16="http://schemas.microsoft.com/office/drawing/2014/main" val="2178252258"/>
                    </a:ext>
                  </a:extLst>
                </a:gridCol>
                <a:gridCol w="763707">
                  <a:extLst>
                    <a:ext uri="{9D8B030D-6E8A-4147-A177-3AD203B41FA5}">
                      <a16:colId xmlns:a16="http://schemas.microsoft.com/office/drawing/2014/main" val="1422210075"/>
                    </a:ext>
                  </a:extLst>
                </a:gridCol>
              </a:tblGrid>
              <a:tr h="243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2676732406"/>
                  </a:ext>
                </a:extLst>
              </a:tr>
              <a:tr h="305311">
                <a:tc gridSpan="7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10. Муниципальная программа «Молодежь Гайского округа»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067734"/>
                  </a:ext>
                </a:extLst>
              </a:tr>
              <a:tr h="27552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Реализация программы комплексного развития молодежной политики в регионах Российской Федерации «Регион для молодых»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 (да)/0 (нет)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571293077"/>
                  </a:ext>
                </a:extLst>
              </a:tr>
              <a:tr h="57338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Общая численность граждан Российской Федерации. вовлеченных центрами (сообществами, объединениями ) поддержки  добровольчества (волонтерства) на базе образовательных организаций,  некоммерческих организаций, государственных, муниципальных учреждений, в добровольческую (волонтерскую)  деятельность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3219</a:t>
                      </a:r>
                      <a:endParaRPr lang="ru-RU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3531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3531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Исп. 100%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916132551"/>
                  </a:ext>
                </a:extLst>
              </a:tr>
              <a:tr h="27552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молодых семей, получивших свидетельство о праве на получение социальной выплаты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15</a:t>
                      </a:r>
                      <a:endParaRPr lang="ru-RU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Исп. 100%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719035152"/>
                  </a:ext>
                </a:extLst>
              </a:tr>
              <a:tr h="27552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молодежи, участвующей в мероприятиях гражданско-патриотической направленности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1300</a:t>
                      </a:r>
                      <a:endParaRPr lang="ru-RU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1350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1350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Исп. 100%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167934675"/>
                  </a:ext>
                </a:extLst>
              </a:tr>
              <a:tr h="27552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мероприятий, направленных на пропаганду семейных ценностей, института семьи среди молодежи 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</a:t>
                      </a:r>
                      <a:endParaRPr lang="ru-RU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Исп. 100%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595590858"/>
                  </a:ext>
                </a:extLst>
              </a:tr>
              <a:tr h="27552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граждан, вовлеченных в добровольческую (волонтерскую) деятельность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50</a:t>
                      </a:r>
                      <a:endParaRPr lang="ru-RU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Исп. 100%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640867257"/>
                  </a:ext>
                </a:extLst>
              </a:tr>
              <a:tr h="27552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выполненных МБУ «Городской молодежный центр» муниципальных услуг (работ) в сфере молодежной политики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dirty="0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Исп. 100%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72416035"/>
                  </a:ext>
                </a:extLst>
              </a:tr>
              <a:tr h="275524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Федеральный проект «Развитие системы поддержки молодежи («Молодежь России») национального проекта «Образование»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884366"/>
                  </a:ext>
                </a:extLst>
              </a:tr>
              <a:tr h="42445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Капитальный ремонт объекта капитального строительства по адресу: г.Гай,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ул. Молодежная, д.61 (помещения 3,4 этажа, лестничный пролет с 1 по 4 этаж, входная группа в здание)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Да=1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Нет=0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132815878"/>
                  </a:ext>
                </a:extLst>
              </a:tr>
              <a:tr h="42445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Организация и проведение на территории Гайского городского округа мероприятий «День семьи, любви и верности», «День молодежи»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Да=1</a:t>
                      </a:r>
                      <a:endParaRPr lang="ru-RU" sz="1200">
                        <a:effectLst/>
                      </a:endParaRPr>
                    </a:p>
                    <a:p>
                      <a:pPr algn="ctr"/>
                      <a:r>
                        <a:rPr lang="ru-RU" sz="1000">
                          <a:effectLst/>
                        </a:rPr>
                        <a:t>Нет=0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dirty="0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313093724"/>
                  </a:ext>
                </a:extLst>
              </a:tr>
              <a:tr h="275524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Региональный проект «Социальная активность»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730532"/>
                  </a:ext>
                </a:extLst>
              </a:tr>
              <a:tr h="42445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Комплекс мероприятий, направленных на вовлечение жителей Гайского округа в добровольческую деятельность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Исп. 100%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959947074"/>
                  </a:ext>
                </a:extLst>
              </a:tr>
              <a:tr h="275524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Комплекс процессных мероприятий «Организация и проведение мероприятий в области молодежной политики»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337509"/>
                  </a:ext>
                </a:extLst>
              </a:tr>
              <a:tr h="27552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Проведение цикла мероприятий гражданско-патриотической направленности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Исп. 100%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902167850"/>
                  </a:ext>
                </a:extLst>
              </a:tr>
              <a:tr h="27552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Мероприятия, направленные на пропаганду семейных ценностей, института семьи среди молодежи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Исп. 100%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692131165"/>
                  </a:ext>
                </a:extLst>
              </a:tr>
              <a:tr h="275524">
                <a:tc gridSpan="7"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Комплекс процессных мероприятий «Реализация мероприятий по вовлечению населения в добровольческую (волонтерскую) и творческую деятельность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75081"/>
                  </a:ext>
                </a:extLst>
              </a:tr>
              <a:tr h="275524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Комплекс мероприятий, направленных на вовлечение жителей Гайского округа в добровольческую деятельность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tabLst>
                          <a:tab pos="4543425" algn="l"/>
                        </a:tabLst>
                      </a:pPr>
                      <a:r>
                        <a:rPr lang="ru-RU" sz="1000" dirty="0">
                          <a:effectLst/>
                        </a:rPr>
                        <a:t>Исп. 100%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143915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86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8113"/>
            <a:ext cx="11150600" cy="688975"/>
          </a:xfrm>
        </p:spPr>
        <p:txBody>
          <a:bodyPr>
            <a:norm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51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5789407" y="6239439"/>
            <a:ext cx="613186" cy="638175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46F6511-BC73-4891-AA53-5BE1A4F24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762783"/>
              </p:ext>
            </p:extLst>
          </p:nvPr>
        </p:nvGraphicFramePr>
        <p:xfrm>
          <a:off x="461319" y="630463"/>
          <a:ext cx="11463229" cy="6138336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58884">
                  <a:extLst>
                    <a:ext uri="{9D8B030D-6E8A-4147-A177-3AD203B41FA5}">
                      <a16:colId xmlns:a16="http://schemas.microsoft.com/office/drawing/2014/main" val="2580192006"/>
                    </a:ext>
                  </a:extLst>
                </a:gridCol>
                <a:gridCol w="6910633">
                  <a:extLst>
                    <a:ext uri="{9D8B030D-6E8A-4147-A177-3AD203B41FA5}">
                      <a16:colId xmlns:a16="http://schemas.microsoft.com/office/drawing/2014/main" val="3779087732"/>
                    </a:ext>
                  </a:extLst>
                </a:gridCol>
                <a:gridCol w="116379">
                  <a:extLst>
                    <a:ext uri="{9D8B030D-6E8A-4147-A177-3AD203B41FA5}">
                      <a16:colId xmlns:a16="http://schemas.microsoft.com/office/drawing/2014/main" val="2887354914"/>
                    </a:ext>
                  </a:extLst>
                </a:gridCol>
                <a:gridCol w="950796">
                  <a:extLst>
                    <a:ext uri="{9D8B030D-6E8A-4147-A177-3AD203B41FA5}">
                      <a16:colId xmlns:a16="http://schemas.microsoft.com/office/drawing/2014/main" val="1209366222"/>
                    </a:ext>
                  </a:extLst>
                </a:gridCol>
                <a:gridCol w="502508">
                  <a:extLst>
                    <a:ext uri="{9D8B030D-6E8A-4147-A177-3AD203B41FA5}">
                      <a16:colId xmlns:a16="http://schemas.microsoft.com/office/drawing/2014/main" val="175231304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13709077"/>
                    </a:ext>
                  </a:extLst>
                </a:gridCol>
                <a:gridCol w="486032">
                  <a:extLst>
                    <a:ext uri="{9D8B030D-6E8A-4147-A177-3AD203B41FA5}">
                      <a16:colId xmlns:a16="http://schemas.microsoft.com/office/drawing/2014/main" val="1954438293"/>
                    </a:ext>
                  </a:extLst>
                </a:gridCol>
                <a:gridCol w="1528397">
                  <a:extLst>
                    <a:ext uri="{9D8B030D-6E8A-4147-A177-3AD203B41FA5}">
                      <a16:colId xmlns:a16="http://schemas.microsoft.com/office/drawing/2014/main" val="2339383112"/>
                    </a:ext>
                  </a:extLst>
                </a:gridCol>
              </a:tblGrid>
              <a:tr h="242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983519144"/>
                  </a:ext>
                </a:extLst>
              </a:tr>
              <a:tr h="304148">
                <a:tc gridSpan="8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11.  Муниципальная программа «Энергосбережение и повышение энергетической эффективности Гайского округа»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87655"/>
                  </a:ext>
                </a:extLst>
              </a:tr>
              <a:tr h="27447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Удельный расход электроэнергии зданиями и помещениями муниципальных учреждений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кВт/ч/м2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кВт/ч/м2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25,9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26,0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38,24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034373943"/>
                  </a:ext>
                </a:extLst>
              </a:tr>
              <a:tr h="27447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Удельный расход тепловой энергии зданиями и помещениями муниципальных учреждений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Гкал/м2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Гкал/м2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0,142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0,134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0,16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885617164"/>
                  </a:ext>
                </a:extLst>
              </a:tr>
              <a:tr h="42284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Удельный расход холодной воды зданиями и помещениями муниципальных учреждений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м2/1сотрудника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м2/1сотрудника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12,3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12,0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12,1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55644018"/>
                  </a:ext>
                </a:extLst>
              </a:tr>
              <a:tr h="42284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Удельный расход горячей воды зданиями и помещениями муниципальных учреждений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м2/1сотрудника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м2/1сотрудника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3,0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3,0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2,9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473304263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Удельный расход газа зданиями и помещениями муниципальных учреждений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м2/1сотрудника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м2/1сотрудника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3,1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3,7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3,56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26084455"/>
                  </a:ext>
                </a:extLst>
              </a:tr>
              <a:tr h="330117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Количество лиц, прошедших обучение методам работы и технологиям в области энергосбережения и повышения энергетической эффективности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48959977"/>
                  </a:ext>
                </a:extLst>
              </a:tr>
              <a:tr h="42284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муниципальных учреждений, в отношении которых проведены энергетические обследования и утвержден энергетический паспорт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</a:rPr>
                        <a:t>шт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</a:rPr>
                        <a:t>шт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26203401"/>
                  </a:ext>
                </a:extLst>
              </a:tr>
              <a:tr h="274475">
                <a:tc gridSpan="8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Комплекс процессных мероприятий «Информационное обеспечение мероприятий по энергосбережению и повышению энергетической эффективности»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919796"/>
                  </a:ext>
                </a:extLst>
              </a:tr>
              <a:tr h="27447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Учет всего объема потребляемых энергетических ресурсов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275059342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Выполнение требований Федерального закона от 23.11.2009 № 261-ФЗ «Об энергосбережении и о повышении энергетической эффективности и о внесении изменений в отдельные законодательные акты Российской Федерации», повышение грамотности населения в сфере энергоэффективности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636369573"/>
                  </a:ext>
                </a:extLst>
              </a:tr>
              <a:tr h="37554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Повышение квалификации в сфере энергосбережения 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421039516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Получение одного энергетического описания, подтверждение энергетического обследования, получение графика внедрения энергосберегающих мероприятий, защита от штрафов и дополнительных проверок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2711027"/>
                  </a:ext>
                </a:extLst>
              </a:tr>
              <a:tr h="37554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Проверка прибора учета используемых энергетических ресурсов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314554007"/>
                  </a:ext>
                </a:extLst>
              </a:tr>
              <a:tr h="37554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Замена ламп накаливания на более энергоэффективные светодиодные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368170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44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9850"/>
            <a:ext cx="11150600" cy="688975"/>
          </a:xfrm>
        </p:spPr>
        <p:txBody>
          <a:bodyPr>
            <a:norm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52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8133596" y="6239439"/>
            <a:ext cx="613186" cy="549272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0DFEF92-6C74-45EF-AE24-119DF5875C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84285"/>
              </p:ext>
            </p:extLst>
          </p:nvPr>
        </p:nvGraphicFramePr>
        <p:xfrm>
          <a:off x="294321" y="413941"/>
          <a:ext cx="11693887" cy="6305514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273534">
                  <a:extLst>
                    <a:ext uri="{9D8B030D-6E8A-4147-A177-3AD203B41FA5}">
                      <a16:colId xmlns:a16="http://schemas.microsoft.com/office/drawing/2014/main" val="1205686384"/>
                    </a:ext>
                  </a:extLst>
                </a:gridCol>
                <a:gridCol w="273534">
                  <a:extLst>
                    <a:ext uri="{9D8B030D-6E8A-4147-A177-3AD203B41FA5}">
                      <a16:colId xmlns:a16="http://schemas.microsoft.com/office/drawing/2014/main" val="1089127536"/>
                    </a:ext>
                  </a:extLst>
                </a:gridCol>
                <a:gridCol w="7379898">
                  <a:extLst>
                    <a:ext uri="{9D8B030D-6E8A-4147-A177-3AD203B41FA5}">
                      <a16:colId xmlns:a16="http://schemas.microsoft.com/office/drawing/2014/main" val="546294243"/>
                    </a:ext>
                  </a:extLst>
                </a:gridCol>
                <a:gridCol w="216131">
                  <a:extLst>
                    <a:ext uri="{9D8B030D-6E8A-4147-A177-3AD203B41FA5}">
                      <a16:colId xmlns:a16="http://schemas.microsoft.com/office/drawing/2014/main" val="2146577512"/>
                    </a:ext>
                  </a:extLst>
                </a:gridCol>
                <a:gridCol w="286558">
                  <a:extLst>
                    <a:ext uri="{9D8B030D-6E8A-4147-A177-3AD203B41FA5}">
                      <a16:colId xmlns:a16="http://schemas.microsoft.com/office/drawing/2014/main" val="3418286602"/>
                    </a:ext>
                  </a:extLst>
                </a:gridCol>
                <a:gridCol w="104140">
                  <a:extLst>
                    <a:ext uri="{9D8B030D-6E8A-4147-A177-3AD203B41FA5}">
                      <a16:colId xmlns:a16="http://schemas.microsoft.com/office/drawing/2014/main" val="155182075"/>
                    </a:ext>
                  </a:extLst>
                </a:gridCol>
                <a:gridCol w="415637">
                  <a:extLst>
                    <a:ext uri="{9D8B030D-6E8A-4147-A177-3AD203B41FA5}">
                      <a16:colId xmlns:a16="http://schemas.microsoft.com/office/drawing/2014/main" val="2376329913"/>
                    </a:ext>
                  </a:extLst>
                </a:gridCol>
                <a:gridCol w="157942">
                  <a:extLst>
                    <a:ext uri="{9D8B030D-6E8A-4147-A177-3AD203B41FA5}">
                      <a16:colId xmlns:a16="http://schemas.microsoft.com/office/drawing/2014/main" val="968029034"/>
                    </a:ext>
                  </a:extLst>
                </a:gridCol>
                <a:gridCol w="415636">
                  <a:extLst>
                    <a:ext uri="{9D8B030D-6E8A-4147-A177-3AD203B41FA5}">
                      <a16:colId xmlns:a16="http://schemas.microsoft.com/office/drawing/2014/main" val="699371069"/>
                    </a:ext>
                  </a:extLst>
                </a:gridCol>
                <a:gridCol w="157942">
                  <a:extLst>
                    <a:ext uri="{9D8B030D-6E8A-4147-A177-3AD203B41FA5}">
                      <a16:colId xmlns:a16="http://schemas.microsoft.com/office/drawing/2014/main" val="2504153026"/>
                    </a:ext>
                  </a:extLst>
                </a:gridCol>
                <a:gridCol w="407323">
                  <a:extLst>
                    <a:ext uri="{9D8B030D-6E8A-4147-A177-3AD203B41FA5}">
                      <a16:colId xmlns:a16="http://schemas.microsoft.com/office/drawing/2014/main" val="1198023261"/>
                    </a:ext>
                  </a:extLst>
                </a:gridCol>
                <a:gridCol w="108066">
                  <a:extLst>
                    <a:ext uri="{9D8B030D-6E8A-4147-A177-3AD203B41FA5}">
                      <a16:colId xmlns:a16="http://schemas.microsoft.com/office/drawing/2014/main" val="2799710986"/>
                    </a:ext>
                  </a:extLst>
                </a:gridCol>
                <a:gridCol w="490451">
                  <a:extLst>
                    <a:ext uri="{9D8B030D-6E8A-4147-A177-3AD203B41FA5}">
                      <a16:colId xmlns:a16="http://schemas.microsoft.com/office/drawing/2014/main" val="2430625675"/>
                    </a:ext>
                  </a:extLst>
                </a:gridCol>
                <a:gridCol w="1007095">
                  <a:extLst>
                    <a:ext uri="{9D8B030D-6E8A-4147-A177-3AD203B41FA5}">
                      <a16:colId xmlns:a16="http://schemas.microsoft.com/office/drawing/2014/main" val="4243635620"/>
                    </a:ext>
                  </a:extLst>
                </a:gridCol>
              </a:tblGrid>
              <a:tr h="252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marL="26972" marR="26972" marT="44373" marB="44373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2509744816"/>
                  </a:ext>
                </a:extLst>
              </a:tr>
              <a:tr h="300758">
                <a:tc gridSpan="1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12.  Муниципальная программа «Развитие образования Гайского округа Оренбургской области»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13932486"/>
                  </a:ext>
                </a:extLst>
              </a:tr>
              <a:tr h="271416">
                <a:tc gridSpan="14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Региональный проект «Содействие занятости»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28780786"/>
                  </a:ext>
                </a:extLst>
              </a:tr>
              <a:tr h="271416"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Доступность дошкольного образования для детей от 1,5 до 3 лет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100,0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100,0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100,0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100,0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953916921"/>
                  </a:ext>
                </a:extLst>
              </a:tr>
              <a:tr h="271416">
                <a:tc gridSpan="14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Региональный проект «Современная школа»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834915184"/>
                  </a:ext>
                </a:extLst>
              </a:tr>
              <a:tr h="418127"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педагогических работников муниципальных общеобразовательных организаций, прошедших повышение квалификации, в том числе в центрах непрерывного повышения профессионального мастерства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78,6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79,1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79,1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79,1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699954863"/>
                  </a:ext>
                </a:extLst>
              </a:tr>
              <a:tr h="271416">
                <a:tc gridSpan="14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Региональный проект «Успех каждого ребенка»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890928435"/>
                  </a:ext>
                </a:extLst>
              </a:tr>
              <a:tr h="418127"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Охват детей деятельностью региональных центров выявления, поддержки и развития  способностей и талантов у детей и молодежи, технопарков «Кванториум» и центров «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IT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-куб»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12,04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12,52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12,52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12,52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997559181"/>
                  </a:ext>
                </a:extLst>
              </a:tr>
              <a:tr h="271416"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Доля детей в возрасте от 5 до 18 лет, охваченных дополнительным образованием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78,9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79,51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79,51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79,51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398695027"/>
                  </a:ext>
                </a:extLst>
              </a:tr>
              <a:tr h="291836"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В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общеобраз-ых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 организациях обновлена материально-техническая база для занятий детей физической культурой и спортом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dirty="0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285047504"/>
                  </a:ext>
                </a:extLst>
              </a:tr>
              <a:tr h="271416">
                <a:tc gridSpan="14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Региональный проект «Цифровая образовательная среда»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915285599"/>
                  </a:ext>
                </a:extLst>
              </a:tr>
              <a:tr h="564838"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Доля обучающихся, для которых созданы равные условия получения качественного образования вне зависимости от места их нахождения посредством предоставления доступа к федеральной информационно-сервисной платформе -цифровой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образоват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 среды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dirty="0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83802690"/>
                  </a:ext>
                </a:extLst>
              </a:tr>
              <a:tr h="261850"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Доля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педагогич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 работников, использующих сервисы федеральной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информ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.-сервисной платформы цифровой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образоват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 среды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81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81</a:t>
                      </a:r>
                      <a:endParaRPr lang="ru-RU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698816673"/>
                  </a:ext>
                </a:extLst>
              </a:tr>
              <a:tr h="418127"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образовательных организаций, использующих сервисы федеральной информационно-сервисной платформы цифровой образовательной среды при реализации программ основного общего образования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99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99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  <a:endParaRPr lang="ru-RU" dirty="0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  <a:endParaRPr lang="ru-RU" dirty="0"/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331832463"/>
                  </a:ext>
                </a:extLst>
              </a:tr>
              <a:tr h="271416">
                <a:tc gridSpan="1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Региональный проект «Патриотическое воспитание граждан Российской Федерации»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90825932"/>
                  </a:ext>
                </a:extLst>
              </a:tr>
              <a:tr h="34073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5"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Численность детей и молодежи в возрасте до 35 лет, вовлеченных в социально активную деятельность через увеличение охвата патриотическими проектами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Тыс.чел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Тыс.чел.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65748875"/>
                  </a:ext>
                </a:extLst>
              </a:tr>
              <a:tr h="418127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5"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Численность участников общественных инициатив и проектов, направленных на гражданское и патриотическое воспитание детей и молодежи, участников массовых мероприятий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Тысяча человек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Тыс. чел.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0,29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0,255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0,29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0,29</a:t>
                      </a:r>
                      <a:endParaRPr lang="ru-RU"/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0,29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751589983"/>
                  </a:ext>
                </a:extLst>
              </a:tr>
              <a:tr h="42885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5"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В муниципальных общеобразовательных организациях проведены мероприятия по обеспечению деятельности советников директора по воспитанию и взаимодействию с детскими общественными объединениями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Единица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dirty="0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dirty="0"/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738089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47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42875"/>
            <a:ext cx="11150600" cy="688975"/>
          </a:xfrm>
        </p:spPr>
        <p:txBody>
          <a:bodyPr>
            <a:norm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bg1"/>
                </a:solidFill>
              </a:rPr>
            </a:b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53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5789407" y="6239439"/>
            <a:ext cx="613186" cy="638175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63FB25B-9716-43A8-A9C2-2561BF296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190781"/>
              </p:ext>
            </p:extLst>
          </p:nvPr>
        </p:nvGraphicFramePr>
        <p:xfrm>
          <a:off x="347784" y="582498"/>
          <a:ext cx="11634429" cy="6177698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15442">
                  <a:extLst>
                    <a:ext uri="{9D8B030D-6E8A-4147-A177-3AD203B41FA5}">
                      <a16:colId xmlns:a16="http://schemas.microsoft.com/office/drawing/2014/main" val="3613870647"/>
                    </a:ext>
                  </a:extLst>
                </a:gridCol>
                <a:gridCol w="8340732">
                  <a:extLst>
                    <a:ext uri="{9D8B030D-6E8A-4147-A177-3AD203B41FA5}">
                      <a16:colId xmlns:a16="http://schemas.microsoft.com/office/drawing/2014/main" val="3146585071"/>
                    </a:ext>
                  </a:extLst>
                </a:gridCol>
                <a:gridCol w="593124">
                  <a:extLst>
                    <a:ext uri="{9D8B030D-6E8A-4147-A177-3AD203B41FA5}">
                      <a16:colId xmlns:a16="http://schemas.microsoft.com/office/drawing/2014/main" val="1644369136"/>
                    </a:ext>
                  </a:extLst>
                </a:gridCol>
                <a:gridCol w="518984">
                  <a:extLst>
                    <a:ext uri="{9D8B030D-6E8A-4147-A177-3AD203B41FA5}">
                      <a16:colId xmlns:a16="http://schemas.microsoft.com/office/drawing/2014/main" val="4263600339"/>
                    </a:ext>
                  </a:extLst>
                </a:gridCol>
                <a:gridCol w="821691">
                  <a:extLst>
                    <a:ext uri="{9D8B030D-6E8A-4147-A177-3AD203B41FA5}">
                      <a16:colId xmlns:a16="http://schemas.microsoft.com/office/drawing/2014/main" val="2203987955"/>
                    </a:ext>
                  </a:extLst>
                </a:gridCol>
                <a:gridCol w="432261">
                  <a:extLst>
                    <a:ext uri="{9D8B030D-6E8A-4147-A177-3AD203B41FA5}">
                      <a16:colId xmlns:a16="http://schemas.microsoft.com/office/drawing/2014/main" val="2064521664"/>
                    </a:ext>
                  </a:extLst>
                </a:gridCol>
                <a:gridCol w="612195">
                  <a:extLst>
                    <a:ext uri="{9D8B030D-6E8A-4147-A177-3AD203B41FA5}">
                      <a16:colId xmlns:a16="http://schemas.microsoft.com/office/drawing/2014/main" val="4280976177"/>
                    </a:ext>
                  </a:extLst>
                </a:gridCol>
              </a:tblGrid>
              <a:tr h="1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2852341607"/>
                  </a:ext>
                </a:extLst>
              </a:tr>
              <a:tr h="266215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Комплекс процессных мероприятий «Развитие дошкольного и общего образования»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973626818"/>
                  </a:ext>
                </a:extLst>
              </a:tr>
              <a:tr h="26621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Удовлетворенность родителей (законных представителей) качеством дошкольного образования детей (в том числе инклюзивного)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не менее 94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371262443"/>
                  </a:ext>
                </a:extLst>
              </a:tr>
              <a:tr h="26621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модернизированных объектов муниципальной собственности для размещения дошкольных образовательных организаций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91981566"/>
                  </a:ext>
                </a:extLst>
              </a:tr>
              <a:tr h="55401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Удельный вес численности обучающихся в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муниц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 общеобразовательных организациях, которым предоставлена возможность обучаться в соответствии с основными соврем. требованиями(с учетом федеральных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государст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 образовательных стандартов), в общей численности обучающихся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482424566"/>
                  </a:ext>
                </a:extLst>
              </a:tr>
              <a:tr h="41011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Доля выпускников муниципальных общеобразовательных организаций, не получивших аттестат об основном общем и среднем общем образовании, в общей численности выпускников муниципальных общеобразовательных организаций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0,01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Не более 0,05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729804537"/>
                  </a:ext>
                </a:extLst>
              </a:tr>
              <a:tr h="41011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численности обучающихся по программам общего образования, участвующих в олимпиадах и конкурсах различного уровня, в общем количестве обучающихся по программам общего образования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174063551"/>
                  </a:ext>
                </a:extLst>
              </a:tr>
              <a:tr h="41011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педагогических работников общеобразовательных организаций, получивших вознаграждение за классное руководство, в  общей численности педагогических работников такой категории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550697007"/>
                  </a:ext>
                </a:extLst>
              </a:tr>
              <a:tr h="39775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Повышение инженерно-технического уровня защищенности и укрепленности образовательных организаций, снижение уровня террористической опасности и иных противоправных проявлений в отношении участников образовательного процесса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433451641"/>
                  </a:ext>
                </a:extLst>
              </a:tr>
              <a:tr h="41011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Удельный вес образовательных организаций, в которых оценка деятельности их руководителей и основных категорий работников осуществляется на основании показателей эффективности деятельности муниципальных образовательных организаций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89243697"/>
                  </a:ext>
                </a:extLst>
              </a:tr>
              <a:tr h="55401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Установление взаимосвязи эффективности деятельности руководителя образовательной организации (в том числе по результатам независимой оценки), его стимулирования с показателями качества предоставляемых услуг, отсутствия кредиторской задолженности, достижения уровня средней заработной платы работников учреждений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037181454"/>
                  </a:ext>
                </a:extLst>
              </a:tr>
              <a:tr h="41011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Соотношение средней заработной платы руководителя  организации и средней заработной платы работников установленное Соглашением с Министерством образования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Коэффициент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Не выше 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2,6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highlight>
                            <a:srgbClr val="A9A9A9"/>
                          </a:highlight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41058085"/>
                  </a:ext>
                </a:extLst>
              </a:tr>
              <a:tr h="26621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Достижение средней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зараб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 платы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педагогич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 работников образовательных организаций, определенной Соглашение с Мин. образования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473000972"/>
                  </a:ext>
                </a:extLst>
              </a:tr>
              <a:tr h="410116"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Своевременность выплаты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зараб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 платы работникам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образовател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 организаций, по срокам, установленным Соглашением с Минобразования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Да/нет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989760593"/>
                  </a:ext>
                </a:extLst>
              </a:tr>
              <a:tr h="554016"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Доля обучающихся, получающих начальное общее  образование в муниципальных образовательных организациях, получающих в день бесплатное горячее питание, к общему  числу обучающихся, получающих начальное общее образование в муниципальных образовательных  организациях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8251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91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4125" y="113059"/>
            <a:ext cx="11150600" cy="460375"/>
          </a:xfrm>
        </p:spPr>
        <p:txBody>
          <a:bodyPr>
            <a:no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</a:rPr>
              <a:t>Продолжение</a:t>
            </a:r>
            <a:br>
              <a:rPr lang="ru-RU" sz="1400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54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7214553" y="6180508"/>
            <a:ext cx="613186" cy="638175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89E2E37-5E03-4334-ABEA-0F02751EE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540800"/>
              </p:ext>
            </p:extLst>
          </p:nvPr>
        </p:nvGraphicFramePr>
        <p:xfrm>
          <a:off x="396274" y="343246"/>
          <a:ext cx="11561601" cy="6317855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267249">
                  <a:extLst>
                    <a:ext uri="{9D8B030D-6E8A-4147-A177-3AD203B41FA5}">
                      <a16:colId xmlns:a16="http://schemas.microsoft.com/office/drawing/2014/main" val="2077184519"/>
                    </a:ext>
                  </a:extLst>
                </a:gridCol>
                <a:gridCol w="7048842">
                  <a:extLst>
                    <a:ext uri="{9D8B030D-6E8A-4147-A177-3AD203B41FA5}">
                      <a16:colId xmlns:a16="http://schemas.microsoft.com/office/drawing/2014/main" val="1413771"/>
                    </a:ext>
                  </a:extLst>
                </a:gridCol>
                <a:gridCol w="143162">
                  <a:extLst>
                    <a:ext uri="{9D8B030D-6E8A-4147-A177-3AD203B41FA5}">
                      <a16:colId xmlns:a16="http://schemas.microsoft.com/office/drawing/2014/main" val="1818913335"/>
                    </a:ext>
                  </a:extLst>
                </a:gridCol>
                <a:gridCol w="518570">
                  <a:extLst>
                    <a:ext uri="{9D8B030D-6E8A-4147-A177-3AD203B41FA5}">
                      <a16:colId xmlns:a16="http://schemas.microsoft.com/office/drawing/2014/main" val="187037387"/>
                    </a:ext>
                  </a:extLst>
                </a:gridCol>
                <a:gridCol w="487270">
                  <a:extLst>
                    <a:ext uri="{9D8B030D-6E8A-4147-A177-3AD203B41FA5}">
                      <a16:colId xmlns:a16="http://schemas.microsoft.com/office/drawing/2014/main" val="3061661849"/>
                    </a:ext>
                  </a:extLst>
                </a:gridCol>
                <a:gridCol w="583230">
                  <a:extLst>
                    <a:ext uri="{9D8B030D-6E8A-4147-A177-3AD203B41FA5}">
                      <a16:colId xmlns:a16="http://schemas.microsoft.com/office/drawing/2014/main" val="500557450"/>
                    </a:ext>
                  </a:extLst>
                </a:gridCol>
                <a:gridCol w="498782">
                  <a:extLst>
                    <a:ext uri="{9D8B030D-6E8A-4147-A177-3AD203B41FA5}">
                      <a16:colId xmlns:a16="http://schemas.microsoft.com/office/drawing/2014/main" val="1781209600"/>
                    </a:ext>
                  </a:extLst>
                </a:gridCol>
                <a:gridCol w="148272">
                  <a:extLst>
                    <a:ext uri="{9D8B030D-6E8A-4147-A177-3AD203B41FA5}">
                      <a16:colId xmlns:a16="http://schemas.microsoft.com/office/drawing/2014/main" val="1090281818"/>
                    </a:ext>
                  </a:extLst>
                </a:gridCol>
                <a:gridCol w="174567">
                  <a:extLst>
                    <a:ext uri="{9D8B030D-6E8A-4147-A177-3AD203B41FA5}">
                      <a16:colId xmlns:a16="http://schemas.microsoft.com/office/drawing/2014/main" val="1497251815"/>
                    </a:ext>
                  </a:extLst>
                </a:gridCol>
                <a:gridCol w="471089">
                  <a:extLst>
                    <a:ext uri="{9D8B030D-6E8A-4147-A177-3AD203B41FA5}">
                      <a16:colId xmlns:a16="http://schemas.microsoft.com/office/drawing/2014/main" val="1701329578"/>
                    </a:ext>
                  </a:extLst>
                </a:gridCol>
                <a:gridCol w="168991">
                  <a:extLst>
                    <a:ext uri="{9D8B030D-6E8A-4147-A177-3AD203B41FA5}">
                      <a16:colId xmlns:a16="http://schemas.microsoft.com/office/drawing/2014/main" val="362739985"/>
                    </a:ext>
                  </a:extLst>
                </a:gridCol>
                <a:gridCol w="116378">
                  <a:extLst>
                    <a:ext uri="{9D8B030D-6E8A-4147-A177-3AD203B41FA5}">
                      <a16:colId xmlns:a16="http://schemas.microsoft.com/office/drawing/2014/main" val="932483142"/>
                    </a:ext>
                  </a:extLst>
                </a:gridCol>
                <a:gridCol w="935199">
                  <a:extLst>
                    <a:ext uri="{9D8B030D-6E8A-4147-A177-3AD203B41FA5}">
                      <a16:colId xmlns:a16="http://schemas.microsoft.com/office/drawing/2014/main" val="376489333"/>
                    </a:ext>
                  </a:extLst>
                </a:gridCol>
              </a:tblGrid>
              <a:tr h="233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1277120753"/>
                  </a:ext>
                </a:extLst>
              </a:tr>
              <a:tr h="263825">
                <a:tc gridSpan="13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«Развитие дополнительного образования детей в муниципальных организациях»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754486841"/>
                  </a:ext>
                </a:extLst>
              </a:tr>
              <a:tr h="26382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Доля детей, которые обеспечены сертификатами персонифицированного финансирования доп. образования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460972153"/>
                  </a:ext>
                </a:extLst>
              </a:tr>
              <a:tr h="406433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детей с ограниченными возможностями здоровья, осваивающих дополнительные общеобразовательные программы, в том числе с использованием дистанционных технологий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70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70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70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43445410"/>
                  </a:ext>
                </a:extLst>
              </a:tr>
              <a:tr h="406433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Достижение средней заработной платы педагогических работников муниципальных учреждений дополнительного образования, определенной соглашение с Министерством образования Оренбургской области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dirty="0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718991846"/>
                  </a:ext>
                </a:extLst>
              </a:tr>
              <a:tr h="263825">
                <a:tc gridSpan="1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«Оказание мер социальной поддержки в области охраны семьи и детства»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730117509"/>
                  </a:ext>
                </a:extLst>
              </a:tr>
              <a:tr h="549042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родителей (законных представителей), которым произведена выплата компенсации части родительской платы за присмотр и уход за детьми в образовательных организациях, реализующих программу дошкольного образования, от общего количества родителей (законных представителей), имеющих право на ее получение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382827679"/>
                  </a:ext>
                </a:extLst>
              </a:tr>
              <a:tr h="26382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приемных родителей получающих вознаграждение от общего числа приемных родителей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993556418"/>
                  </a:ext>
                </a:extLst>
              </a:tr>
              <a:tr h="406433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опекунов (попечителей), которым выплачиваются средства на содержание ребенка, находящегося под опекой (попечительством), от общего количества опекунов (попечителей)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Не менее 95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98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98</a:t>
                      </a:r>
                      <a:endParaRPr lang="ru-RU" dirty="0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600726242"/>
                  </a:ext>
                </a:extLst>
              </a:tr>
              <a:tr h="263825">
                <a:tc gridSpan="13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«Организация и проведение мероприятий в сфере отдыха детей»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837961167"/>
                  </a:ext>
                </a:extLst>
              </a:tr>
              <a:tr h="26382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детей, отдохнувших в лагерях дневного пребывания от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общего количества запланированных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64631977"/>
                  </a:ext>
                </a:extLst>
              </a:tr>
              <a:tr h="406433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Доля детей,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охваченных всеми формами организованного отдыха и оздоровления, в общем количестве детей школьного возраста от общего количества детей школьного возраста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98,1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98,1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98,1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98,1</a:t>
                      </a:r>
                      <a:endParaRPr lang="ru-RU" dirty="0"/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568905100"/>
                  </a:ext>
                </a:extLst>
              </a:tr>
              <a:tr h="0">
                <a:tc gridSpan="13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13.  Муниципальная программа «Развитие культуры Гайского округа Оренбургской области»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313318455"/>
                  </a:ext>
                </a:extLst>
              </a:tr>
              <a:tr h="549042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Уровень соотношения средней заработной платы работников муниципальных учреждений культуры к средней заработной плате наемных работников в организациях, у индивидуальных предпринимателей и физических лиц (к среднемесячному доходу от трудовой деятельности)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99,0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99,0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99,00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99,00</a:t>
                      </a:r>
                      <a:endParaRPr lang="ru-RU"/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99,00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472414406"/>
                  </a:ext>
                </a:extLst>
              </a:tr>
              <a:tr h="549042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Уровень соотношения средней заработной платы работников педагогических работников муниципальных учреждений дополнительного образования к средней заработной плате наемных работников в организациях, у индивидуальных предпринимателей и физических лиц (к среднемесячному доходу от трудовой деятельности)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101,3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103,4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103,4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103,4</a:t>
                      </a:r>
                      <a:endParaRPr lang="ru-RU"/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103,4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324417276"/>
                  </a:ext>
                </a:extLst>
              </a:tr>
              <a:tr h="17762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 Количество объектов культуры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50</a:t>
                      </a:r>
                      <a:endParaRPr lang="ru-RU"/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973097287"/>
                  </a:ext>
                </a:extLst>
              </a:tr>
              <a:tr h="284937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Среднесписочная численность работников муниципальных учреждений культуры (не менее)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81,9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115,0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113,6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113,6</a:t>
                      </a:r>
                      <a:endParaRPr lang="ru-RU" dirty="0"/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113,6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457514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978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4613"/>
            <a:ext cx="11150600" cy="688975"/>
          </a:xfrm>
        </p:spPr>
        <p:txBody>
          <a:bodyPr>
            <a:norm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55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6471050" y="6202812"/>
            <a:ext cx="613186" cy="638175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3E4FA03-4F61-4F29-A567-A2ABFD068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324714"/>
              </p:ext>
            </p:extLst>
          </p:nvPr>
        </p:nvGraphicFramePr>
        <p:xfrm>
          <a:off x="288326" y="528698"/>
          <a:ext cx="11744578" cy="5918618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420612">
                  <a:extLst>
                    <a:ext uri="{9D8B030D-6E8A-4147-A177-3AD203B41FA5}">
                      <a16:colId xmlns:a16="http://schemas.microsoft.com/office/drawing/2014/main" val="2278852973"/>
                    </a:ext>
                  </a:extLst>
                </a:gridCol>
                <a:gridCol w="7329469">
                  <a:extLst>
                    <a:ext uri="{9D8B030D-6E8A-4147-A177-3AD203B41FA5}">
                      <a16:colId xmlns:a16="http://schemas.microsoft.com/office/drawing/2014/main" val="4192146168"/>
                    </a:ext>
                  </a:extLst>
                </a:gridCol>
                <a:gridCol w="773084">
                  <a:extLst>
                    <a:ext uri="{9D8B030D-6E8A-4147-A177-3AD203B41FA5}">
                      <a16:colId xmlns:a16="http://schemas.microsoft.com/office/drawing/2014/main" val="2178631964"/>
                    </a:ext>
                  </a:extLst>
                </a:gridCol>
                <a:gridCol w="681644">
                  <a:extLst>
                    <a:ext uri="{9D8B030D-6E8A-4147-A177-3AD203B41FA5}">
                      <a16:colId xmlns:a16="http://schemas.microsoft.com/office/drawing/2014/main" val="2738404101"/>
                    </a:ext>
                  </a:extLst>
                </a:gridCol>
                <a:gridCol w="631767">
                  <a:extLst>
                    <a:ext uri="{9D8B030D-6E8A-4147-A177-3AD203B41FA5}">
                      <a16:colId xmlns:a16="http://schemas.microsoft.com/office/drawing/2014/main" val="3728637690"/>
                    </a:ext>
                  </a:extLst>
                </a:gridCol>
                <a:gridCol w="764771">
                  <a:extLst>
                    <a:ext uri="{9D8B030D-6E8A-4147-A177-3AD203B41FA5}">
                      <a16:colId xmlns:a16="http://schemas.microsoft.com/office/drawing/2014/main" val="2445130539"/>
                    </a:ext>
                  </a:extLst>
                </a:gridCol>
                <a:gridCol w="1143231">
                  <a:extLst>
                    <a:ext uri="{9D8B030D-6E8A-4147-A177-3AD203B41FA5}">
                      <a16:colId xmlns:a16="http://schemas.microsoft.com/office/drawing/2014/main" val="1766432343"/>
                    </a:ext>
                  </a:extLst>
                </a:gridCol>
              </a:tblGrid>
              <a:tr h="227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/>
                        <a:t>7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3027713723"/>
                  </a:ext>
                </a:extLst>
              </a:tr>
              <a:tr h="22726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Среднесписочная численность педагогических работников муниципальных учреждений дополнительного образования (не менее)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36,0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36,0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32,4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</a:endParaRPr>
                    </a:p>
                    <a:p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131353022"/>
                  </a:ext>
                </a:extLst>
              </a:tr>
              <a:tr h="19138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Количество участников клубных формирований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3886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3886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3958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607690885"/>
                  </a:ext>
                </a:extLst>
              </a:tr>
              <a:tr h="179442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Количество учащихся детских школ искусств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720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675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634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5308802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Доля детей, осваивающих дополнительные предпрофессиональные программы в области искусств в детских школах искусств за счет бюджетных средств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84,5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87,1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87,7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005989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Число посещений культурных мероприятий, проводимых детскими школами искусств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Тыс. посещений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4,4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6,5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679114247"/>
                  </a:ext>
                </a:extLst>
              </a:tr>
              <a:tr h="30230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Число посещений по программе «Пушкинская карта»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7598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6872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6583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5767239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Количество специалистов сферы культуры, повысивших квалификацию на безе Центров непрерывного образования и повышения квалификации творческих и управленческих кадров в сфере культуры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38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53</a:t>
                      </a:r>
                      <a:endParaRPr lang="ru-RU" sz="1200">
                        <a:effectLst/>
                      </a:endParaRPr>
                    </a:p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046210572"/>
                  </a:ext>
                </a:extLst>
              </a:tr>
              <a:tr h="211923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Количество граждан, принимающих участие в добровольческой деятельности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30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85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85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158185546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Количество посещений культурных мероприятий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Тыс.</a:t>
                      </a:r>
                      <a:endParaRPr lang="ru-RU" sz="1200">
                        <a:effectLst/>
                      </a:endParaRPr>
                    </a:p>
                    <a:p>
                      <a:pPr algn="ctr"/>
                      <a:r>
                        <a:rPr lang="ru-RU" sz="1000">
                          <a:effectLst/>
                        </a:rPr>
                        <a:t>посещений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461,6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531,7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531,5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620070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Количество посещений общедоступных (публичных) библиотек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267600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307800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307800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721300247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Количество посещений музейных учреждений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13500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14500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14736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204443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Количество исполненных запросов по предоставлению архивных справок и копий архивных документов (выписок)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1300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1600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1600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178637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Число посещений культурно-массовых мероприятий в культурно-досуговых учреждениях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176,1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204,3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202,5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497159984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Количество клубных формирований (МБУК «ЦКС», МАУК «ДК Горняков»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344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344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092753996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Количество участников клубных формирований (МАУК ДК Горняков)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255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140139256"/>
                  </a:ext>
                </a:extLst>
              </a:tr>
              <a:tr h="166931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Количество организаций культуры, получивших современное оборудование (нарастающим итогом)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015501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53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6063"/>
            <a:ext cx="11578558" cy="690562"/>
          </a:xfrm>
        </p:spPr>
        <p:txBody>
          <a:bodyPr>
            <a:norm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</a:rPr>
              <a:t>Продолжение</a:t>
            </a:r>
            <a:br>
              <a:rPr lang="ru-RU" sz="1400" dirty="0">
                <a:solidFill>
                  <a:schemeClr val="bg1"/>
                </a:solidFill>
              </a:rPr>
            </a:b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56</a:t>
            </a:fld>
            <a:endParaRPr lang="ru-RU" noProof="0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D821C15-CFDE-46E6-8399-3BD25C06A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028789"/>
              </p:ext>
            </p:extLst>
          </p:nvPr>
        </p:nvGraphicFramePr>
        <p:xfrm>
          <a:off x="403655" y="724930"/>
          <a:ext cx="11578558" cy="5740495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77293">
                  <a:extLst>
                    <a:ext uri="{9D8B030D-6E8A-4147-A177-3AD203B41FA5}">
                      <a16:colId xmlns:a16="http://schemas.microsoft.com/office/drawing/2014/main" val="2321840582"/>
                    </a:ext>
                  </a:extLst>
                </a:gridCol>
                <a:gridCol w="7366275">
                  <a:extLst>
                    <a:ext uri="{9D8B030D-6E8A-4147-A177-3AD203B41FA5}">
                      <a16:colId xmlns:a16="http://schemas.microsoft.com/office/drawing/2014/main" val="287894235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60381327"/>
                    </a:ext>
                  </a:extLst>
                </a:gridCol>
                <a:gridCol w="642551">
                  <a:extLst>
                    <a:ext uri="{9D8B030D-6E8A-4147-A177-3AD203B41FA5}">
                      <a16:colId xmlns:a16="http://schemas.microsoft.com/office/drawing/2014/main" val="2401735434"/>
                    </a:ext>
                  </a:extLst>
                </a:gridCol>
                <a:gridCol w="510746">
                  <a:extLst>
                    <a:ext uri="{9D8B030D-6E8A-4147-A177-3AD203B41FA5}">
                      <a16:colId xmlns:a16="http://schemas.microsoft.com/office/drawing/2014/main" val="3052744902"/>
                    </a:ext>
                  </a:extLst>
                </a:gridCol>
                <a:gridCol w="428367">
                  <a:extLst>
                    <a:ext uri="{9D8B030D-6E8A-4147-A177-3AD203B41FA5}">
                      <a16:colId xmlns:a16="http://schemas.microsoft.com/office/drawing/2014/main" val="1804026761"/>
                    </a:ext>
                  </a:extLst>
                </a:gridCol>
                <a:gridCol w="118924">
                  <a:extLst>
                    <a:ext uri="{9D8B030D-6E8A-4147-A177-3AD203B41FA5}">
                      <a16:colId xmlns:a16="http://schemas.microsoft.com/office/drawing/2014/main" val="1154511995"/>
                    </a:ext>
                  </a:extLst>
                </a:gridCol>
                <a:gridCol w="1524802">
                  <a:extLst>
                    <a:ext uri="{9D8B030D-6E8A-4147-A177-3AD203B41FA5}">
                      <a16:colId xmlns:a16="http://schemas.microsoft.com/office/drawing/2014/main" val="526750680"/>
                    </a:ext>
                  </a:extLst>
                </a:gridCol>
              </a:tblGrid>
              <a:tr h="224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5</a:t>
                      </a: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6</a:t>
                      </a:r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299311165"/>
                  </a:ext>
                </a:extLst>
              </a:tr>
              <a:tr h="0">
                <a:tc gridSpan="8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14. Муниципальная программа «Комплексное развитие сельских территорий Гайского округа»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261532577"/>
                  </a:ext>
                </a:extLst>
              </a:tr>
              <a:tr h="254108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благоустроенных площадок накопления твердых коммунальных отходов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штук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374740337"/>
                  </a:ext>
                </a:extLst>
              </a:tr>
              <a:tr h="391463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</a:rPr>
                        <a:t>Количество семей, проживающих в сельской местности и улучшивших жилищные условия с государственной поддержкой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штук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/>
                      <a:r>
                        <a:rPr lang="ru-RU" sz="10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Не нашлось претендентов на приобретение жилья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81255032"/>
                  </a:ext>
                </a:extLst>
              </a:tr>
              <a:tr h="0">
                <a:tc gridSpan="8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Комплекс процессных мероприятий «Благоустройство сельских территорий»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60823345"/>
                  </a:ext>
                </a:extLst>
              </a:tr>
              <a:tr h="25410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effectLst/>
                        </a:rPr>
                        <a:t>Мероприятие (результат) Обустройство площадок накопления твердых коммунальных отходов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штук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916198353"/>
                  </a:ext>
                </a:extLst>
              </a:tr>
              <a:tr h="254108">
                <a:tc gridSpan="8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Комплекс процессных мероприятий «Улучшение жилищных условий граждан, проживающих в сельской местности»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663429764"/>
                  </a:ext>
                </a:extLst>
              </a:tr>
              <a:tr h="25410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Содействие в приобретении (строительстве) жилья гражданами, проживающими в сельской местности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штук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652040768"/>
                  </a:ext>
                </a:extLst>
              </a:tr>
              <a:tr h="281579">
                <a:tc gridSpan="8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15.  Муниципальная программа «Создание комфортных условий проживания на территории Гайского округа»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695269683"/>
                  </a:ext>
                </a:extLst>
              </a:tr>
              <a:tr h="254108">
                <a:tc gridSpan="8"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000">
                          <a:effectLst/>
                        </a:rPr>
                        <a:t>Региональные проекты «Формирование комфортной городской среды»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219528809"/>
                  </a:ext>
                </a:extLst>
              </a:tr>
              <a:tr h="332417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R="7620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Площадь благоустроенных дворовых территорий многоквартирных домов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11413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5959,65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768536328"/>
                  </a:ext>
                </a:extLst>
              </a:tr>
              <a:tr h="25410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R="7620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Площадь благоустроенных общественных территорий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32000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32000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595,65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364742522"/>
                  </a:ext>
                </a:extLst>
              </a:tr>
              <a:tr h="254108">
                <a:tc gridSpan="8"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000">
                          <a:effectLst/>
                        </a:rPr>
                        <a:t>Региональный проект «Обеспечение устойчивого сокращения непригодного для проживания жилищного фонда»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382110228"/>
                  </a:ext>
                </a:extLst>
              </a:tr>
              <a:tr h="25410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R="7620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жителей, переселенных из аварийного жилого фонда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97,7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99,5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Ведутся судебные процессы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Ведутся суд. процессы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928233720"/>
                  </a:ext>
                </a:extLst>
              </a:tr>
              <a:tr h="25410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R="7620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Расселяемая площадь аварийного жилого фонда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1266,5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193,2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154,9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Ведутся судебные процессы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Ведутся суд. процессы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622407887"/>
                  </a:ext>
                </a:extLst>
              </a:tr>
              <a:tr h="254108">
                <a:tc gridSpan="8"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000">
                          <a:effectLst/>
                        </a:rPr>
                        <a:t>Региональный проект «Региональная и местная дорожная сеть» (Оренбургская область)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426302548"/>
                  </a:ext>
                </a:extLst>
              </a:tr>
              <a:tr h="25410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R="7620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Капитальный ремонт и ремонт автомобильных дорог общего пользования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Км.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2979,0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0,578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0,578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948322562"/>
                  </a:ext>
                </a:extLst>
              </a:tr>
              <a:tr h="254108">
                <a:tc gridSpan="8">
                  <a:txBody>
                    <a:bodyPr/>
                    <a:lstStyle/>
                    <a:p>
                      <a:pPr marL="342900" lvl="0" indent="-342900" algn="ctr">
                        <a:lnSpc>
                          <a:spcPts val="12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ru-RU" sz="1000">
                          <a:effectLst/>
                        </a:rPr>
                        <a:t>Комплекс процессных мероприятий «Строительство инженерной инфраструктуры»</a:t>
                      </a:r>
                      <a:endParaRPr lang="ru-RU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lvl="0" indent="-342900" algn="ctr">
                        <a:lnSpc>
                          <a:spcPts val="12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endParaRPr lang="ru-RU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790421558"/>
                  </a:ext>
                </a:extLst>
              </a:tr>
              <a:tr h="254108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R="7620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Уровень износа сетей водоснабжения и водоотведения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R="7620"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R="7620"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50,0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R="7620"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45,0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45,5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85801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129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41400" y="90488"/>
            <a:ext cx="10122593" cy="688975"/>
          </a:xfrm>
        </p:spPr>
        <p:txBody>
          <a:bodyPr>
            <a:norm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</a:rPr>
              <a:t>Продолжение</a:t>
            </a:r>
            <a:br>
              <a:rPr lang="ru-RU" sz="1400" dirty="0">
                <a:solidFill>
                  <a:schemeClr val="bg1"/>
                </a:solidFill>
              </a:rPr>
            </a:b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57</a:t>
            </a:fld>
            <a:endParaRPr lang="ru-RU" noProof="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4DBA0D5-B7E7-4A60-BFC2-554F186F7804}"/>
              </a:ext>
            </a:extLst>
          </p:cNvPr>
          <p:cNvSpPr/>
          <p:nvPr/>
        </p:nvSpPr>
        <p:spPr>
          <a:xfrm>
            <a:off x="463004" y="6219825"/>
            <a:ext cx="1118146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5789407" y="6239439"/>
            <a:ext cx="613186" cy="638175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DA5AB62-F695-484D-98C8-D85D74E18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43380"/>
              </p:ext>
            </p:extLst>
          </p:nvPr>
        </p:nvGraphicFramePr>
        <p:xfrm>
          <a:off x="246338" y="565721"/>
          <a:ext cx="11735875" cy="6173464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280884">
                  <a:extLst>
                    <a:ext uri="{9D8B030D-6E8A-4147-A177-3AD203B41FA5}">
                      <a16:colId xmlns:a16="http://schemas.microsoft.com/office/drawing/2014/main" val="1104140700"/>
                    </a:ext>
                  </a:extLst>
                </a:gridCol>
                <a:gridCol w="7461309">
                  <a:extLst>
                    <a:ext uri="{9D8B030D-6E8A-4147-A177-3AD203B41FA5}">
                      <a16:colId xmlns:a16="http://schemas.microsoft.com/office/drawing/2014/main" val="3065392514"/>
                    </a:ext>
                  </a:extLst>
                </a:gridCol>
                <a:gridCol w="282633">
                  <a:extLst>
                    <a:ext uri="{9D8B030D-6E8A-4147-A177-3AD203B41FA5}">
                      <a16:colId xmlns:a16="http://schemas.microsoft.com/office/drawing/2014/main" val="2670778546"/>
                    </a:ext>
                  </a:extLst>
                </a:gridCol>
                <a:gridCol w="349134">
                  <a:extLst>
                    <a:ext uri="{9D8B030D-6E8A-4147-A177-3AD203B41FA5}">
                      <a16:colId xmlns:a16="http://schemas.microsoft.com/office/drawing/2014/main" val="2504634788"/>
                    </a:ext>
                  </a:extLst>
                </a:gridCol>
                <a:gridCol w="332509">
                  <a:extLst>
                    <a:ext uri="{9D8B030D-6E8A-4147-A177-3AD203B41FA5}">
                      <a16:colId xmlns:a16="http://schemas.microsoft.com/office/drawing/2014/main" val="3676433145"/>
                    </a:ext>
                  </a:extLst>
                </a:gridCol>
                <a:gridCol w="282633">
                  <a:extLst>
                    <a:ext uri="{9D8B030D-6E8A-4147-A177-3AD203B41FA5}">
                      <a16:colId xmlns:a16="http://schemas.microsoft.com/office/drawing/2014/main" val="1608583325"/>
                    </a:ext>
                  </a:extLst>
                </a:gridCol>
                <a:gridCol w="407324">
                  <a:extLst>
                    <a:ext uri="{9D8B030D-6E8A-4147-A177-3AD203B41FA5}">
                      <a16:colId xmlns:a16="http://schemas.microsoft.com/office/drawing/2014/main" val="1053488877"/>
                    </a:ext>
                  </a:extLst>
                </a:gridCol>
                <a:gridCol w="216131">
                  <a:extLst>
                    <a:ext uri="{9D8B030D-6E8A-4147-A177-3AD203B41FA5}">
                      <a16:colId xmlns:a16="http://schemas.microsoft.com/office/drawing/2014/main" val="642322600"/>
                    </a:ext>
                  </a:extLst>
                </a:gridCol>
                <a:gridCol w="415636">
                  <a:extLst>
                    <a:ext uri="{9D8B030D-6E8A-4147-A177-3AD203B41FA5}">
                      <a16:colId xmlns:a16="http://schemas.microsoft.com/office/drawing/2014/main" val="2417326118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1163171382"/>
                    </a:ext>
                  </a:extLst>
                </a:gridCol>
                <a:gridCol w="540327">
                  <a:extLst>
                    <a:ext uri="{9D8B030D-6E8A-4147-A177-3AD203B41FA5}">
                      <a16:colId xmlns:a16="http://schemas.microsoft.com/office/drawing/2014/main" val="3263578604"/>
                    </a:ext>
                  </a:extLst>
                </a:gridCol>
                <a:gridCol w="893035">
                  <a:extLst>
                    <a:ext uri="{9D8B030D-6E8A-4147-A177-3AD203B41FA5}">
                      <a16:colId xmlns:a16="http://schemas.microsoft.com/office/drawing/2014/main" val="2170393319"/>
                    </a:ext>
                  </a:extLst>
                </a:gridCol>
              </a:tblGrid>
              <a:tr h="2280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dirty="0"/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r>
                        <a:rPr lang="ru-RU" sz="1000" b="1" dirty="0"/>
                        <a:t>5</a:t>
                      </a:r>
                      <a:endParaRPr lang="ru-RU" dirty="0"/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r>
                        <a:rPr lang="ru-RU" sz="1000" b="1" dirty="0"/>
                        <a:t>6</a:t>
                      </a:r>
                      <a:endParaRPr lang="ru-RU" dirty="0"/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6972" marR="26972" marT="44373" marB="44373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dirty="0"/>
                        <a:t>7</a:t>
                      </a:r>
                    </a:p>
                  </a:txBody>
                  <a:tcPr marL="26972" marR="26972" marT="44373" marB="44373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/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1197336637"/>
                  </a:ext>
                </a:extLst>
              </a:tr>
              <a:tr h="450144">
                <a:tc gridSpan="1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16. Муниципальная программа «Развитие сельского хозяйства и регулирования рынков сельскохозяйственной продукции, сырья и продовольствия Гайского округа Оренбургской области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103150403"/>
                  </a:ext>
                </a:extLst>
              </a:tr>
              <a:tr h="253439">
                <a:tc gridSpan="12"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«Создание условий для развития сельскохозяйственного производства, расширения рынка сельскохозяйственной продукции, сырья и продовольствия»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976444811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106,7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106,7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103,42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103,42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116,2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116,2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2667412069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Рентабельность сельскохозяйственных организаций (с учетом субсидий)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8,4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8,4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15,8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15,8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34,9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34,9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691215367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Среднемесячная заработная плата работников сельского хозяйства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рублей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рублей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48229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48229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45947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45947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65191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65191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2265972178"/>
                  </a:ext>
                </a:extLst>
              </a:tr>
              <a:tr h="270086">
                <a:tc rowSpan="3"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Объемы приобретения новой техники сельскохозяйственными товаропроизводителями всех форм собственности (включая ЛПХ):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2371961278"/>
                  </a:ext>
                </a:extLst>
              </a:tr>
              <a:tr h="2700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Тракторы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486544160"/>
                  </a:ext>
                </a:extLst>
              </a:tr>
              <a:tr h="2700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зерноуборочные комбайны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3746607678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Размер посевных площадей зерновых, зернобобовых, масличных и кормовых культур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га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га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98619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98619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99031,9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99031,9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99032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99032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61957557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Валовой сбор зерновых и зернобобовых культур в СХО, КФХ и ИП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Тыс.тонн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Тыс.тонн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81,7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81,7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149,9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149,9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102,445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102,445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2979556614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Площадь озимых зерновых культур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Тыс.га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Тыс.га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0,74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0,74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4,9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4,9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1,503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1,503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924994722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Внесение минеральных удобрений в действующем веществе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</a:rPr>
                        <a:t>тонн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ф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</a:rPr>
                        <a:t>.в.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тонн 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ф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.в.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61,89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61,89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1763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1763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46206367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Производство скота и птицы на убой в живом весе в СХО, КФХ и ИП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тонн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тонн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2262,69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2262,69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2025,1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2025,1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1879,9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1879,9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664610528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Производство молока в сельскохозяйственных организациях, КФХ, включая ИП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тонн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тонн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485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485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483,3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483,3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486,51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486,51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3207559825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Сохранение поголовья молочных коров в СХО, КФХ и ИП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голов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</a:rPr>
                        <a:t>голов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103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103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111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111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109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109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916163198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2"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Численность товарного поголовья коров специализированных мясных пород в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</a:rPr>
                        <a:t>сельскохозяйств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. организациях, КФХ, включая ИП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</a:rPr>
                        <a:t>голов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</a:rPr>
                        <a:t>голов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</a:rPr>
                        <a:t>1126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</a:rPr>
                        <a:t>1126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</a:rPr>
                        <a:t>947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</a:rPr>
                        <a:t>947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</a:rPr>
                        <a:t>1189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</a:rPr>
                        <a:t>1189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2467000099"/>
                  </a:ext>
                </a:extLst>
              </a:tr>
              <a:tr h="270086">
                <a:tc gridSpan="12"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«Осуществление отдельных государственных полномочий в сфере обращения с животными без владельцев»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068318239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отловленных безнадзорных животных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99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99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67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67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78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78</a:t>
                      </a:r>
                      <a:endParaRPr lang="ru-RU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688778592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14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отремонтированных и закрытых объектов уничтожения биологических отходов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 gridSpan="2"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dirty="0"/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2278424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99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6063"/>
            <a:ext cx="11150600" cy="427037"/>
          </a:xfrm>
        </p:spPr>
        <p:txBody>
          <a:bodyPr>
            <a:no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</a:rPr>
              <a:t>Продолжение</a:t>
            </a:r>
            <a:br>
              <a:rPr lang="ru-RU" sz="1400" dirty="0">
                <a:solidFill>
                  <a:schemeClr val="bg1"/>
                </a:solidFill>
              </a:rPr>
            </a:b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58</a:t>
            </a:fld>
            <a:endParaRPr lang="ru-RU" noProof="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889B8D27-7210-4F32-8153-89EFEEB1790A}"/>
              </a:ext>
            </a:extLst>
          </p:cNvPr>
          <p:cNvSpPr/>
          <p:nvPr/>
        </p:nvSpPr>
        <p:spPr>
          <a:xfrm>
            <a:off x="4685537" y="6136651"/>
            <a:ext cx="613186" cy="638175"/>
          </a:xfrm>
          <a:prstGeom prst="downArrow">
            <a:avLst>
              <a:gd name="adj1" fmla="val 745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6635BA9-2419-4016-AF3C-5D52112EC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929021"/>
              </p:ext>
            </p:extLst>
          </p:nvPr>
        </p:nvGraphicFramePr>
        <p:xfrm>
          <a:off x="302906" y="459976"/>
          <a:ext cx="11648302" cy="6278804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419513">
                  <a:extLst>
                    <a:ext uri="{9D8B030D-6E8A-4147-A177-3AD203B41FA5}">
                      <a16:colId xmlns:a16="http://schemas.microsoft.com/office/drawing/2014/main" val="3645633424"/>
                    </a:ext>
                  </a:extLst>
                </a:gridCol>
                <a:gridCol w="4646757">
                  <a:extLst>
                    <a:ext uri="{9D8B030D-6E8A-4147-A177-3AD203B41FA5}">
                      <a16:colId xmlns:a16="http://schemas.microsoft.com/office/drawing/2014/main" val="1045067880"/>
                    </a:ext>
                  </a:extLst>
                </a:gridCol>
                <a:gridCol w="634313">
                  <a:extLst>
                    <a:ext uri="{9D8B030D-6E8A-4147-A177-3AD203B41FA5}">
                      <a16:colId xmlns:a16="http://schemas.microsoft.com/office/drawing/2014/main" val="1455277750"/>
                    </a:ext>
                  </a:extLst>
                </a:gridCol>
                <a:gridCol w="411892">
                  <a:extLst>
                    <a:ext uri="{9D8B030D-6E8A-4147-A177-3AD203B41FA5}">
                      <a16:colId xmlns:a16="http://schemas.microsoft.com/office/drawing/2014/main" val="1703597063"/>
                    </a:ext>
                  </a:extLst>
                </a:gridCol>
                <a:gridCol w="642552">
                  <a:extLst>
                    <a:ext uri="{9D8B030D-6E8A-4147-A177-3AD203B41FA5}">
                      <a16:colId xmlns:a16="http://schemas.microsoft.com/office/drawing/2014/main" val="898707119"/>
                    </a:ext>
                  </a:extLst>
                </a:gridCol>
                <a:gridCol w="444843">
                  <a:extLst>
                    <a:ext uri="{9D8B030D-6E8A-4147-A177-3AD203B41FA5}">
                      <a16:colId xmlns:a16="http://schemas.microsoft.com/office/drawing/2014/main" val="2321562210"/>
                    </a:ext>
                  </a:extLst>
                </a:gridCol>
                <a:gridCol w="4448432">
                  <a:extLst>
                    <a:ext uri="{9D8B030D-6E8A-4147-A177-3AD203B41FA5}">
                      <a16:colId xmlns:a16="http://schemas.microsoft.com/office/drawing/2014/main" val="3339533179"/>
                    </a:ext>
                  </a:extLst>
                </a:gridCol>
              </a:tblGrid>
              <a:tr h="297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/>
                        <a:t>5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/>
                        <a:t>6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/>
                        <a:t>7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1388127660"/>
                  </a:ext>
                </a:extLst>
              </a:tr>
              <a:tr h="182066">
                <a:tc gridSpan="7">
                  <a:txBody>
                    <a:bodyPr/>
                    <a:lstStyle/>
                    <a:p>
                      <a:pPr algn="ctr">
                        <a:tabLst>
                          <a:tab pos="3199130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17.   Муниципальная программа «Противодействие коррупции в Гайском округе»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930257"/>
                  </a:ext>
                </a:extLst>
              </a:tr>
              <a:tr h="38093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Доля проектов нормативных правовых актов, прошедших антикоррупционную экспертизу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269042089"/>
                  </a:ext>
                </a:extLst>
              </a:tr>
              <a:tr h="15864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получивших дополнительное профессиональное образование муниципальных служащих, работников в должностные обязанности которых входит участие в противодействии коррупции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effectLst/>
                        </a:rPr>
                        <a:t>67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6 чел.обучены, н обучены: МКУ КУИ, финуправление, Управление культуры и архивного дела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49010376"/>
                  </a:ext>
                </a:extLst>
              </a:tr>
              <a:tr h="213273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муниципальных служащих, впервые поступивших на муниципальную службу, обученных по образовательных программам в области противодействия коррупции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4 чел.поступило на службу, 1чел.прошел обучение, 3 работают менее 1 года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934100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получивших дополнительное профессиональное образование муниципальных служащих, работников в должностные обязанности которых входит участие в проведении закупок товаров, работ, услуг для обеспечения муниципальных нужд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2  чел.обучены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459474095"/>
                  </a:ext>
                </a:extLst>
              </a:tr>
              <a:tr h="20182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муниципальных служащих, руководителей  муниципальных учреждений, лица, ответственных за профилактику коррупционных правонарушений, принявших участие в обучающих мероприятиях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150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171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8341375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проведенных мероприятий по актуальным вопросам противодействия коррупции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7786017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 Количество информационных материалов антикоррупционной  направленности, размещенных в информационном пространстве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667250024"/>
                  </a:ext>
                </a:extLst>
              </a:tr>
              <a:tr h="213273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«Совершенствование организационных и правовых основ противодействия коррупции»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876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Проведение антикоррупционной экспертизы проектов нормативных правовых актов»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02957935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«Реализация комплекса мер, направленных на формирование в обществе нетерпимости к коррупционному поведению»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619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Проведение мероприятий, конкурсов в области противодействия коррупции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21820013"/>
                  </a:ext>
                </a:extLst>
              </a:tr>
              <a:tr h="297104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Мероприятие (результат) Размещение информационных материалов антикоррупционной направленности в информационном пространстве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52669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71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DC78-5C31-4C85-B697-ABC1EB3A0B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46063"/>
            <a:ext cx="11150600" cy="690562"/>
          </a:xfrm>
        </p:spPr>
        <p:txBody>
          <a:bodyPr>
            <a:norm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</a:rPr>
              <a:t>Продолжение</a:t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0CCEBB-080E-487A-A1DB-6D1DCC719A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7788" y="6194425"/>
            <a:ext cx="68421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rtl="0"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9EC71654-96A5-4280-94F3-931C61A9F92C}" type="slidenum">
              <a:rPr lang="ru-RU" smtClean="0"/>
              <a:pPr rtl="0"/>
              <a:t>59</a:t>
            </a:fld>
            <a:endParaRPr lang="ru-RU" noProof="0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A2D8E83-6C31-43FB-9D06-C8F9AAC0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619041"/>
              </p:ext>
            </p:extLst>
          </p:nvPr>
        </p:nvGraphicFramePr>
        <p:xfrm>
          <a:off x="321276" y="562303"/>
          <a:ext cx="11660937" cy="6211154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419968">
                  <a:extLst>
                    <a:ext uri="{9D8B030D-6E8A-4147-A177-3AD203B41FA5}">
                      <a16:colId xmlns:a16="http://schemas.microsoft.com/office/drawing/2014/main" val="495097292"/>
                    </a:ext>
                  </a:extLst>
                </a:gridCol>
                <a:gridCol w="5774886">
                  <a:extLst>
                    <a:ext uri="{9D8B030D-6E8A-4147-A177-3AD203B41FA5}">
                      <a16:colId xmlns:a16="http://schemas.microsoft.com/office/drawing/2014/main" val="1702663998"/>
                    </a:ext>
                  </a:extLst>
                </a:gridCol>
                <a:gridCol w="848497">
                  <a:extLst>
                    <a:ext uri="{9D8B030D-6E8A-4147-A177-3AD203B41FA5}">
                      <a16:colId xmlns:a16="http://schemas.microsoft.com/office/drawing/2014/main" val="1225705444"/>
                    </a:ext>
                  </a:extLst>
                </a:gridCol>
                <a:gridCol w="815546">
                  <a:extLst>
                    <a:ext uri="{9D8B030D-6E8A-4147-A177-3AD203B41FA5}">
                      <a16:colId xmlns:a16="http://schemas.microsoft.com/office/drawing/2014/main" val="1433216260"/>
                    </a:ext>
                  </a:extLst>
                </a:gridCol>
                <a:gridCol w="972065">
                  <a:extLst>
                    <a:ext uri="{9D8B030D-6E8A-4147-A177-3AD203B41FA5}">
                      <a16:colId xmlns:a16="http://schemas.microsoft.com/office/drawing/2014/main" val="313890113"/>
                    </a:ext>
                  </a:extLst>
                </a:gridCol>
                <a:gridCol w="825779">
                  <a:extLst>
                    <a:ext uri="{9D8B030D-6E8A-4147-A177-3AD203B41FA5}">
                      <a16:colId xmlns:a16="http://schemas.microsoft.com/office/drawing/2014/main" val="2231084105"/>
                    </a:ext>
                  </a:extLst>
                </a:gridCol>
                <a:gridCol w="2004196">
                  <a:extLst>
                    <a:ext uri="{9D8B030D-6E8A-4147-A177-3AD203B41FA5}">
                      <a16:colId xmlns:a16="http://schemas.microsoft.com/office/drawing/2014/main" val="35886152"/>
                    </a:ext>
                  </a:extLst>
                </a:gridCol>
              </a:tblGrid>
              <a:tr h="2173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dirty="0"/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/>
                        <a:t>5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/>
                        <a:t>6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dirty="0"/>
                        <a:t>7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972" marR="26972" marT="44373" marB="44373"/>
                </a:tc>
                <a:extLst>
                  <a:ext uri="{0D108BD9-81ED-4DB2-BD59-A6C34878D82A}">
                    <a16:rowId xmlns:a16="http://schemas.microsoft.com/office/drawing/2014/main" val="3966009897"/>
                  </a:ext>
                </a:extLst>
              </a:tr>
              <a:tr h="514715">
                <a:tc gridSpan="7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18. Муниципальная программа «Поддержка социально ориентированных некоммерческих организаций Гайского округа»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844412"/>
                  </a:ext>
                </a:extLst>
              </a:tr>
              <a:tr h="22796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Количество СОНКО, получивших помещение для осуществления видов деятельности, предусмотренных пунктами 102 статьи 31,1 Федерального закона от 12.01.1996 № 7-ФЗ «О некоммерческих организациях»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029357697"/>
                  </a:ext>
                </a:extLst>
              </a:tr>
              <a:tr h="262364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Количество публикаций о деятельности СОНКО в СМИ, на сайте муниципального образования Гайский округ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918839935"/>
                  </a:ext>
                </a:extLst>
              </a:tr>
              <a:tr h="379346">
                <a:tc gridSpan="7"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Комплекс процессных мероприятий «поддержка социально ориентированных некоммерческих организаций»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491641"/>
                  </a:ext>
                </a:extLst>
              </a:tr>
              <a:tr h="223060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Предоставление имущества муниципального образования Гайский городской округ в безвозмездное пользование или на условиях аренды в соответствии с Порядком предоставления имущества муниципального образования Гайский городской округ социально ориентированным некоммерческим организациям во владение и (или) в пользование на долгосрочной основе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732340305"/>
                  </a:ext>
                </a:extLst>
              </a:tr>
              <a:tr h="514715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Размещение информации на официальном сайте администрации Гайского округа в разделе «Некоммерческие организации»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199782536"/>
                  </a:ext>
                </a:extLst>
              </a:tr>
              <a:tr h="366423">
                <a:tc gridSpan="7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19. Муниципальная программа «Укрепление общественного здоровья населения на территории Гайского округа»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498810"/>
                  </a:ext>
                </a:extLst>
              </a:tr>
              <a:tr h="28114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Смертность мужчин в возрасте 16-59 лет (на 100 тыс. населения)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1014,3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1006,8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1427,4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823681592"/>
                  </a:ext>
                </a:extLst>
              </a:tr>
              <a:tr h="46843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Смертность женщин в возрасте 16-54 года (на 100 тыс. населения)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462,9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453,2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308,2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034549553"/>
                  </a:ext>
                </a:extLst>
              </a:tr>
              <a:tr h="46843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Обращаемость в медицинские организации по вопросам здорового образа жизни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860.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860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490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482826945"/>
                  </a:ext>
                </a:extLst>
              </a:tr>
              <a:tr h="46843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Охват населения МО ежегодными профилактическими осмотрами и диспансеризацией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18349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18349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18471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010731837"/>
                  </a:ext>
                </a:extLst>
              </a:tr>
              <a:tr h="468439"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Доля населения, охваченного профилактическими мероприятиями, направленными на снижение распространенности неинфекционных и инфекционных заболеваний, от общей численности жителей муниципального образования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</a:rPr>
                        <a:t>64,5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68580" algn="ctr"/>
                      <a:r>
                        <a:rPr lang="ru-RU" sz="1000">
                          <a:effectLst/>
                        </a:rPr>
                        <a:t>65,2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</a:rPr>
                        <a:t>65,2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502785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6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5D8CF0-1D53-448F-A0C6-F228ED8E0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6000"/>
                    </a14:imgEffect>
                    <a14:imgEffect>
                      <a14:colorTemperature colorTemp="3859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080" y="3138562"/>
            <a:ext cx="9611544" cy="3534944"/>
          </a:xfrm>
          <a:prstGeom prst="rect">
            <a:avLst/>
          </a:prstGeom>
          <a:effectLst>
            <a:outerShdw blurRad="482600" dist="50800" dir="5400000" sx="64000" sy="64000" algn="ctr" rotWithShape="0">
              <a:srgbClr val="000000"/>
            </a:outerShdw>
            <a:softEdge rad="177800"/>
          </a:effec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3610F15-8829-4FCC-8AAD-2CAFD9FF9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75879"/>
            <a:ext cx="10058400" cy="389634"/>
          </a:xfrm>
        </p:spPr>
        <p:txBody>
          <a:bodyPr>
            <a:normAutofit fontScale="90000"/>
          </a:bodyPr>
          <a:lstStyle/>
          <a:p>
            <a:br>
              <a:rPr lang="ru-RU" sz="2700" i="1" dirty="0">
                <a:latin typeface="Roboto"/>
              </a:rPr>
            </a:br>
            <a:br>
              <a:rPr lang="ru-RU" sz="2700" i="1" dirty="0">
                <a:latin typeface="Roboto"/>
              </a:rPr>
            </a:br>
            <a:r>
              <a:rPr lang="ru-RU" sz="3100" b="1" spc="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</a:t>
            </a:r>
            <a:r>
              <a:rPr lang="ru-RU" sz="3100" b="1" spc="300" dirty="0">
                <a:solidFill>
                  <a:schemeClr val="tx1"/>
                </a:solidFill>
              </a:rPr>
              <a:t> </a:t>
            </a:r>
            <a:r>
              <a:rPr lang="ru-RU" sz="3100" b="1" spc="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</a:t>
            </a:r>
            <a:br>
              <a:rPr lang="ru-RU" sz="3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9E6694B-3319-40CA-BA94-C43F54C09A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2295776"/>
              </p:ext>
            </p:extLst>
          </p:nvPr>
        </p:nvGraphicFramePr>
        <p:xfrm>
          <a:off x="623392" y="1866563"/>
          <a:ext cx="10945216" cy="2659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CD8297-FDE9-4A36-9167-BF1BFC577876}"/>
              </a:ext>
            </a:extLst>
          </p:cNvPr>
          <p:cNvSpPr/>
          <p:nvPr/>
        </p:nvSpPr>
        <p:spPr>
          <a:xfrm>
            <a:off x="1958692" y="1306623"/>
            <a:ext cx="87096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Roboto"/>
              </a:rPr>
              <a:t>По своей сути </a:t>
            </a:r>
            <a:r>
              <a:rPr lang="ru-RU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Roboto"/>
              </a:rPr>
              <a:t>муниципальный долг </a:t>
            </a:r>
            <a:r>
              <a:rPr lang="ru-RU" b="1" i="1" dirty="0">
                <a:solidFill>
                  <a:schemeClr val="bg1"/>
                </a:solidFill>
                <a:latin typeface="Roboto"/>
              </a:rPr>
              <a:t>- комплекс обязательств со стороны муниципалитета, который формируется за счет следующих элементов</a:t>
            </a:r>
            <a:r>
              <a:rPr lang="ru-RU" b="1" dirty="0">
                <a:solidFill>
                  <a:schemeClr val="bg1"/>
                </a:solidFill>
                <a:latin typeface="Roboto"/>
              </a:rPr>
              <a:t>:</a:t>
            </a:r>
            <a:br>
              <a:rPr lang="ru-RU" b="1" dirty="0">
                <a:solidFill>
                  <a:schemeClr val="bg1"/>
                </a:solidFill>
                <a:latin typeface="Roboto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11F86B-D36E-4D4D-9525-98B447ED33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979" y="3298814"/>
            <a:ext cx="3960440" cy="35591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1277E48-E6AA-4D5A-86A0-5B538CC6B343}"/>
              </a:ext>
            </a:extLst>
          </p:cNvPr>
          <p:cNvSpPr txBox="1"/>
          <p:nvPr/>
        </p:nvSpPr>
        <p:spPr>
          <a:xfrm>
            <a:off x="6906852" y="373179"/>
            <a:ext cx="4921134" cy="58477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ГАЙСКОМ МУНИЦИПАЛЬНОМ	ОКРУГЕ – </a:t>
            </a:r>
            <a:r>
              <a:rPr lang="ru-RU" sz="1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ДОЛГА НЕТ</a:t>
            </a:r>
          </a:p>
        </p:txBody>
      </p:sp>
    </p:spTree>
    <p:extLst>
      <p:ext uri="{BB962C8B-B14F-4D97-AF65-F5344CB8AC3E}">
        <p14:creationId xmlns:p14="http://schemas.microsoft.com/office/powerpoint/2010/main" val="31403928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DB78D-F8E4-45BF-B459-9B65B6DCFD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21989" y="414123"/>
            <a:ext cx="8356600" cy="523825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«Обеспечение устойчивого сокращения непригодного для проживания жилищного фонда»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A65693-1D03-4912-9B13-F068886ACEC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582786" y="1176584"/>
            <a:ext cx="5727469" cy="9096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Переселение граждан из аварийного жилого фонда в г. Гае (этап 2024-2032г.) </a:t>
            </a:r>
          </a:p>
          <a:p>
            <a:pPr>
              <a:lnSpc>
                <a:spcPct val="120000"/>
              </a:lnSpc>
            </a:pPr>
            <a:r>
              <a:rPr lang="ru-RU" sz="20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39,62</a:t>
            </a:r>
            <a:r>
              <a:rPr lang="ru-RU" sz="20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6DBA23-E40D-4F3A-B434-D9605540455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/>
          <a:srcRect l="-1190" t="-27318" r="-1732" b="-26775"/>
          <a:stretch/>
        </p:blipFill>
        <p:spPr>
          <a:xfrm>
            <a:off x="485771" y="-146680"/>
            <a:ext cx="1392905" cy="1286242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0E410E-5581-4F14-AB98-830A4DBAE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750" y="1051305"/>
            <a:ext cx="2267203" cy="1515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00F1E7-8DD4-4093-9FAA-219C581D3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7920" y="968238"/>
            <a:ext cx="2365193" cy="1484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4ED8C08-3818-4F0B-933E-F29E9B03F218}"/>
              </a:ext>
            </a:extLst>
          </p:cNvPr>
          <p:cNvSpPr txBox="1">
            <a:spLocks/>
          </p:cNvSpPr>
          <p:nvPr/>
        </p:nvSpPr>
        <p:spPr>
          <a:xfrm>
            <a:off x="2568847" y="2646590"/>
            <a:ext cx="7512280" cy="488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«Формирование комфортной городской среды»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1349CA-6B81-4FA7-950D-7EB958543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750" y="3109427"/>
            <a:ext cx="2291511" cy="1532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10CADC-9D37-40F0-8750-ADDC296579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695" y="3013467"/>
            <a:ext cx="2328418" cy="15288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Текст 2">
            <a:extLst>
              <a:ext uri="{FF2B5EF4-FFF2-40B4-BE49-F238E27FC236}">
                <a16:creationId xmlns:a16="http://schemas.microsoft.com/office/drawing/2014/main" id="{99A37C3A-D991-4B2A-8F23-40A3F2808282}"/>
              </a:ext>
            </a:extLst>
          </p:cNvPr>
          <p:cNvSpPr txBox="1">
            <a:spLocks/>
          </p:cNvSpPr>
          <p:nvPr/>
        </p:nvSpPr>
        <p:spPr>
          <a:xfrm>
            <a:off x="4023361" y="3207754"/>
            <a:ext cx="5286894" cy="11559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Благоустройство общественной территории (сквер по ул. Коммунистической 2 этап 2 часть) </a:t>
            </a:r>
          </a:p>
          <a:p>
            <a:pPr>
              <a:lnSpc>
                <a:spcPct val="120000"/>
              </a:lnSpc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14,05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BFFD5E-B8BE-C7EB-282C-9040662D5C94}"/>
              </a:ext>
            </a:extLst>
          </p:cNvPr>
          <p:cNvSpPr txBox="1"/>
          <p:nvPr/>
        </p:nvSpPr>
        <p:spPr>
          <a:xfrm>
            <a:off x="2618740" y="4659320"/>
            <a:ext cx="8163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Региональный проект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«Модернизация коммунальной инфраструктуры»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378F26-635E-ABA1-9E08-8743F12B5944}"/>
              </a:ext>
            </a:extLst>
          </p:cNvPr>
          <p:cNvSpPr txBox="1"/>
          <p:nvPr/>
        </p:nvSpPr>
        <p:spPr>
          <a:xfrm>
            <a:off x="4023361" y="5235313"/>
            <a:ext cx="62150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Капитальный ремонт водопровода 3 зона водоснабжения, от бактерицидной установки до ул. Зеленой и капитальный ремонт трех ниток водопровода от 4 подъема до поворота на с. </a:t>
            </a:r>
            <a:r>
              <a:rPr lang="ru-RU" sz="16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Камейкино</a:t>
            </a: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 этап)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F997C9-317E-5FC5-C3EA-39FABF33C2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472" y="5060569"/>
            <a:ext cx="3139758" cy="14128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2366431-A871-FEBB-D560-917BAA30C9CF}"/>
              </a:ext>
            </a:extLst>
          </p:cNvPr>
          <p:cNvSpPr txBox="1"/>
          <p:nvPr/>
        </p:nvSpPr>
        <p:spPr>
          <a:xfrm>
            <a:off x="4295602" y="6067331"/>
            <a:ext cx="6097384" cy="496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136,57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200777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106489-09D8-4D9F-85A0-266C7C471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23" y="325000"/>
            <a:ext cx="5340761" cy="101334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0E0BC0F-25C8-4E15-9008-AAE3321C88E4}"/>
              </a:ext>
            </a:extLst>
          </p:cNvPr>
          <p:cNvSpPr/>
          <p:nvPr/>
        </p:nvSpPr>
        <p:spPr>
          <a:xfrm>
            <a:off x="3724250" y="3543718"/>
            <a:ext cx="77223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1595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Региональный проект «Все лучшее детям» -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232,63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млн рублей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82CB0F-CD9E-46EC-80FE-DEF4D4F8739D}"/>
              </a:ext>
            </a:extLst>
          </p:cNvPr>
          <p:cNvSpPr/>
          <p:nvPr/>
        </p:nvSpPr>
        <p:spPr>
          <a:xfrm>
            <a:off x="3724250" y="4127954"/>
            <a:ext cx="7928169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1595" algn="just"/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на реализацию мероприятий по модернизации школьных систем образования </a:t>
            </a:r>
            <a:r>
              <a:rPr lang="ru-RU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109,81 </a:t>
            </a: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млн рублей;</a:t>
            </a:r>
          </a:p>
          <a:p>
            <a:pPr marR="61595" algn="just"/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на мероприятия по модернизации школьных систем образования, источником финансового обеспечения которых являются исключительно средства областного бюджета </a:t>
            </a:r>
            <a:r>
              <a:rPr lang="ru-RU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122,82</a:t>
            </a: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млн рублей;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на обеспечение в муниципальных общеобразовательных организациях, выступающих объектами капитального ремонта, требований к антитеррористической защищенности объектов </a:t>
            </a:r>
            <a:r>
              <a:rPr lang="ru-RU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1,80</a:t>
            </a: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млн рублей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E9A46A1-FF08-488B-A94F-DBF3CBB348AF}"/>
              </a:ext>
            </a:extLst>
          </p:cNvPr>
          <p:cNvSpPr/>
          <p:nvPr/>
        </p:nvSpPr>
        <p:spPr>
          <a:xfrm>
            <a:off x="3724250" y="969017"/>
            <a:ext cx="72267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Региональный проект «Педагоги и наставники» -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48,4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млн рублей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FE53972-E9FF-4706-86B9-CB8AF0B07B62}"/>
              </a:ext>
            </a:extLst>
          </p:cNvPr>
          <p:cNvSpPr/>
          <p:nvPr/>
        </p:nvSpPr>
        <p:spPr>
          <a:xfrm>
            <a:off x="3641123" y="1575884"/>
            <a:ext cx="801129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1595" algn="just"/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на мероприятия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 на сумму </a:t>
            </a:r>
            <a:r>
              <a:rPr lang="ru-RU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2,74</a:t>
            </a: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млн  рублей;</a:t>
            </a:r>
          </a:p>
          <a:p>
            <a:pPr marR="61595" algn="just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ежемесячное денежное вознаграждение советникам директоров </a:t>
            </a:r>
            <a:r>
              <a:rPr lang="ru-RU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0,92</a:t>
            </a: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млн рублей;</a:t>
            </a:r>
          </a:p>
          <a:p>
            <a:pPr marR="61595" algn="just"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ежемесячное денежное вознаграждение за классное руководство педагогическим работникам </a:t>
            </a:r>
            <a:r>
              <a:rPr lang="ru-RU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44,74</a:t>
            </a: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млн рублей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CBDC2D3-5063-4890-87A3-C3927ECF1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59" y="1438097"/>
            <a:ext cx="2561177" cy="1662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95B517-74AD-D803-8B64-73A8AEE02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6859" y="3674062"/>
            <a:ext cx="2692143" cy="2525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071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0E0BC0F-25C8-4E15-9008-AAE3321C88E4}"/>
              </a:ext>
            </a:extLst>
          </p:cNvPr>
          <p:cNvSpPr/>
          <p:nvPr/>
        </p:nvSpPr>
        <p:spPr>
          <a:xfrm>
            <a:off x="3765026" y="3345163"/>
            <a:ext cx="78252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1595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Региональный проект «</a:t>
            </a:r>
            <a:r>
              <a:rPr lang="ru-RU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Семейные ценности и инфраструктура культуры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-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15,78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млн рублей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82CB0F-CD9E-46EC-80FE-DEF4D4F8739D}"/>
              </a:ext>
            </a:extLst>
          </p:cNvPr>
          <p:cNvSpPr/>
          <p:nvPr/>
        </p:nvSpPr>
        <p:spPr>
          <a:xfrm>
            <a:off x="6683433" y="4418233"/>
            <a:ext cx="4906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1595" algn="just"/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на реализацию мероприятий «Создание модельных муниципальных библиотек».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E9A46A1-FF08-488B-A94F-DBF3CBB348AF}"/>
              </a:ext>
            </a:extLst>
          </p:cNvPr>
          <p:cNvSpPr/>
          <p:nvPr/>
        </p:nvSpPr>
        <p:spPr>
          <a:xfrm>
            <a:off x="3744019" y="299021"/>
            <a:ext cx="78055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Региональный проект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«Россия – страна возможностей»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0,63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млн рублей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FE53972-E9FF-4706-86B9-CB8AF0B07B62}"/>
              </a:ext>
            </a:extLst>
          </p:cNvPr>
          <p:cNvSpPr/>
          <p:nvPr/>
        </p:nvSpPr>
        <p:spPr>
          <a:xfrm>
            <a:off x="6096000" y="1438097"/>
            <a:ext cx="54337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1595" indent="342900" algn="just"/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на реализацию программы комплексного развития молодежной политики в субъектах Российской Федерации «Регион для молодых» (Проведение Дня Молодежи, проведение комплекса мероприятий на базе молодежного центра).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24BA884-7E15-E6E1-7AE6-13ED8075F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674" y="51910"/>
            <a:ext cx="1648521" cy="12328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464596A-4B6B-E9C8-6ED7-58E4B388E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78900" y="1438097"/>
            <a:ext cx="2283229" cy="1712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3F541AA-FFD8-6356-08AC-8FC4517AB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2129" y="1103691"/>
            <a:ext cx="2283229" cy="1712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5C15DE4-11C9-A2FB-E9EB-A5E9E34246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086" y="3507357"/>
            <a:ext cx="2868819" cy="1912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015D5B6-AED5-A515-B38D-2CEC1B9270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6058" y="4393841"/>
            <a:ext cx="2869942" cy="19125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4587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B6C5EAB-81FF-4827-A160-22F4363C6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336432"/>
            <a:ext cx="6317189" cy="4257793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вас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6611344-9447-438E-873C-299AF4110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" y="4738687"/>
            <a:ext cx="7375427" cy="1564836"/>
          </a:xfrm>
        </p:spPr>
        <p:txBody>
          <a:bodyPr rtlCol="0">
            <a:normAutofit/>
          </a:bodyPr>
          <a:lstStyle/>
          <a:p>
            <a:pPr rt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УПРАВЛЕНИЕ АДМИНИСТРАЦИИ ГАЙСКОГО МУНИЦИПАЛЬНОГО ОКРУГА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A3FB895-3D21-4707-8EDE-3F825906DE4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85799" y="5435813"/>
            <a:ext cx="3444875" cy="287337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(35362)42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A0B41C33-430D-4B31-A546-F8564691947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85799" y="5723150"/>
            <a:ext cx="3444875" cy="288925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gy_fin@mail.orb.ru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E62065D0-127B-4884-9760-D1FFEC38A6F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85798" y="6101568"/>
            <a:ext cx="3444875" cy="288925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http://www.finuprgaj.ru/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6">
            <a:extLst>
              <a:ext uri="{FF2B5EF4-FFF2-40B4-BE49-F238E27FC236}">
                <a16:creationId xmlns:a16="http://schemas.microsoft.com/office/drawing/2014/main" id="{BA026684-ED32-4C82-8EFB-03E9E047EA3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l="21250" r="21250"/>
          <a:stretch/>
        </p:blipFill>
        <p:spPr>
          <a:xfrm>
            <a:off x="1550498" y="200349"/>
            <a:ext cx="3242358" cy="3760671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</p:pic>
      <p:sp>
        <p:nvSpPr>
          <p:cNvPr id="21" name="Надпись 20">
            <a:extLst>
              <a:ext uri="{FF2B5EF4-FFF2-40B4-BE49-F238E27FC236}">
                <a16:creationId xmlns:a16="http://schemas.microsoft.com/office/drawing/2014/main" id="{A20626FA-81E3-4C45-BF2D-D52CF6D96238}"/>
              </a:ext>
            </a:extLst>
          </p:cNvPr>
          <p:cNvSpPr txBox="1"/>
          <p:nvPr/>
        </p:nvSpPr>
        <p:spPr>
          <a:xfrm>
            <a:off x="3238428" y="2855631"/>
            <a:ext cx="1847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ru-RU" sz="6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9557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241.558"/>
  <p:tag name="ISPRING_SLIDE_ID_2" val="{84E2CE6F-C8E0-45B6-B16B-D744B25DCBA9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265.364"/>
  <p:tag name="ISPRING_SLIDE_ID_2" val="{6D69007C-0914-4F5C-A764-7453D4D0A3F9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201.241"/>
  <p:tag name="ISPRING_SLIDE_ID_2" val="{F9B1AC34-99A9-413E-AD28-144E90C4445F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290.653"/>
  <p:tag name="ISPRING_SLIDE_ID_2" val="{6D5E9514-8D88-460E-983E-71725789AF0B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92.308"/>
  <p:tag name="ISPRING_SLIDE_ID_2" val="{CCFD01DC-CA91-47E8-8296-FE42E6820FE9}"/>
</p:tagLst>
</file>

<file path=ppt/theme/theme1.xml><?xml version="1.0" encoding="utf-8"?>
<a:theme xmlns:a="http://schemas.openxmlformats.org/drawingml/2006/main" name="Аспект">
  <a:themeElements>
    <a:clrScheme name="Budget Deck">
      <a:dk1>
        <a:srgbClr val="000000"/>
      </a:dk1>
      <a:lt1>
        <a:srgbClr val="FFFFFF"/>
      </a:lt1>
      <a:dk2>
        <a:srgbClr val="0A3D39"/>
      </a:dk2>
      <a:lt2>
        <a:srgbClr val="EBEBEB"/>
      </a:lt2>
      <a:accent1>
        <a:srgbClr val="0B3A24"/>
      </a:accent1>
      <a:accent2>
        <a:srgbClr val="DEF44F"/>
      </a:accent2>
      <a:accent3>
        <a:srgbClr val="9F1841"/>
      </a:accent3>
      <a:accent4>
        <a:srgbClr val="F52960"/>
      </a:accent4>
      <a:accent5>
        <a:srgbClr val="F2EEEC"/>
      </a:accent5>
      <a:accent6>
        <a:srgbClr val="CDC3BD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4444291_TF67716069_Win32" id="{E53A7EAF-18BD-4EEF-AB56-0792B5FC280F}" vid="{AE3E152F-2F8A-4B4D-869B-67DF6D71FC6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A92A3E-F2B0-4292-AC0B-570CBB84965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9D6A77E-EA39-4A1C-BA35-11637B4AD5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809F07-C111-4867-90B5-0CE7E302C86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Greenback</Template>
  <TotalTime>2490</TotalTime>
  <Words>11771</Words>
  <Application>Microsoft Office PowerPoint</Application>
  <PresentationFormat>Широкоэкранный</PresentationFormat>
  <Paragraphs>2976</Paragraphs>
  <Slides>64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84" baseType="lpstr">
      <vt:lpstr>Aptos</vt:lpstr>
      <vt:lpstr>Arial</vt:lpstr>
      <vt:lpstr>Arial Black</vt:lpstr>
      <vt:lpstr>Book Antiqua</vt:lpstr>
      <vt:lpstr>Bookman Old Style</vt:lpstr>
      <vt:lpstr>Calibri</vt:lpstr>
      <vt:lpstr>Cambria</vt:lpstr>
      <vt:lpstr>Courier New</vt:lpstr>
      <vt:lpstr>Georgia</vt:lpstr>
      <vt:lpstr>Gill Sans SemiBold</vt:lpstr>
      <vt:lpstr>Montserrat</vt:lpstr>
      <vt:lpstr>Montserrat ExtraBold</vt:lpstr>
      <vt:lpstr>Roboto</vt:lpstr>
      <vt:lpstr>Times New Roman</vt:lpstr>
      <vt:lpstr>Times New Roman Полужирный</vt:lpstr>
      <vt:lpstr>Trebuchet MS</vt:lpstr>
      <vt:lpstr>Verdana</vt:lpstr>
      <vt:lpstr>Wingdings</vt:lpstr>
      <vt:lpstr>Wingdings 3</vt:lpstr>
      <vt:lpstr>Аспект</vt:lpstr>
      <vt:lpstr>Презентация PowerPoint</vt:lpstr>
      <vt:lpstr>Презентация PowerPoint</vt:lpstr>
      <vt:lpstr>    Азбука Бюджета</vt:lpstr>
      <vt:lpstr>Бюджетный процесс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параметры исполнения бюджета за 2025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МУНИЦИПАЛЬНЫЕ  ПРОГРАММЫ</vt:lpstr>
      <vt:lpstr>Презентация PowerPoint</vt:lpstr>
      <vt:lpstr>Расходы по разделу «Дошкольное образование»</vt:lpstr>
      <vt:lpstr>Расходы по разделу «Общее образование»</vt:lpstr>
      <vt:lpstr>Расходы по разделу «ДОПОЛНИТЕЛЬНОЕ ОБРАЗОВАНИЕ»</vt:lpstr>
      <vt:lpstr>Расходы по разделу «МОЛОДЕЖНАЯ ПОЛИТИКА»                                                                                                                                                                         </vt:lpstr>
      <vt:lpstr>Расходы по разделу «другие вопросы в области образования»</vt:lpstr>
      <vt:lpstr>ЖИЛИЩНО- КОММУНАЛЬНОЕ ХОЗЯЙСТВО – 492,34 МЛН РУБЛЕЙ </vt:lpstr>
      <vt:lpstr>Презентация PowerPoint</vt:lpstr>
      <vt:lpstr>Благоустройство</vt:lpstr>
      <vt:lpstr>ОБЩЕГОСУДАРСТВЕННЫЕ ВОПРОСЫ</vt:lpstr>
      <vt:lpstr>Презентация PowerPoint</vt:lpstr>
      <vt:lpstr>НАЦИОНАЛЬНАЯ ЭКОНОМИКА</vt:lpstr>
      <vt:lpstr>СОЦИАЛЬНАЯ ПОЛИТИКА - 150,88 млн рублей</vt:lpstr>
      <vt:lpstr>ФИЗИЧЕСКАЯ КУЛЬТУРА И СПОРТ – 80,84 млн рублей</vt:lpstr>
      <vt:lpstr>СВЕДЕНИЯ о достижении значений показателей (индикаторов) муниципальных программ (подпрограмм)  Гайского округа за 2025 год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Продолжение </vt:lpstr>
      <vt:lpstr>  Муниципальный долг  </vt:lpstr>
      <vt:lpstr>Региональный проект «Обеспечение устойчивого сокращения непригодного для проживания жилищного фонда»</vt:lpstr>
      <vt:lpstr>Презентация PowerPoint</vt:lpstr>
      <vt:lpstr>Презентация PowerPoint</vt:lpstr>
      <vt:lpstr>Благодарим вас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Salon Salon</dc:creator>
  <cp:lastModifiedBy>Salon Salon</cp:lastModifiedBy>
  <cp:revision>81</cp:revision>
  <dcterms:created xsi:type="dcterms:W3CDTF">2026-04-08T04:31:41Z</dcterms:created>
  <dcterms:modified xsi:type="dcterms:W3CDTF">2026-04-24T06:01:25Z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